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29"/>
  </p:notesMasterIdLst>
  <p:handoutMasterIdLst>
    <p:handoutMasterId r:id="rId130"/>
  </p:handoutMasterIdLst>
  <p:sldIdLst>
    <p:sldId id="542" r:id="rId2"/>
    <p:sldId id="781" r:id="rId3"/>
    <p:sldId id="782" r:id="rId4"/>
    <p:sldId id="784" r:id="rId5"/>
    <p:sldId id="720" r:id="rId6"/>
    <p:sldId id="710" r:id="rId7"/>
    <p:sldId id="711" r:id="rId8"/>
    <p:sldId id="712" r:id="rId9"/>
    <p:sldId id="713" r:id="rId10"/>
    <p:sldId id="714" r:id="rId11"/>
    <p:sldId id="715" r:id="rId12"/>
    <p:sldId id="716" r:id="rId13"/>
    <p:sldId id="717" r:id="rId14"/>
    <p:sldId id="718" r:id="rId15"/>
    <p:sldId id="719" r:id="rId16"/>
    <p:sldId id="681" r:id="rId17"/>
    <p:sldId id="692" r:id="rId18"/>
    <p:sldId id="706" r:id="rId19"/>
    <p:sldId id="658" r:id="rId20"/>
    <p:sldId id="690" r:id="rId21"/>
    <p:sldId id="683" r:id="rId22"/>
    <p:sldId id="671" r:id="rId23"/>
    <p:sldId id="673" r:id="rId24"/>
    <p:sldId id="674" r:id="rId25"/>
    <p:sldId id="675" r:id="rId26"/>
    <p:sldId id="676" r:id="rId27"/>
    <p:sldId id="691" r:id="rId28"/>
    <p:sldId id="755" r:id="rId29"/>
    <p:sldId id="733" r:id="rId30"/>
    <p:sldId id="756" r:id="rId31"/>
    <p:sldId id="734" r:id="rId32"/>
    <p:sldId id="735" r:id="rId33"/>
    <p:sldId id="684" r:id="rId34"/>
    <p:sldId id="591" r:id="rId35"/>
    <p:sldId id="757" r:id="rId36"/>
    <p:sldId id="592" r:id="rId37"/>
    <p:sldId id="593" r:id="rId38"/>
    <p:sldId id="779" r:id="rId39"/>
    <p:sldId id="758" r:id="rId40"/>
    <p:sldId id="594" r:id="rId41"/>
    <p:sldId id="595" r:id="rId42"/>
    <p:sldId id="780" r:id="rId43"/>
    <p:sldId id="685" r:id="rId44"/>
    <p:sldId id="596" r:id="rId45"/>
    <p:sldId id="597" r:id="rId46"/>
    <p:sldId id="645" r:id="rId47"/>
    <p:sldId id="599" r:id="rId48"/>
    <p:sldId id="602" r:id="rId49"/>
    <p:sldId id="600" r:id="rId50"/>
    <p:sldId id="601" r:id="rId51"/>
    <p:sldId id="648" r:id="rId52"/>
    <p:sldId id="686" r:id="rId53"/>
    <p:sldId id="606" r:id="rId54"/>
    <p:sldId id="607" r:id="rId55"/>
    <p:sldId id="649" r:id="rId56"/>
    <p:sldId id="687" r:id="rId57"/>
    <p:sldId id="611" r:id="rId58"/>
    <p:sldId id="612" r:id="rId59"/>
    <p:sldId id="613" r:id="rId60"/>
    <p:sldId id="615" r:id="rId61"/>
    <p:sldId id="616" r:id="rId62"/>
    <p:sldId id="617" r:id="rId63"/>
    <p:sldId id="620" r:id="rId64"/>
    <p:sldId id="621" r:id="rId65"/>
    <p:sldId id="625" r:id="rId66"/>
    <p:sldId id="626" r:id="rId67"/>
    <p:sldId id="746" r:id="rId68"/>
    <p:sldId id="628" r:id="rId69"/>
    <p:sldId id="741" r:id="rId70"/>
    <p:sldId id="742" r:id="rId71"/>
    <p:sldId id="743" r:id="rId72"/>
    <p:sldId id="744" r:id="rId73"/>
    <p:sldId id="745" r:id="rId74"/>
    <p:sldId id="689" r:id="rId75"/>
    <p:sldId id="651" r:id="rId76"/>
    <p:sldId id="737" r:id="rId77"/>
    <p:sldId id="763" r:id="rId78"/>
    <p:sldId id="764" r:id="rId79"/>
    <p:sldId id="650" r:id="rId80"/>
    <p:sldId id="707" r:id="rId81"/>
    <p:sldId id="708" r:id="rId82"/>
    <p:sldId id="747" r:id="rId83"/>
    <p:sldId id="748" r:id="rId84"/>
    <p:sldId id="749" r:id="rId85"/>
    <p:sldId id="750" r:id="rId86"/>
    <p:sldId id="751" r:id="rId87"/>
    <p:sldId id="752" r:id="rId88"/>
    <p:sldId id="753" r:id="rId89"/>
    <p:sldId id="754" r:id="rId90"/>
    <p:sldId id="688" r:id="rId91"/>
    <p:sldId id="659" r:id="rId92"/>
    <p:sldId id="703" r:id="rId93"/>
    <p:sldId id="661" r:id="rId94"/>
    <p:sldId id="709" r:id="rId95"/>
    <p:sldId id="704" r:id="rId96"/>
    <p:sldId id="736" r:id="rId97"/>
    <p:sldId id="664" r:id="rId98"/>
    <p:sldId id="668" r:id="rId99"/>
    <p:sldId id="666" r:id="rId100"/>
    <p:sldId id="667" r:id="rId101"/>
    <p:sldId id="669" r:id="rId102"/>
    <p:sldId id="705" r:id="rId103"/>
    <p:sldId id="636" r:id="rId104"/>
    <p:sldId id="765" r:id="rId105"/>
    <p:sldId id="766" r:id="rId106"/>
    <p:sldId id="767" r:id="rId107"/>
    <p:sldId id="768" r:id="rId108"/>
    <p:sldId id="769" r:id="rId109"/>
    <p:sldId id="770" r:id="rId110"/>
    <p:sldId id="771" r:id="rId111"/>
    <p:sldId id="772" r:id="rId112"/>
    <p:sldId id="773" r:id="rId113"/>
    <p:sldId id="774" r:id="rId114"/>
    <p:sldId id="775" r:id="rId115"/>
    <p:sldId id="776" r:id="rId116"/>
    <p:sldId id="777" r:id="rId117"/>
    <p:sldId id="694" r:id="rId118"/>
    <p:sldId id="695" r:id="rId119"/>
    <p:sldId id="696" r:id="rId120"/>
    <p:sldId id="700" r:id="rId121"/>
    <p:sldId id="701" r:id="rId122"/>
    <p:sldId id="778" r:id="rId123"/>
    <p:sldId id="672" r:id="rId124"/>
    <p:sldId id="693" r:id="rId125"/>
    <p:sldId id="702" r:id="rId126"/>
    <p:sldId id="665" r:id="rId127"/>
    <p:sldId id="783" r:id="rId128"/>
  </p:sldIdLst>
  <p:sldSz cx="9144000" cy="6858000" type="screen4x3"/>
  <p:notesSz cx="7104063" cy="10234613"/>
  <p:custDataLst>
    <p:tags r:id="rId13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00000"/>
    <a:srgbClr val="EFBFBF"/>
    <a:srgbClr val="E0F4E3"/>
    <a:srgbClr val="E0E0E0"/>
    <a:srgbClr val="E3E4E6"/>
    <a:srgbClr val="FFFF99"/>
    <a:srgbClr val="FF9999"/>
    <a:srgbClr val="A8E799"/>
    <a:srgbClr val="CDF1C5"/>
    <a:srgbClr val="F1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66" autoAdjust="0"/>
    <p:restoredTop sz="93265"/>
  </p:normalViewPr>
  <p:slideViewPr>
    <p:cSldViewPr snapToObjects="1">
      <p:cViewPr varScale="1">
        <p:scale>
          <a:sx n="135" d="100"/>
          <a:sy n="135" d="100"/>
        </p:scale>
        <p:origin x="176" y="352"/>
      </p:cViewPr>
      <p:guideLst>
        <p:guide orient="horz" pos="249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464"/>
    </p:cViewPr>
  </p:sorterViewPr>
  <p:notesViewPr>
    <p:cSldViewPr snapToObjects="1">
      <p:cViewPr varScale="1">
        <p:scale>
          <a:sx n="70" d="100"/>
          <a:sy n="70" d="100"/>
        </p:scale>
        <p:origin x="-2384" y="-120"/>
      </p:cViewPr>
      <p:guideLst>
        <p:guide orient="horz" pos="3223"/>
        <p:guide pos="223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handoutMaster" Target="handoutMasters/handout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58582" y="0"/>
            <a:ext cx="3045481" cy="515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58582" y="9705850"/>
            <a:ext cx="3045481" cy="515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548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13433" cy="48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2985" y="0"/>
            <a:ext cx="3113433" cy="48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4088" y="731838"/>
            <a:ext cx="5207000" cy="3905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3681" y="4880888"/>
            <a:ext cx="5189055" cy="455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61775"/>
            <a:ext cx="3113433" cy="48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2985" y="9761775"/>
            <a:ext cx="3113433" cy="48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5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61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1"/>
          <p:cNvSpPr txBox="1">
            <a:spLocks noChangeArrowheads="1"/>
          </p:cNvSpPr>
          <p:nvPr/>
        </p:nvSpPr>
        <p:spPr bwMode="auto">
          <a:xfrm>
            <a:off x="1000771" y="775150"/>
            <a:ext cx="5102522" cy="382465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110595" name="Rectangle 2"/>
          <p:cNvSpPr>
            <a:spLocks noGrp="1" noChangeArrowheads="1"/>
          </p:cNvSpPr>
          <p:nvPr>
            <p:ph type="body"/>
          </p:nvPr>
        </p:nvSpPr>
        <p:spPr>
          <a:xfrm>
            <a:off x="946739" y="4861886"/>
            <a:ext cx="5205888" cy="4599801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13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1"/>
          <p:cNvSpPr txBox="1">
            <a:spLocks noChangeArrowheads="1"/>
          </p:cNvSpPr>
          <p:nvPr/>
        </p:nvSpPr>
        <p:spPr bwMode="auto">
          <a:xfrm>
            <a:off x="1000771" y="775150"/>
            <a:ext cx="5102522" cy="382465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body"/>
          </p:nvPr>
        </p:nvSpPr>
        <p:spPr>
          <a:xfrm>
            <a:off x="946739" y="4861886"/>
            <a:ext cx="5205888" cy="4599801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170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5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31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2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23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1000040" y="774642"/>
            <a:ext cx="5103986" cy="382479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9080" tIns="44540" rIns="89080" bIns="44540" anchor="ctr"/>
          <a:lstStyle/>
          <a:p>
            <a:endParaRPr lang="tr-TR"/>
          </a:p>
        </p:txBody>
      </p:sp>
      <p:sp>
        <p:nvSpPr>
          <p:cNvPr id="40963" name="Text Box 3"/>
          <p:cNvSpPr>
            <a:spLocks noGrp="1" noChangeArrowheads="1"/>
          </p:cNvSpPr>
          <p:nvPr>
            <p:ph type="body"/>
          </p:nvPr>
        </p:nvSpPr>
        <p:spPr>
          <a:xfrm>
            <a:off x="947319" y="4860534"/>
            <a:ext cx="5206132" cy="4602895"/>
          </a:xfrm>
          <a:noFill/>
          <a:ln w="9525"/>
        </p:spPr>
        <p:txBody>
          <a:bodyPr wrap="none" anchor="ctr"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8826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57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70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65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1"/>
          <p:cNvSpPr txBox="1">
            <a:spLocks noChangeArrowheads="1"/>
          </p:cNvSpPr>
          <p:nvPr/>
        </p:nvSpPr>
        <p:spPr bwMode="auto">
          <a:xfrm>
            <a:off x="1000771" y="775150"/>
            <a:ext cx="5102522" cy="382465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body"/>
          </p:nvPr>
        </p:nvSpPr>
        <p:spPr>
          <a:xfrm>
            <a:off x="946739" y="4861886"/>
            <a:ext cx="5205888" cy="4599801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17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28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55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21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72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1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5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9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9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460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49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1"/>
          <p:cNvSpPr txBox="1">
            <a:spLocks noChangeArrowheads="1"/>
          </p:cNvSpPr>
          <p:nvPr/>
        </p:nvSpPr>
        <p:spPr bwMode="auto">
          <a:xfrm>
            <a:off x="1000771" y="775150"/>
            <a:ext cx="5102522" cy="382465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body"/>
          </p:nvPr>
        </p:nvSpPr>
        <p:spPr>
          <a:xfrm>
            <a:off x="946739" y="4861886"/>
            <a:ext cx="5205888" cy="4599801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73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628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467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034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375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86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073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069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062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62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85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1"/>
          <p:cNvSpPr txBox="1">
            <a:spLocks noChangeArrowheads="1"/>
          </p:cNvSpPr>
          <p:nvPr/>
        </p:nvSpPr>
        <p:spPr bwMode="auto">
          <a:xfrm>
            <a:off x="1000771" y="775150"/>
            <a:ext cx="5102522" cy="382465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body"/>
          </p:nvPr>
        </p:nvSpPr>
        <p:spPr>
          <a:xfrm>
            <a:off x="946739" y="4861886"/>
            <a:ext cx="5205888" cy="4599801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5382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465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753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4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255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202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74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959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692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850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52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1"/>
          <p:cNvSpPr txBox="1">
            <a:spLocks noChangeArrowheads="1"/>
          </p:cNvSpPr>
          <p:nvPr/>
        </p:nvSpPr>
        <p:spPr bwMode="auto">
          <a:xfrm>
            <a:off x="1000771" y="775150"/>
            <a:ext cx="5102522" cy="382465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100355" name="Rectangle 2"/>
          <p:cNvSpPr>
            <a:spLocks noGrp="1" noChangeArrowheads="1"/>
          </p:cNvSpPr>
          <p:nvPr>
            <p:ph type="body"/>
          </p:nvPr>
        </p:nvSpPr>
        <p:spPr>
          <a:xfrm>
            <a:off x="946739" y="4861886"/>
            <a:ext cx="5205888" cy="4599801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2124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121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843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407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899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99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319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291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64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334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774700"/>
            <a:ext cx="5094288" cy="38227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90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1"/>
          <p:cNvSpPr txBox="1">
            <a:spLocks noChangeArrowheads="1"/>
          </p:cNvSpPr>
          <p:nvPr/>
        </p:nvSpPr>
        <p:spPr bwMode="auto">
          <a:xfrm>
            <a:off x="1000771" y="775150"/>
            <a:ext cx="5102522" cy="382465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102403" name="Rectangle 2"/>
          <p:cNvSpPr>
            <a:spLocks noGrp="1" noChangeArrowheads="1"/>
          </p:cNvSpPr>
          <p:nvPr>
            <p:ph type="body"/>
          </p:nvPr>
        </p:nvSpPr>
        <p:spPr>
          <a:xfrm>
            <a:off x="946739" y="4861886"/>
            <a:ext cx="5205888" cy="4599801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6044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939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063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631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322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804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487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633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322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058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3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1"/>
          <p:cNvSpPr txBox="1">
            <a:spLocks noChangeArrowheads="1"/>
          </p:cNvSpPr>
          <p:nvPr/>
        </p:nvSpPr>
        <p:spPr bwMode="auto">
          <a:xfrm>
            <a:off x="1000771" y="775150"/>
            <a:ext cx="5102522" cy="382465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104451" name="Rectangle 2"/>
          <p:cNvSpPr>
            <a:spLocks noGrp="1" noChangeArrowheads="1"/>
          </p:cNvSpPr>
          <p:nvPr>
            <p:ph type="body"/>
          </p:nvPr>
        </p:nvSpPr>
        <p:spPr>
          <a:xfrm>
            <a:off x="946739" y="4861886"/>
            <a:ext cx="5205888" cy="4599801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0819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14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393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126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628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000040" y="774642"/>
            <a:ext cx="5103986" cy="382479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9080" tIns="44540" rIns="89080" bIns="44540" anchor="ctr"/>
          <a:lstStyle/>
          <a:p>
            <a:endParaRPr lang="tr-TR"/>
          </a:p>
        </p:txBody>
      </p:sp>
      <p:sp>
        <p:nvSpPr>
          <p:cNvPr id="26627" name="Text Box 3"/>
          <p:cNvSpPr>
            <a:spLocks noGrp="1" noChangeArrowheads="1"/>
          </p:cNvSpPr>
          <p:nvPr>
            <p:ph type="body"/>
          </p:nvPr>
        </p:nvSpPr>
        <p:spPr>
          <a:xfrm>
            <a:off x="947319" y="4860534"/>
            <a:ext cx="5206132" cy="4602895"/>
          </a:xfrm>
          <a:noFill/>
          <a:ln w="9525"/>
        </p:spPr>
        <p:txBody>
          <a:bodyPr wrap="none" anchor="ctr"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87562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06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830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69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589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01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1"/>
          <p:cNvSpPr txBox="1">
            <a:spLocks noChangeArrowheads="1"/>
          </p:cNvSpPr>
          <p:nvPr/>
        </p:nvSpPr>
        <p:spPr bwMode="auto">
          <a:xfrm>
            <a:off x="1000771" y="775150"/>
            <a:ext cx="5102522" cy="382465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106499" name="Rectangle 2"/>
          <p:cNvSpPr>
            <a:spLocks noGrp="1" noChangeArrowheads="1"/>
          </p:cNvSpPr>
          <p:nvPr>
            <p:ph type="body"/>
          </p:nvPr>
        </p:nvSpPr>
        <p:spPr>
          <a:xfrm>
            <a:off x="946739" y="4861886"/>
            <a:ext cx="5205888" cy="4599801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66194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92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642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593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673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082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933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4712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6717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9945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34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1"/>
          <p:cNvSpPr txBox="1">
            <a:spLocks noChangeArrowheads="1"/>
          </p:cNvSpPr>
          <p:nvPr/>
        </p:nvSpPr>
        <p:spPr bwMode="auto">
          <a:xfrm>
            <a:off x="1212202" y="1023906"/>
            <a:ext cx="4679661" cy="350704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108547" name="Rectangle 2"/>
          <p:cNvSpPr>
            <a:spLocks noGrp="1" noChangeArrowheads="1"/>
          </p:cNvSpPr>
          <p:nvPr>
            <p:ph type="body"/>
          </p:nvPr>
        </p:nvSpPr>
        <p:spPr>
          <a:xfrm>
            <a:off x="946739" y="4861886"/>
            <a:ext cx="5205888" cy="4599801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8187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4233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240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73113"/>
            <a:ext cx="5099050" cy="3825875"/>
          </a:xfrm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3043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73113"/>
            <a:ext cx="5099050" cy="3825875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3841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9050" cy="3824288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92" y="4863472"/>
            <a:ext cx="5210879" cy="4604561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6363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4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813" y="247650"/>
            <a:ext cx="8710612" cy="781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90513" y="1220788"/>
            <a:ext cx="4073525" cy="5221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516438" y="1220788"/>
            <a:ext cx="4075112" cy="5221287"/>
          </a:xfrm>
        </p:spPr>
        <p:txBody>
          <a:bodyPr/>
          <a:lstStyle/>
          <a:p>
            <a:pPr lv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00132310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7591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</a:rPr>
              <a:t>Carnegie Mellon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  <p:sldLayoutId id="2147483650" r:id="rId12"/>
    <p:sldLayoutId id="2147483649" r:id="rId13"/>
    <p:sldLayoutId id="2147483668" r:id="rId14"/>
  </p:sldLayoutIdLst>
  <p:hf sldNum="0" hdr="0" ftr="0" dt="0"/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sapp.cs.cmu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4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w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8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hyperlink" Target="http://en.wikipedia.org/wiki/Jonathan_Swift" TargetMode="External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hyperlink" Target="http://en.wikipedia.org/wiki/Lilliput_and_Blefuscu" TargetMode="External"/><Relationship Id="rId4" Type="http://schemas.openxmlformats.org/officeDocument/2006/relationships/hyperlink" Target="http://en.wikipedia.org/wiki/Gulliver's_Travels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685800" y="1708150"/>
            <a:ext cx="7772400" cy="1470025"/>
          </a:xfrm>
        </p:spPr>
        <p:txBody>
          <a:bodyPr/>
          <a:lstStyle/>
          <a:p>
            <a:pPr marL="0" lvl="0" indent="0">
              <a:defRPr/>
            </a:pPr>
            <a:r>
              <a:rPr lang="en-US" dirty="0"/>
              <a:t>Bits, Bytes, and Integers</a:t>
            </a:r>
            <a:br>
              <a:rPr lang="en-US" dirty="0"/>
            </a:br>
            <a:br>
              <a:rPr lang="en-US" dirty="0"/>
            </a:br>
            <a:r>
              <a:rPr lang="en-US" sz="2000" b="0" dirty="0"/>
              <a:t>CENG331  - Computer Organization 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5800" y="4267200"/>
            <a:ext cx="7677492" cy="1752600"/>
          </a:xfrm>
        </p:spPr>
        <p:txBody>
          <a:bodyPr/>
          <a:lstStyle/>
          <a:p>
            <a:pPr lvl="0">
              <a:defRPr/>
            </a:pPr>
            <a:endParaRPr lang="en-US" dirty="0"/>
          </a:p>
          <a:p>
            <a:pPr lvl="0">
              <a:defRPr/>
            </a:pPr>
            <a:endParaRPr lang="en-US" dirty="0"/>
          </a:p>
          <a:p>
            <a:pPr lvl="0">
              <a:defRPr/>
            </a:pPr>
            <a:endParaRPr lang="en-US" dirty="0"/>
          </a:p>
          <a:p>
            <a:pPr lvl="0">
              <a:defRPr/>
            </a:pPr>
            <a:endParaRPr lang="en-US" dirty="0"/>
          </a:p>
          <a:p>
            <a:pPr lvl="0">
              <a:defRPr/>
            </a:pPr>
            <a:r>
              <a:rPr lang="en-US" sz="1600" dirty="0"/>
              <a:t>Adapted from slides of the textbook: </a:t>
            </a:r>
            <a:r>
              <a:rPr lang="en-US" sz="1600" dirty="0">
                <a:hlinkClick r:id="rId3"/>
              </a:rPr>
              <a:t>http://csapp.cs.cmu.edu/</a:t>
            </a:r>
            <a:r>
              <a:rPr lang="en-US" sz="1600" dirty="0"/>
              <a:t> 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"/>
          <p:cNvSpPr>
            <a:spLocks noGrp="1" noChangeArrowheads="1"/>
          </p:cNvSpPr>
          <p:nvPr>
            <p:ph type="title"/>
          </p:nvPr>
        </p:nvSpPr>
        <p:spPr>
          <a:xfrm>
            <a:off x="404813" y="247650"/>
            <a:ext cx="8716962" cy="782638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Assembler</a:t>
            </a:r>
          </a:p>
        </p:txBody>
      </p:sp>
      <p:sp>
        <p:nvSpPr>
          <p:cNvPr id="101379" name="Line 2"/>
          <p:cNvSpPr>
            <a:spLocks noChangeShapeType="1"/>
          </p:cNvSpPr>
          <p:nvPr/>
        </p:nvSpPr>
        <p:spPr bwMode="auto">
          <a:xfrm>
            <a:off x="2771775" y="3284538"/>
            <a:ext cx="1728788" cy="1587"/>
          </a:xfrm>
          <a:prstGeom prst="line">
            <a:avLst/>
          </a:prstGeom>
          <a:noFill/>
          <a:ln w="19080">
            <a:solidFill>
              <a:srgbClr val="0033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tr-TR"/>
          </a:p>
        </p:txBody>
      </p:sp>
      <p:sp>
        <p:nvSpPr>
          <p:cNvPr id="101380" name="Text Box 3"/>
          <p:cNvSpPr txBox="1">
            <a:spLocks noChangeArrowheads="1"/>
          </p:cNvSpPr>
          <p:nvPr/>
        </p:nvSpPr>
        <p:spPr bwMode="auto">
          <a:xfrm>
            <a:off x="2763391" y="3357563"/>
            <a:ext cx="1799531" cy="49090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45720" tIns="46800" rIns="45720" bIns="46800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dirty="0">
                <a:solidFill>
                  <a:srgbClr val="FF0000"/>
                </a:solidFill>
                <a:latin typeface="Helvetica" charset="0"/>
              </a:rPr>
              <a:t>as </a:t>
            </a:r>
            <a:r>
              <a:rPr lang="en-GB" sz="1400" b="1" dirty="0" err="1">
                <a:solidFill>
                  <a:srgbClr val="FF0000"/>
                </a:solidFill>
                <a:latin typeface="Helvetica" charset="0"/>
              </a:rPr>
              <a:t>hello.s</a:t>
            </a:r>
            <a:r>
              <a:rPr lang="en-GB" sz="1400" b="1" dirty="0">
                <a:solidFill>
                  <a:srgbClr val="FF0000"/>
                </a:solidFill>
                <a:latin typeface="Helvetica" charset="0"/>
              </a:rPr>
              <a:t> -o </a:t>
            </a:r>
            <a:r>
              <a:rPr lang="en-GB" sz="1400" b="1" dirty="0" err="1">
                <a:solidFill>
                  <a:srgbClr val="FF0000"/>
                </a:solidFill>
                <a:latin typeface="Helvetica" charset="0"/>
              </a:rPr>
              <a:t>hello.o</a:t>
            </a:r>
            <a:r>
              <a:rPr lang="en-GB" sz="1400" b="1" dirty="0">
                <a:solidFill>
                  <a:srgbClr val="FF0000"/>
                </a:solidFill>
                <a:latin typeface="Helvetica" charset="0"/>
              </a:rPr>
              <a:t> </a:t>
            </a:r>
          </a:p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sz="1400" b="1" dirty="0">
              <a:latin typeface="Helvetica" charset="0"/>
            </a:endParaRPr>
          </a:p>
        </p:txBody>
      </p:sp>
      <p:sp>
        <p:nvSpPr>
          <p:cNvPr id="101381" name="Rectangle 4"/>
          <p:cNvSpPr>
            <a:spLocks noChangeArrowheads="1"/>
          </p:cNvSpPr>
          <p:nvPr/>
        </p:nvSpPr>
        <p:spPr bwMode="auto">
          <a:xfrm>
            <a:off x="2286000" y="-207963"/>
            <a:ext cx="4572000" cy="325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45720" tIns="46800" rIns="45720" bIns="46800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>
                <a:solidFill>
                  <a:srgbClr val="000066"/>
                </a:solidFill>
                <a:latin typeface="Helvetica" charset="0"/>
              </a:rPr>
              <a:t> </a:t>
            </a:r>
          </a:p>
        </p:txBody>
      </p:sp>
      <p:sp>
        <p:nvSpPr>
          <p:cNvPr id="101382" name="Rectangle 5"/>
          <p:cNvSpPr>
            <a:spLocks noChangeArrowheads="1"/>
          </p:cNvSpPr>
          <p:nvPr/>
        </p:nvSpPr>
        <p:spPr bwMode="auto">
          <a:xfrm>
            <a:off x="466725" y="838200"/>
            <a:ext cx="2305050" cy="5822877"/>
          </a:xfrm>
          <a:prstGeom prst="rect">
            <a:avLst/>
          </a:prstGeom>
          <a:noFill/>
          <a:ln w="25560">
            <a:solidFill>
              <a:srgbClr val="000066"/>
            </a:solidFill>
            <a:miter lim="800000"/>
            <a:headEnd/>
            <a:tailEnd/>
          </a:ln>
        </p:spPr>
        <p:txBody>
          <a:bodyPr wrap="square" lIns="45720" tIns="46800" rIns="45720" bIns="46800">
            <a:spAutoFit/>
          </a:bodyPr>
          <a:lstStyle/>
          <a:p>
            <a:pPr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.file   "</a:t>
            </a:r>
            <a:r>
              <a:rPr lang="en-GB" sz="1100" dirty="0" err="1">
                <a:latin typeface="Courier"/>
                <a:cs typeface="Courier"/>
              </a:rPr>
              <a:t>hello.c</a:t>
            </a:r>
            <a:r>
              <a:rPr lang="en-GB" sz="1100" dirty="0">
                <a:latin typeface="Courier"/>
                <a:cs typeface="Courier"/>
              </a:rPr>
              <a:t>"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.section        .</a:t>
            </a:r>
            <a:r>
              <a:rPr lang="en-GB" sz="1100" dirty="0" err="1">
                <a:latin typeface="Courier"/>
                <a:cs typeface="Courier"/>
              </a:rPr>
              <a:t>rodata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.LC0: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.string "Hello World"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.text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.</a:t>
            </a:r>
            <a:r>
              <a:rPr lang="en-GB" sz="1100" dirty="0" err="1">
                <a:latin typeface="Courier"/>
                <a:cs typeface="Courier"/>
              </a:rPr>
              <a:t>globl</a:t>
            </a:r>
            <a:r>
              <a:rPr lang="en-GB" sz="1100" dirty="0">
                <a:latin typeface="Courier"/>
                <a:cs typeface="Courier"/>
              </a:rPr>
              <a:t> main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.type   main, @function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main: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pushl</a:t>
            </a:r>
            <a:r>
              <a:rPr lang="en-GB" sz="1100" dirty="0">
                <a:latin typeface="Courier"/>
                <a:cs typeface="Courier"/>
              </a:rPr>
              <a:t>   %</a:t>
            </a:r>
            <a:r>
              <a:rPr lang="en-GB" sz="1100" dirty="0" err="1">
                <a:latin typeface="Courier"/>
                <a:cs typeface="Courier"/>
              </a:rPr>
              <a:t>ebp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movl</a:t>
            </a:r>
            <a:r>
              <a:rPr lang="en-GB" sz="1100" dirty="0">
                <a:latin typeface="Courier"/>
                <a:cs typeface="Courier"/>
              </a:rPr>
              <a:t>    %</a:t>
            </a:r>
            <a:r>
              <a:rPr lang="en-GB" sz="1100" dirty="0" err="1">
                <a:latin typeface="Courier"/>
                <a:cs typeface="Courier"/>
              </a:rPr>
              <a:t>esp</a:t>
            </a:r>
            <a:r>
              <a:rPr lang="en-GB" sz="1100" dirty="0">
                <a:latin typeface="Courier"/>
                <a:cs typeface="Courier"/>
              </a:rPr>
              <a:t>, %</a:t>
            </a:r>
            <a:r>
              <a:rPr lang="en-GB" sz="1100" dirty="0" err="1">
                <a:latin typeface="Courier"/>
                <a:cs typeface="Courier"/>
              </a:rPr>
              <a:t>ebp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subl</a:t>
            </a:r>
            <a:r>
              <a:rPr lang="en-GB" sz="1100" dirty="0">
                <a:latin typeface="Courier"/>
                <a:cs typeface="Courier"/>
              </a:rPr>
              <a:t>    $8, %</a:t>
            </a:r>
            <a:r>
              <a:rPr lang="en-GB" sz="1100" dirty="0" err="1">
                <a:latin typeface="Courier"/>
                <a:cs typeface="Courier"/>
              </a:rPr>
              <a:t>esp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andl</a:t>
            </a:r>
            <a:r>
              <a:rPr lang="en-GB" sz="1100" dirty="0">
                <a:latin typeface="Courier"/>
                <a:cs typeface="Courier"/>
              </a:rPr>
              <a:t>    $-16, %</a:t>
            </a:r>
            <a:r>
              <a:rPr lang="en-GB" sz="1100" dirty="0" err="1">
                <a:latin typeface="Courier"/>
                <a:cs typeface="Courier"/>
              </a:rPr>
              <a:t>esp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movl</a:t>
            </a:r>
            <a:r>
              <a:rPr lang="en-GB" sz="1100" dirty="0">
                <a:latin typeface="Courier"/>
                <a:cs typeface="Courier"/>
              </a:rPr>
              <a:t>    $0, %</a:t>
            </a:r>
            <a:r>
              <a:rPr lang="en-GB" sz="1100" dirty="0" err="1">
                <a:latin typeface="Courier"/>
                <a:cs typeface="Courier"/>
              </a:rPr>
              <a:t>eax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addl</a:t>
            </a:r>
            <a:r>
              <a:rPr lang="en-GB" sz="1100" dirty="0">
                <a:latin typeface="Courier"/>
                <a:cs typeface="Courier"/>
              </a:rPr>
              <a:t>    $15, %</a:t>
            </a:r>
            <a:r>
              <a:rPr lang="en-GB" sz="1100" dirty="0" err="1">
                <a:latin typeface="Courier"/>
                <a:cs typeface="Courier"/>
              </a:rPr>
              <a:t>eax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addl</a:t>
            </a:r>
            <a:r>
              <a:rPr lang="en-GB" sz="1100" dirty="0">
                <a:latin typeface="Courier"/>
                <a:cs typeface="Courier"/>
              </a:rPr>
              <a:t>    $15, %</a:t>
            </a:r>
            <a:r>
              <a:rPr lang="en-GB" sz="1100" dirty="0" err="1">
                <a:latin typeface="Courier"/>
                <a:cs typeface="Courier"/>
              </a:rPr>
              <a:t>eax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shrl</a:t>
            </a:r>
            <a:r>
              <a:rPr lang="en-GB" sz="1100" dirty="0">
                <a:latin typeface="Courier"/>
                <a:cs typeface="Courier"/>
              </a:rPr>
              <a:t>    $4, %</a:t>
            </a:r>
            <a:r>
              <a:rPr lang="en-GB" sz="1100" dirty="0" err="1">
                <a:latin typeface="Courier"/>
                <a:cs typeface="Courier"/>
              </a:rPr>
              <a:t>eax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sall</a:t>
            </a:r>
            <a:r>
              <a:rPr lang="en-GB" sz="1100" dirty="0">
                <a:latin typeface="Courier"/>
                <a:cs typeface="Courier"/>
              </a:rPr>
              <a:t>    $4, %</a:t>
            </a:r>
            <a:r>
              <a:rPr lang="en-GB" sz="1100" dirty="0" err="1">
                <a:latin typeface="Courier"/>
                <a:cs typeface="Courier"/>
              </a:rPr>
              <a:t>eax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subl</a:t>
            </a:r>
            <a:r>
              <a:rPr lang="en-GB" sz="1100" dirty="0">
                <a:latin typeface="Courier"/>
                <a:cs typeface="Courier"/>
              </a:rPr>
              <a:t>    %</a:t>
            </a:r>
            <a:r>
              <a:rPr lang="en-GB" sz="1100" dirty="0" err="1">
                <a:latin typeface="Courier"/>
                <a:cs typeface="Courier"/>
              </a:rPr>
              <a:t>eax</a:t>
            </a:r>
            <a:r>
              <a:rPr lang="en-GB" sz="1100" dirty="0">
                <a:latin typeface="Courier"/>
                <a:cs typeface="Courier"/>
              </a:rPr>
              <a:t>, %</a:t>
            </a:r>
            <a:r>
              <a:rPr lang="en-GB" sz="1100" dirty="0" err="1">
                <a:latin typeface="Courier"/>
                <a:cs typeface="Courier"/>
              </a:rPr>
              <a:t>esp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subl</a:t>
            </a:r>
            <a:r>
              <a:rPr lang="en-GB" sz="1100" dirty="0">
                <a:latin typeface="Courier"/>
                <a:cs typeface="Courier"/>
              </a:rPr>
              <a:t>    $12, %</a:t>
            </a:r>
            <a:r>
              <a:rPr lang="en-GB" sz="1100" dirty="0" err="1">
                <a:latin typeface="Courier"/>
                <a:cs typeface="Courier"/>
              </a:rPr>
              <a:t>esp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pushl</a:t>
            </a:r>
            <a:r>
              <a:rPr lang="en-GB" sz="1100" dirty="0">
                <a:latin typeface="Courier"/>
                <a:cs typeface="Courier"/>
              </a:rPr>
              <a:t>   $.LC0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call    </a:t>
            </a:r>
            <a:r>
              <a:rPr lang="en-GB" sz="1100" dirty="0" err="1">
                <a:latin typeface="Courier"/>
                <a:cs typeface="Courier"/>
              </a:rPr>
              <a:t>printf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addl</a:t>
            </a:r>
            <a:r>
              <a:rPr lang="en-GB" sz="1100" dirty="0">
                <a:latin typeface="Courier"/>
                <a:cs typeface="Courier"/>
              </a:rPr>
              <a:t>    $16, %</a:t>
            </a:r>
            <a:r>
              <a:rPr lang="en-GB" sz="1100" dirty="0" err="1">
                <a:latin typeface="Courier"/>
                <a:cs typeface="Courier"/>
              </a:rPr>
              <a:t>esp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leave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ret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.size   main, .-main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.section        .</a:t>
            </a:r>
            <a:r>
              <a:rPr lang="en-GB" sz="1100" dirty="0" err="1">
                <a:latin typeface="Courier"/>
                <a:cs typeface="Courier"/>
              </a:rPr>
              <a:t>note.GNU</a:t>
            </a:r>
            <a:r>
              <a:rPr lang="en-GB" sz="1100" dirty="0">
                <a:latin typeface="Courier"/>
                <a:cs typeface="Courier"/>
              </a:rPr>
              <a:t>-stack,"",@</a:t>
            </a:r>
            <a:r>
              <a:rPr lang="en-GB" sz="1100" dirty="0" err="1">
                <a:latin typeface="Courier"/>
                <a:cs typeface="Courier"/>
              </a:rPr>
              <a:t>progbits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.</a:t>
            </a:r>
            <a:r>
              <a:rPr lang="en-GB" sz="1100" dirty="0" err="1">
                <a:latin typeface="Courier"/>
                <a:cs typeface="Courier"/>
              </a:rPr>
              <a:t>ident</a:t>
            </a:r>
            <a:r>
              <a:rPr lang="en-GB" sz="1100" dirty="0">
                <a:latin typeface="Courier"/>
                <a:cs typeface="Courier"/>
              </a:rPr>
              <a:t>  "GCC: (GNU) 3.4.1"</a:t>
            </a:r>
          </a:p>
        </p:txBody>
      </p:sp>
      <p:sp>
        <p:nvSpPr>
          <p:cNvPr id="101383" name="Line 6"/>
          <p:cNvSpPr>
            <a:spLocks noChangeShapeType="1"/>
          </p:cNvSpPr>
          <p:nvPr/>
        </p:nvSpPr>
        <p:spPr bwMode="auto">
          <a:xfrm>
            <a:off x="2771775" y="1438275"/>
            <a:ext cx="914400" cy="1588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tr-TR"/>
          </a:p>
        </p:txBody>
      </p:sp>
      <p:sp>
        <p:nvSpPr>
          <p:cNvPr id="101384" name="Text Box 7"/>
          <p:cNvSpPr txBox="1">
            <a:spLocks noChangeArrowheads="1"/>
          </p:cNvSpPr>
          <p:nvPr/>
        </p:nvSpPr>
        <p:spPr bwMode="auto">
          <a:xfrm>
            <a:off x="2769030" y="1165190"/>
            <a:ext cx="832578" cy="2699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9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>
                <a:latin typeface="Courier New" charset="0"/>
              </a:rPr>
              <a:t>hello.s</a:t>
            </a:r>
          </a:p>
        </p:txBody>
      </p:sp>
      <p:sp>
        <p:nvSpPr>
          <p:cNvPr id="101385" name="Rectangle 8"/>
          <p:cNvSpPr>
            <a:spLocks noChangeArrowheads="1"/>
          </p:cNvSpPr>
          <p:nvPr/>
        </p:nvSpPr>
        <p:spPr bwMode="auto">
          <a:xfrm>
            <a:off x="3686175" y="981075"/>
            <a:ext cx="914400" cy="8382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Helvetica" charset="0"/>
              </a:rPr>
              <a:t>Assembler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Helvetica" charset="0"/>
              </a:rPr>
              <a:t>(</a:t>
            </a:r>
            <a:r>
              <a:rPr lang="en-GB" sz="1400" b="1">
                <a:latin typeface="Courier New" charset="0"/>
              </a:rPr>
              <a:t>as</a:t>
            </a:r>
            <a:r>
              <a:rPr lang="en-GB" sz="1400" b="1">
                <a:latin typeface="Helvetica" charset="0"/>
              </a:rPr>
              <a:t>)</a:t>
            </a:r>
            <a:r>
              <a:rPr lang="x-none" sz="1400" b="1">
                <a:latin typeface="Helvetica" charset="0"/>
                <a:cs typeface="Arial" charset="0"/>
              </a:rPr>
              <a:t>‏</a:t>
            </a:r>
            <a:endParaRPr lang="en-GB" sz="1400" b="1">
              <a:latin typeface="Helvetica" charset="0"/>
              <a:cs typeface="Arial" charset="0"/>
            </a:endParaRPr>
          </a:p>
        </p:txBody>
      </p:sp>
      <p:sp>
        <p:nvSpPr>
          <p:cNvPr id="101386" name="Line 9"/>
          <p:cNvSpPr>
            <a:spLocks noChangeShapeType="1"/>
          </p:cNvSpPr>
          <p:nvPr/>
        </p:nvSpPr>
        <p:spPr bwMode="auto">
          <a:xfrm>
            <a:off x="4600575" y="1438275"/>
            <a:ext cx="914400" cy="1588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tr-TR"/>
          </a:p>
        </p:txBody>
      </p:sp>
      <p:sp>
        <p:nvSpPr>
          <p:cNvPr id="101387" name="Text Box 10"/>
          <p:cNvSpPr txBox="1">
            <a:spLocks noChangeArrowheads="1"/>
          </p:cNvSpPr>
          <p:nvPr/>
        </p:nvSpPr>
        <p:spPr bwMode="auto">
          <a:xfrm>
            <a:off x="4597830" y="1165190"/>
            <a:ext cx="832578" cy="2699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9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>
                <a:latin typeface="Courier New" charset="0"/>
              </a:rPr>
              <a:t>hello.o</a:t>
            </a:r>
          </a:p>
        </p:txBody>
      </p:sp>
      <p:sp>
        <p:nvSpPr>
          <p:cNvPr id="101388" name="Rectangle 11"/>
          <p:cNvSpPr>
            <a:spLocks noChangeArrowheads="1"/>
          </p:cNvSpPr>
          <p:nvPr/>
        </p:nvSpPr>
        <p:spPr bwMode="auto">
          <a:xfrm>
            <a:off x="4495800" y="1844675"/>
            <a:ext cx="4608513" cy="401477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</p:spPr>
        <p:txBody>
          <a:bodyPr lIns="45720" tIns="46800" rIns="45720" bIns="46800">
            <a:spAutoFit/>
          </a:bodyPr>
          <a:lstStyle/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0000500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esc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ht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0000520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d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dle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ht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0000540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%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0000560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d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0000600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0000620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+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0000640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d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0000660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0000700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d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0000720  ff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0000740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8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0000760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p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0001000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H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0001020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p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0001040   2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0001060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dc1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0001100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"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Q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0001120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0001140 </a:t>
            </a:r>
            <a:r>
              <a:rPr lang="en-GB" sz="800" dirty="0" err="1">
                <a:latin typeface="Courier"/>
                <a:cs typeface="Courier"/>
              </a:rPr>
              <a:t>stx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, </a:t>
            </a:r>
            <a:r>
              <a:rPr lang="en-GB" sz="800" dirty="0" err="1">
                <a:latin typeface="Courier"/>
                <a:cs typeface="Courier"/>
              </a:rPr>
              <a:t>stx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0001160  sp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nl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0001200 </a:t>
            </a:r>
            <a:r>
              <a:rPr lang="en-GB" sz="800" dirty="0" err="1">
                <a:latin typeface="Courier"/>
                <a:cs typeface="Courier"/>
              </a:rPr>
              <a:t>dle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ht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0001220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L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nak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0001240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0001260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0001300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q</a:t>
            </a:r>
            <a:r>
              <a:rPr lang="en-GB" sz="800" dirty="0">
                <a:latin typeface="Courier"/>
                <a:cs typeface="Courier"/>
              </a:rPr>
              <a:t> del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0001320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0001340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0001360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0001400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enq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0001420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ack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0001440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bel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ht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0001460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.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dc2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so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0001500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dle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h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e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0001520   </a:t>
            </a:r>
            <a:r>
              <a:rPr lang="en-GB" sz="800" dirty="0" err="1">
                <a:latin typeface="Courier"/>
                <a:cs typeface="Courier"/>
              </a:rPr>
              <a:t>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o</a:t>
            </a:r>
            <a:r>
              <a:rPr lang="en-GB" sz="800" dirty="0">
                <a:latin typeface="Courier"/>
                <a:cs typeface="Courier"/>
              </a:rPr>
              <a:t>   .   </a:t>
            </a:r>
            <a:r>
              <a:rPr lang="en-GB" sz="800" dirty="0" err="1">
                <a:latin typeface="Courier"/>
                <a:cs typeface="Courier"/>
              </a:rPr>
              <a:t>c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m</a:t>
            </a:r>
            <a:r>
              <a:rPr lang="en-GB" sz="800" dirty="0">
                <a:latin typeface="Courier"/>
                <a:cs typeface="Courier"/>
              </a:rPr>
              <a:t>   a   </a:t>
            </a:r>
            <a:r>
              <a:rPr lang="en-GB" sz="800" dirty="0" err="1">
                <a:latin typeface="Courier"/>
                <a:cs typeface="Courier"/>
              </a:rPr>
              <a:t>i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n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p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r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i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n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t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f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0001540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sp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enq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%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0001560 </a:t>
            </a:r>
            <a:r>
              <a:rPr lang="en-GB" sz="800" dirty="0" err="1">
                <a:latin typeface="Courier"/>
                <a:cs typeface="Courier"/>
              </a:rPr>
              <a:t>stx</a:t>
            </a:r>
            <a:r>
              <a:rPr lang="en-GB" sz="800" dirty="0">
                <a:latin typeface="Courier"/>
                <a:cs typeface="Courier"/>
              </a:rPr>
              <a:t>  ht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0001564</a:t>
            </a:r>
          </a:p>
        </p:txBody>
      </p:sp>
      <p:sp>
        <p:nvSpPr>
          <p:cNvPr id="101389" name="Text Box 12"/>
          <p:cNvSpPr txBox="1">
            <a:spLocks noChangeArrowheads="1"/>
          </p:cNvSpPr>
          <p:nvPr/>
        </p:nvSpPr>
        <p:spPr bwMode="auto">
          <a:xfrm>
            <a:off x="5253981" y="6092825"/>
            <a:ext cx="1183977" cy="49090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45720" tIns="46800" rIns="45720" bIns="46800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Helvetica" charset="0"/>
              </a:rPr>
              <a:t>od –a hello.o</a:t>
            </a:r>
          </a:p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sz="1400" b="1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003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show_bytes</a:t>
            </a:r>
            <a:r>
              <a:rPr lang="en-US"/>
              <a:t> Execution Example</a:t>
            </a:r>
          </a:p>
        </p:txBody>
      </p:sp>
      <p:sp>
        <p:nvSpPr>
          <p:cNvPr id="17412" name="Rectangle 4"/>
          <p:cNvSpPr>
            <a:spLocks/>
          </p:cNvSpPr>
          <p:nvPr/>
        </p:nvSpPr>
        <p:spPr bwMode="auto">
          <a:xfrm>
            <a:off x="952500" y="1447800"/>
            <a:ext cx="7226300" cy="1371600"/>
          </a:xfrm>
          <a:prstGeom prst="rect">
            <a:avLst/>
          </a:prstGeom>
          <a:solidFill>
            <a:srgbClr val="FFFF9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0639" bIns="0">
            <a:prstTxWarp prst="textNoShape">
              <a:avLst/>
            </a:prstTxWarp>
          </a:bodyPr>
          <a:lstStyle/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 = 15213;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printf("int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 = 15213;\n");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show_bytes((pointer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) &amp;a, </a:t>
            </a: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sizeof(int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));</a:t>
            </a:r>
          </a:p>
        </p:txBody>
      </p:sp>
      <p:sp>
        <p:nvSpPr>
          <p:cNvPr id="52230" name="Rectangle 5"/>
          <p:cNvSpPr>
            <a:spLocks/>
          </p:cNvSpPr>
          <p:nvPr/>
        </p:nvSpPr>
        <p:spPr bwMode="auto">
          <a:xfrm>
            <a:off x="2507119" y="3203575"/>
            <a:ext cx="3239177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0" tIns="0" rIns="40639" bIns="0">
            <a:prstTxWarp prst="textNoShape">
              <a:avLst/>
            </a:prstTxWarp>
            <a:spAutoFit/>
          </a:bodyPr>
          <a:lstStyle/>
          <a:p>
            <a:pPr marL="39688" algn="ctr" eaLnBrk="1" hangingPunct="1"/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Result (Linux x86-64):</a:t>
            </a:r>
          </a:p>
        </p:txBody>
      </p:sp>
      <p:sp>
        <p:nvSpPr>
          <p:cNvPr id="17414" name="Rectangle 6"/>
          <p:cNvSpPr>
            <a:spLocks/>
          </p:cNvSpPr>
          <p:nvPr/>
        </p:nvSpPr>
        <p:spPr bwMode="auto">
          <a:xfrm>
            <a:off x="2476500" y="3733800"/>
            <a:ext cx="3340100" cy="2260600"/>
          </a:xfrm>
          <a:prstGeom prst="rect">
            <a:avLst/>
          </a:prstGeom>
          <a:solidFill>
            <a:srgbClr val="E0E0E0"/>
          </a:solidFill>
          <a:ln w="6350" cap="flat">
            <a:solidFill>
              <a:srgbClr val="DBF2DA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0639" bIns="0">
            <a:prstTxWarp prst="textNoShape">
              <a:avLst/>
            </a:prstTxWarp>
          </a:bodyPr>
          <a:lstStyle/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 = 15213;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0x7fffb7f71dbc	6d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0x7fffb7f71dbd	3b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0x7fffb7f71dbe	00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0x7fffb7f71dbf	00</a:t>
            </a:r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 dirty="0"/>
              <a:t>Representing Pointers</a:t>
            </a:r>
          </a:p>
        </p:txBody>
      </p:sp>
      <p:sp>
        <p:nvSpPr>
          <p:cNvPr id="54277" name="Rectangle 4"/>
          <p:cNvSpPr>
            <a:spLocks/>
          </p:cNvSpPr>
          <p:nvPr/>
        </p:nvSpPr>
        <p:spPr bwMode="auto">
          <a:xfrm>
            <a:off x="152400" y="5638800"/>
            <a:ext cx="8839200" cy="673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50800" tIns="50800" bIns="50800">
            <a:prstTxWarp prst="textNoShape">
              <a:avLst/>
            </a:prstTxWarp>
          </a:bodyPr>
          <a:lstStyle/>
          <a:p>
            <a:pPr eaLnBrk="1" hangingPunct="1"/>
            <a:r>
              <a:rPr lang="en-US" b="0" dirty="0">
                <a:solidFill>
                  <a:srgbClr val="000066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Different compilers &amp; machines assign different locations to objects</a:t>
            </a:r>
          </a:p>
          <a:p>
            <a:pPr eaLnBrk="1" hangingPunct="1"/>
            <a:endParaRPr lang="en-US" b="0" dirty="0">
              <a:solidFill>
                <a:srgbClr val="000066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  <a:p>
            <a:pPr eaLnBrk="1" hangingPunct="1"/>
            <a:r>
              <a:rPr lang="en-US" b="0" dirty="0">
                <a:solidFill>
                  <a:srgbClr val="000066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Even get different results each time run program</a:t>
            </a:r>
          </a:p>
        </p:txBody>
      </p:sp>
      <p:sp>
        <p:nvSpPr>
          <p:cNvPr id="19461" name="Rectangle 5"/>
          <p:cNvSpPr>
            <a:spLocks/>
          </p:cNvSpPr>
          <p:nvPr/>
        </p:nvSpPr>
        <p:spPr bwMode="auto">
          <a:xfrm>
            <a:off x="412750" y="1365647"/>
            <a:ext cx="2308700" cy="615553"/>
          </a:xfrm>
          <a:prstGeom prst="rect">
            <a:avLst/>
          </a:prstGeom>
          <a:solidFill>
            <a:srgbClr val="FFFF9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eaLnBrk="1" hangingPunct="1"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B = -15213;</a:t>
            </a:r>
          </a:p>
          <a:p>
            <a:pPr eaLnBrk="1" hangingPunct="1"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*P = &amp;B;</a:t>
            </a:r>
          </a:p>
        </p:txBody>
      </p:sp>
      <p:sp>
        <p:nvSpPr>
          <p:cNvPr id="54279" name="Rectangle 6"/>
          <p:cNvSpPr>
            <a:spLocks/>
          </p:cNvSpPr>
          <p:nvPr/>
        </p:nvSpPr>
        <p:spPr bwMode="auto">
          <a:xfrm>
            <a:off x="5784850" y="2133600"/>
            <a:ext cx="865188" cy="381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x86-64</a:t>
            </a:r>
          </a:p>
        </p:txBody>
      </p:sp>
      <p:sp>
        <p:nvSpPr>
          <p:cNvPr id="54280" name="Rectangle 7"/>
          <p:cNvSpPr>
            <a:spLocks/>
          </p:cNvSpPr>
          <p:nvPr/>
        </p:nvSpPr>
        <p:spPr bwMode="auto">
          <a:xfrm>
            <a:off x="3581400" y="2133600"/>
            <a:ext cx="585788" cy="381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80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Sun</a:t>
            </a:r>
          </a:p>
        </p:txBody>
      </p:sp>
      <p:sp>
        <p:nvSpPr>
          <p:cNvPr id="54281" name="Rectangle 8"/>
          <p:cNvSpPr>
            <a:spLocks/>
          </p:cNvSpPr>
          <p:nvPr/>
        </p:nvSpPr>
        <p:spPr bwMode="auto">
          <a:xfrm>
            <a:off x="4733925" y="2133600"/>
            <a:ext cx="636588" cy="381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80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IA32</a:t>
            </a:r>
          </a:p>
        </p:txBody>
      </p:sp>
      <p:graphicFrame>
        <p:nvGraphicFramePr>
          <p:cNvPr id="19465" name="Group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69537"/>
              </p:ext>
            </p:extLst>
          </p:nvPr>
        </p:nvGraphicFramePr>
        <p:xfrm>
          <a:off x="3590925" y="2527300"/>
          <a:ext cx="635000" cy="1524000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EF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F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FF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F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FB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F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2C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F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483" name="Group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968105"/>
              </p:ext>
            </p:extLst>
          </p:nvPr>
        </p:nvGraphicFramePr>
        <p:xfrm>
          <a:off x="4746625" y="2527300"/>
          <a:ext cx="635000" cy="1524000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AC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28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F5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FF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501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020866"/>
              </p:ext>
            </p:extLst>
          </p:nvPr>
        </p:nvGraphicFramePr>
        <p:xfrm>
          <a:off x="5902325" y="2527300"/>
          <a:ext cx="635000" cy="3048000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3C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1B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FE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82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FD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7F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00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00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/>
          </p:cNvSpPr>
          <p:nvPr/>
        </p:nvSpPr>
        <p:spPr bwMode="auto">
          <a:xfrm>
            <a:off x="4991100" y="1206500"/>
            <a:ext cx="3911600" cy="457200"/>
          </a:xfrm>
          <a:prstGeom prst="rect">
            <a:avLst/>
          </a:prstGeom>
          <a:solidFill>
            <a:srgbClr val="FFFF9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rgbClr val="000000">
                <a:alpha val="75000"/>
              </a:srgbClr>
            </a:outerShdw>
          </a:effectLst>
        </p:spPr>
        <p:txBody>
          <a:bodyPr lIns="25400" tIns="25400" rIns="65086" bIns="25400">
            <a:prstTxWarp prst="textNoShape">
              <a:avLst/>
            </a:prstTxWarp>
          </a:bodyPr>
          <a:lstStyle/>
          <a:p>
            <a:pPr marL="398463" indent="-385763" algn="ctr" eaLnBrk="1" hangingPunct="1">
              <a:lnSpc>
                <a:spcPct val="95000"/>
              </a:lnSpc>
              <a:spcBef>
                <a:spcPts val="115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/>
                <a:ea typeface="Monaco" charset="0"/>
                <a:cs typeface="Courier New"/>
                <a:sym typeface="Monaco" charset="0"/>
              </a:rPr>
              <a:t>char S[6] = "18213";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 dirty="0"/>
              <a:t>Representing Strings</a:t>
            </a:r>
          </a:p>
        </p:txBody>
      </p:sp>
      <p:sp>
        <p:nvSpPr>
          <p:cNvPr id="55301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428750"/>
            <a:ext cx="7896225" cy="4972050"/>
          </a:xfrm>
        </p:spPr>
        <p:txBody>
          <a:bodyPr/>
          <a:lstStyle/>
          <a:p>
            <a:pPr eaLnBrk="1" hangingPunct="1"/>
            <a:r>
              <a:rPr lang="en-US" dirty="0"/>
              <a:t>Strings in C</a:t>
            </a:r>
          </a:p>
          <a:p>
            <a:pPr marL="552450" lvl="1" eaLnBrk="1" hangingPunct="1"/>
            <a:r>
              <a:rPr lang="en-US" dirty="0"/>
              <a:t>Represented by array of characters</a:t>
            </a:r>
          </a:p>
          <a:p>
            <a:pPr marL="552450" lvl="1" eaLnBrk="1" hangingPunct="1"/>
            <a:r>
              <a:rPr lang="en-US" dirty="0"/>
              <a:t>Each character encoded in ASCII format</a:t>
            </a:r>
          </a:p>
          <a:p>
            <a:pPr marL="838200" lvl="2" eaLnBrk="1" hangingPunct="1"/>
            <a:r>
              <a:rPr lang="en-US" dirty="0"/>
              <a:t>Standard 7-bit encoding of character set</a:t>
            </a:r>
          </a:p>
          <a:p>
            <a:pPr marL="838200" lvl="2" eaLnBrk="1" hangingPunct="1"/>
            <a:r>
              <a:rPr lang="en-US" dirty="0"/>
              <a:t>Character “0” has code 0x30</a:t>
            </a:r>
          </a:p>
          <a:p>
            <a:pPr marL="1181100" lvl="3" eaLnBrk="1" hangingPunct="1"/>
            <a:r>
              <a:rPr lang="en-US" dirty="0"/>
              <a:t>Digit </a:t>
            </a:r>
            <a:r>
              <a:rPr lang="en-US" i="1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i</a:t>
            </a:r>
            <a:r>
              <a:rPr lang="en-US" dirty="0"/>
              <a:t>  has code 0x30+</a:t>
            </a:r>
            <a:r>
              <a:rPr lang="en-US" i="1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i</a:t>
            </a:r>
            <a:endParaRPr lang="en-US" i="1" dirty="0"/>
          </a:p>
          <a:p>
            <a:pPr marL="552450" lvl="1" eaLnBrk="1" hangingPunct="1"/>
            <a:r>
              <a:rPr lang="en-US" dirty="0"/>
              <a:t>String should be null-terminated</a:t>
            </a:r>
          </a:p>
          <a:p>
            <a:pPr marL="838200" lvl="2" eaLnBrk="1" hangingPunct="1"/>
            <a:r>
              <a:rPr lang="en-US" dirty="0"/>
              <a:t>Final character = 0</a:t>
            </a:r>
          </a:p>
          <a:p>
            <a:pPr eaLnBrk="1" hangingPunct="1"/>
            <a:r>
              <a:rPr lang="en-US" dirty="0"/>
              <a:t>Compatibility</a:t>
            </a:r>
          </a:p>
          <a:p>
            <a:pPr marL="552450" lvl="1" eaLnBrk="1" hangingPunct="1"/>
            <a:r>
              <a:rPr lang="en-US" dirty="0"/>
              <a:t>Byte ordering not an issue</a:t>
            </a:r>
          </a:p>
        </p:txBody>
      </p:sp>
      <p:sp>
        <p:nvSpPr>
          <p:cNvPr id="55302" name="Rectangle 5"/>
          <p:cNvSpPr>
            <a:spLocks/>
          </p:cNvSpPr>
          <p:nvPr/>
        </p:nvSpPr>
        <p:spPr bwMode="auto">
          <a:xfrm>
            <a:off x="6254813" y="2246313"/>
            <a:ext cx="631217" cy="37959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800" dirty="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IA32</a:t>
            </a:r>
          </a:p>
        </p:txBody>
      </p:sp>
      <p:sp>
        <p:nvSpPr>
          <p:cNvPr id="55303" name="Rectangle 6"/>
          <p:cNvSpPr>
            <a:spLocks/>
          </p:cNvSpPr>
          <p:nvPr/>
        </p:nvSpPr>
        <p:spPr bwMode="auto">
          <a:xfrm>
            <a:off x="7894637" y="2246313"/>
            <a:ext cx="585788" cy="381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80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Sun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935787" y="2832100"/>
            <a:ext cx="914400" cy="1906588"/>
            <a:chOff x="0" y="0"/>
            <a:chExt cx="576" cy="1201"/>
          </a:xfrm>
        </p:grpSpPr>
        <p:sp>
          <p:nvSpPr>
            <p:cNvPr id="55337" name="Line 8"/>
            <p:cNvSpPr>
              <a:spLocks noChangeShapeType="1"/>
            </p:cNvSpPr>
            <p:nvPr/>
          </p:nvSpPr>
          <p:spPr bwMode="auto">
            <a:xfrm>
              <a:off x="0" y="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  <p:sp>
          <p:nvSpPr>
            <p:cNvPr id="55338" name="Line 9"/>
            <p:cNvSpPr>
              <a:spLocks noChangeShapeType="1"/>
            </p:cNvSpPr>
            <p:nvPr/>
          </p:nvSpPr>
          <p:spPr bwMode="auto">
            <a:xfrm>
              <a:off x="0" y="24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  <p:sp>
          <p:nvSpPr>
            <p:cNvPr id="55339" name="Line 10"/>
            <p:cNvSpPr>
              <a:spLocks noChangeShapeType="1"/>
            </p:cNvSpPr>
            <p:nvPr/>
          </p:nvSpPr>
          <p:spPr bwMode="auto">
            <a:xfrm>
              <a:off x="0" y="48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  <p:sp>
          <p:nvSpPr>
            <p:cNvPr id="55340" name="Line 11"/>
            <p:cNvSpPr>
              <a:spLocks noChangeShapeType="1"/>
            </p:cNvSpPr>
            <p:nvPr/>
          </p:nvSpPr>
          <p:spPr bwMode="auto">
            <a:xfrm>
              <a:off x="0" y="72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  <p:sp>
          <p:nvSpPr>
            <p:cNvPr id="55341" name="Line 12"/>
            <p:cNvSpPr>
              <a:spLocks noChangeShapeType="1"/>
            </p:cNvSpPr>
            <p:nvPr/>
          </p:nvSpPr>
          <p:spPr bwMode="auto">
            <a:xfrm>
              <a:off x="0" y="96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  <p:sp>
          <p:nvSpPr>
            <p:cNvPr id="55342" name="Line 13"/>
            <p:cNvSpPr>
              <a:spLocks noChangeShapeType="1"/>
            </p:cNvSpPr>
            <p:nvPr/>
          </p:nvSpPr>
          <p:spPr bwMode="auto">
            <a:xfrm>
              <a:off x="0" y="120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</p:grpSp>
      <p:graphicFrame>
        <p:nvGraphicFramePr>
          <p:cNvPr id="20494" name="Group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281823"/>
              </p:ext>
            </p:extLst>
          </p:nvPr>
        </p:nvGraphicFramePr>
        <p:xfrm>
          <a:off x="6291262" y="2667000"/>
          <a:ext cx="635000" cy="2286000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31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32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31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33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00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520" name="Group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269278"/>
              </p:ext>
            </p:extLst>
          </p:nvPr>
        </p:nvGraphicFramePr>
        <p:xfrm>
          <a:off x="7866062" y="2667000"/>
          <a:ext cx="635000" cy="2286000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31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32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31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33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00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9925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Integer C Puzzles</a:t>
            </a: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3124200" y="1447800"/>
            <a:ext cx="5867400" cy="482952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&lt; 0		((x*2) &lt; 0)</a:t>
            </a:r>
          </a:p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&gt;= 0</a:t>
            </a:r>
          </a:p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&amp; 7 == 7		(x&lt;&lt;30) &lt; 0</a:t>
            </a:r>
          </a:p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&gt; -1</a:t>
            </a:r>
          </a:p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&gt; y		-x &lt; -y</a:t>
            </a:r>
          </a:p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* x &gt;= 0</a:t>
            </a:r>
          </a:p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&gt; 0 &amp;&amp; y &gt; 0		x + y &gt; 0</a:t>
            </a:r>
          </a:p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&gt;= 0		-x &lt;= 0</a:t>
            </a:r>
          </a:p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&lt;= 0		-x &gt;= 0</a:t>
            </a:r>
          </a:p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(x|-x)&gt;&gt;31 == -1</a:t>
            </a:r>
          </a:p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&gt;&gt; 3 == </a:t>
            </a: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/8</a:t>
            </a:r>
          </a:p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&gt;&gt; 3 == x/8</a:t>
            </a:r>
          </a:p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&amp; (x-1) != 0</a:t>
            </a: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152400" y="4213367"/>
            <a:ext cx="2819400" cy="1782539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x = </a:t>
            </a:r>
            <a:r>
              <a:rPr lang="en-US" sz="2000" dirty="0" err="1">
                <a:latin typeface="Courier New"/>
                <a:cs typeface="Courier New"/>
              </a:rPr>
              <a:t>foo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y = bar();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= x;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uy</a:t>
            </a:r>
            <a:r>
              <a:rPr lang="en-US" sz="2000" dirty="0">
                <a:latin typeface="Courier New"/>
                <a:cs typeface="Courier New"/>
              </a:rPr>
              <a:t> = y;</a:t>
            </a:r>
          </a:p>
        </p:txBody>
      </p:sp>
      <p:sp>
        <p:nvSpPr>
          <p:cNvPr id="50181" name="Rectangle 6"/>
          <p:cNvSpPr>
            <a:spLocks noChangeArrowheads="1"/>
          </p:cNvSpPr>
          <p:nvPr/>
        </p:nvSpPr>
        <p:spPr bwMode="auto">
          <a:xfrm>
            <a:off x="609600" y="3671097"/>
            <a:ext cx="177093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Initialization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8657" y="2057400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True or False?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655" y="1524285"/>
            <a:ext cx="392545" cy="21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298700"/>
            <a:ext cx="392545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984500"/>
            <a:ext cx="392545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746500"/>
            <a:ext cx="392545" cy="215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127500"/>
            <a:ext cx="392545" cy="215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476180"/>
            <a:ext cx="392545" cy="2159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Integer C Puzzles</a:t>
            </a: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3124200" y="1447800"/>
            <a:ext cx="5867400" cy="7668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&lt; 0		((x*2) &lt; 0)</a:t>
            </a:r>
          </a:p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152400" y="4213367"/>
            <a:ext cx="2819400" cy="1782539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x = </a:t>
            </a:r>
            <a:r>
              <a:rPr lang="en-US" sz="2000" dirty="0" err="1">
                <a:latin typeface="Courier New"/>
                <a:cs typeface="Courier New"/>
              </a:rPr>
              <a:t>foo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y = bar();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= x;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uy</a:t>
            </a:r>
            <a:r>
              <a:rPr lang="en-US" sz="2000" dirty="0">
                <a:latin typeface="Courier New"/>
                <a:cs typeface="Courier New"/>
              </a:rPr>
              <a:t> = y;</a:t>
            </a:r>
          </a:p>
        </p:txBody>
      </p:sp>
      <p:sp>
        <p:nvSpPr>
          <p:cNvPr id="50181" name="Rectangle 6"/>
          <p:cNvSpPr>
            <a:spLocks noChangeArrowheads="1"/>
          </p:cNvSpPr>
          <p:nvPr/>
        </p:nvSpPr>
        <p:spPr bwMode="auto">
          <a:xfrm>
            <a:off x="609600" y="3671097"/>
            <a:ext cx="177093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Initialization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8657" y="2057400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True or False?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655" y="1524285"/>
            <a:ext cx="39254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685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Integer C Puzzles</a:t>
            </a: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3124200" y="1447800"/>
            <a:ext cx="5867400" cy="7668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&gt;= 0</a:t>
            </a:r>
          </a:p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152400" y="4213367"/>
            <a:ext cx="2819400" cy="1782539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x = </a:t>
            </a:r>
            <a:r>
              <a:rPr lang="en-US" sz="2000" dirty="0" err="1">
                <a:latin typeface="Courier New"/>
                <a:cs typeface="Courier New"/>
              </a:rPr>
              <a:t>foo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y = bar();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= x;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uy</a:t>
            </a:r>
            <a:r>
              <a:rPr lang="en-US" sz="2000" dirty="0">
                <a:latin typeface="Courier New"/>
                <a:cs typeface="Courier New"/>
              </a:rPr>
              <a:t> = y;</a:t>
            </a:r>
          </a:p>
        </p:txBody>
      </p:sp>
      <p:sp>
        <p:nvSpPr>
          <p:cNvPr id="50181" name="Rectangle 6"/>
          <p:cNvSpPr>
            <a:spLocks noChangeArrowheads="1"/>
          </p:cNvSpPr>
          <p:nvPr/>
        </p:nvSpPr>
        <p:spPr bwMode="auto">
          <a:xfrm>
            <a:off x="609600" y="3671097"/>
            <a:ext cx="177093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Initialization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8657" y="2057400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True or False?</a:t>
            </a:r>
          </a:p>
        </p:txBody>
      </p:sp>
    </p:spTree>
    <p:extLst>
      <p:ext uri="{BB962C8B-B14F-4D97-AF65-F5344CB8AC3E}">
        <p14:creationId xmlns:p14="http://schemas.microsoft.com/office/powerpoint/2010/main" val="1872103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Integer C Puzzles</a:t>
            </a: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3124200" y="1447800"/>
            <a:ext cx="5867400" cy="7668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&amp; 7 == 7		(x&lt;&lt;30) &lt; 0</a:t>
            </a:r>
          </a:p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152400" y="4213367"/>
            <a:ext cx="2819400" cy="1782539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x = </a:t>
            </a:r>
            <a:r>
              <a:rPr lang="en-US" sz="2000" dirty="0" err="1">
                <a:latin typeface="Courier New"/>
                <a:cs typeface="Courier New"/>
              </a:rPr>
              <a:t>foo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y = bar();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= x;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uy</a:t>
            </a:r>
            <a:r>
              <a:rPr lang="en-US" sz="2000" dirty="0">
                <a:latin typeface="Courier New"/>
                <a:cs typeface="Courier New"/>
              </a:rPr>
              <a:t> = y;</a:t>
            </a:r>
          </a:p>
        </p:txBody>
      </p:sp>
      <p:sp>
        <p:nvSpPr>
          <p:cNvPr id="50181" name="Rectangle 6"/>
          <p:cNvSpPr>
            <a:spLocks noChangeArrowheads="1"/>
          </p:cNvSpPr>
          <p:nvPr/>
        </p:nvSpPr>
        <p:spPr bwMode="auto">
          <a:xfrm>
            <a:off x="609600" y="3671097"/>
            <a:ext cx="177093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Initialization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8657" y="2057400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True or False?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655" y="1524285"/>
            <a:ext cx="39254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16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Integer C Puzzles</a:t>
            </a: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3124200" y="1447800"/>
            <a:ext cx="5867400" cy="7668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&gt; -1</a:t>
            </a:r>
          </a:p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152400" y="4213367"/>
            <a:ext cx="2819400" cy="1782539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x = </a:t>
            </a:r>
            <a:r>
              <a:rPr lang="en-US" sz="2000" dirty="0" err="1">
                <a:latin typeface="Courier New"/>
                <a:cs typeface="Courier New"/>
              </a:rPr>
              <a:t>foo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y = bar();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= x;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uy</a:t>
            </a:r>
            <a:r>
              <a:rPr lang="en-US" sz="2000" dirty="0">
                <a:latin typeface="Courier New"/>
                <a:cs typeface="Courier New"/>
              </a:rPr>
              <a:t> = y;</a:t>
            </a:r>
          </a:p>
        </p:txBody>
      </p:sp>
      <p:sp>
        <p:nvSpPr>
          <p:cNvPr id="50181" name="Rectangle 6"/>
          <p:cNvSpPr>
            <a:spLocks noChangeArrowheads="1"/>
          </p:cNvSpPr>
          <p:nvPr/>
        </p:nvSpPr>
        <p:spPr bwMode="auto">
          <a:xfrm>
            <a:off x="609600" y="3671097"/>
            <a:ext cx="177093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Initialization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8657" y="2057400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True or False?</a:t>
            </a:r>
          </a:p>
        </p:txBody>
      </p:sp>
    </p:spTree>
    <p:extLst>
      <p:ext uri="{BB962C8B-B14F-4D97-AF65-F5344CB8AC3E}">
        <p14:creationId xmlns:p14="http://schemas.microsoft.com/office/powerpoint/2010/main" val="2407798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Integer C Puzzles</a:t>
            </a: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3124200" y="1447800"/>
            <a:ext cx="5867400" cy="7668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&gt; y		-x &lt; -y</a:t>
            </a:r>
          </a:p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152400" y="4213367"/>
            <a:ext cx="2819400" cy="1782539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x = </a:t>
            </a:r>
            <a:r>
              <a:rPr lang="en-US" sz="2000" dirty="0" err="1">
                <a:latin typeface="Courier New"/>
                <a:cs typeface="Courier New"/>
              </a:rPr>
              <a:t>foo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y = bar();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= x;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uy</a:t>
            </a:r>
            <a:r>
              <a:rPr lang="en-US" sz="2000" dirty="0">
                <a:latin typeface="Courier New"/>
                <a:cs typeface="Courier New"/>
              </a:rPr>
              <a:t> = y;</a:t>
            </a:r>
          </a:p>
        </p:txBody>
      </p:sp>
      <p:sp>
        <p:nvSpPr>
          <p:cNvPr id="50181" name="Rectangle 6"/>
          <p:cNvSpPr>
            <a:spLocks noChangeArrowheads="1"/>
          </p:cNvSpPr>
          <p:nvPr/>
        </p:nvSpPr>
        <p:spPr bwMode="auto">
          <a:xfrm>
            <a:off x="609600" y="3671097"/>
            <a:ext cx="177093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Initialization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8657" y="2057400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True or False?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655" y="1524285"/>
            <a:ext cx="39254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558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Integer C Puzzles</a:t>
            </a: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3124200" y="1447800"/>
            <a:ext cx="586740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* x &gt;= 0</a:t>
            </a: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152400" y="4213367"/>
            <a:ext cx="2819400" cy="1782539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x = </a:t>
            </a:r>
            <a:r>
              <a:rPr lang="en-US" sz="2000" dirty="0" err="1">
                <a:latin typeface="Courier New"/>
                <a:cs typeface="Courier New"/>
              </a:rPr>
              <a:t>foo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y = bar();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= x;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uy</a:t>
            </a:r>
            <a:r>
              <a:rPr lang="en-US" sz="2000" dirty="0">
                <a:latin typeface="Courier New"/>
                <a:cs typeface="Courier New"/>
              </a:rPr>
              <a:t> = y;</a:t>
            </a:r>
          </a:p>
        </p:txBody>
      </p:sp>
      <p:sp>
        <p:nvSpPr>
          <p:cNvPr id="50181" name="Rectangle 6"/>
          <p:cNvSpPr>
            <a:spLocks noChangeArrowheads="1"/>
          </p:cNvSpPr>
          <p:nvPr/>
        </p:nvSpPr>
        <p:spPr bwMode="auto">
          <a:xfrm>
            <a:off x="609600" y="3671097"/>
            <a:ext cx="177093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Initialization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8657" y="2057400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True or False?</a:t>
            </a:r>
          </a:p>
        </p:txBody>
      </p:sp>
    </p:spTree>
    <p:extLst>
      <p:ext uri="{BB962C8B-B14F-4D97-AF65-F5344CB8AC3E}">
        <p14:creationId xmlns:p14="http://schemas.microsoft.com/office/powerpoint/2010/main" val="31126731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"/>
          <p:cNvSpPr>
            <a:spLocks noGrp="1" noChangeArrowheads="1"/>
          </p:cNvSpPr>
          <p:nvPr>
            <p:ph type="title"/>
          </p:nvPr>
        </p:nvSpPr>
        <p:spPr>
          <a:xfrm>
            <a:off x="404813" y="247650"/>
            <a:ext cx="8716962" cy="782638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Linker</a:t>
            </a:r>
          </a:p>
        </p:txBody>
      </p:sp>
      <p:sp>
        <p:nvSpPr>
          <p:cNvPr id="103427" name="Rectangle 2"/>
          <p:cNvSpPr>
            <a:spLocks noChangeArrowheads="1"/>
          </p:cNvSpPr>
          <p:nvPr/>
        </p:nvSpPr>
        <p:spPr bwMode="auto">
          <a:xfrm>
            <a:off x="2286000" y="-207963"/>
            <a:ext cx="4572000" cy="325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45720" tIns="46800" rIns="45720" bIns="46800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>
                <a:solidFill>
                  <a:srgbClr val="000066"/>
                </a:solidFill>
                <a:latin typeface="Helvetica" charset="0"/>
              </a:rPr>
              <a:t> </a:t>
            </a:r>
          </a:p>
        </p:txBody>
      </p:sp>
      <p:sp>
        <p:nvSpPr>
          <p:cNvPr id="103428" name="Rectangle 3"/>
          <p:cNvSpPr>
            <a:spLocks noChangeArrowheads="1"/>
          </p:cNvSpPr>
          <p:nvPr/>
        </p:nvSpPr>
        <p:spPr bwMode="auto">
          <a:xfrm>
            <a:off x="34925" y="1773238"/>
            <a:ext cx="4465638" cy="401477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</p:spPr>
        <p:txBody>
          <a:bodyPr lIns="45720" tIns="46800" rIns="45720" bIns="46800">
            <a:spAutoFit/>
          </a:bodyPr>
          <a:lstStyle/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0000500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esc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ht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0000520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d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dle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ht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0000540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%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0000560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d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0000600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0000620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+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0000640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d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0000660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0000700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d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0000720  ff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0000740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8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0000760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p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0001000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H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0001020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p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0001040   2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0001060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dc1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0001100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"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Q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0001120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0001140 </a:t>
            </a:r>
            <a:r>
              <a:rPr lang="en-GB" sz="800" dirty="0" err="1">
                <a:latin typeface="Courier"/>
                <a:cs typeface="Courier"/>
              </a:rPr>
              <a:t>stx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, </a:t>
            </a:r>
            <a:r>
              <a:rPr lang="en-GB" sz="800" dirty="0" err="1">
                <a:latin typeface="Courier"/>
                <a:cs typeface="Courier"/>
              </a:rPr>
              <a:t>stx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0001160  sp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nl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0001200 </a:t>
            </a:r>
            <a:r>
              <a:rPr lang="en-GB" sz="800" dirty="0" err="1">
                <a:latin typeface="Courier"/>
                <a:cs typeface="Courier"/>
              </a:rPr>
              <a:t>dle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ht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0001220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L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nak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0001240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0001260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0001300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q</a:t>
            </a:r>
            <a:r>
              <a:rPr lang="en-GB" sz="800" dirty="0">
                <a:latin typeface="Courier"/>
                <a:cs typeface="Courier"/>
              </a:rPr>
              <a:t> del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0001320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0001340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0001360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0001400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enq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0001420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ack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0001440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bel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ht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0001460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.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dc2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so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0001500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dle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h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e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0001520   </a:t>
            </a:r>
            <a:r>
              <a:rPr lang="en-GB" sz="800" dirty="0" err="1">
                <a:latin typeface="Courier"/>
                <a:cs typeface="Courier"/>
              </a:rPr>
              <a:t>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o</a:t>
            </a:r>
            <a:r>
              <a:rPr lang="en-GB" sz="800" dirty="0">
                <a:latin typeface="Courier"/>
                <a:cs typeface="Courier"/>
              </a:rPr>
              <a:t>   .   </a:t>
            </a:r>
            <a:r>
              <a:rPr lang="en-GB" sz="800" dirty="0" err="1">
                <a:latin typeface="Courier"/>
                <a:cs typeface="Courier"/>
              </a:rPr>
              <a:t>c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m</a:t>
            </a:r>
            <a:r>
              <a:rPr lang="en-GB" sz="800" dirty="0">
                <a:latin typeface="Courier"/>
                <a:cs typeface="Courier"/>
              </a:rPr>
              <a:t>   a   </a:t>
            </a:r>
            <a:r>
              <a:rPr lang="en-GB" sz="800" dirty="0" err="1">
                <a:latin typeface="Courier"/>
                <a:cs typeface="Courier"/>
              </a:rPr>
              <a:t>i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n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p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r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i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n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t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f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0001540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sp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enq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%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0001560 </a:t>
            </a:r>
            <a:r>
              <a:rPr lang="en-GB" sz="800" dirty="0" err="1">
                <a:latin typeface="Courier"/>
                <a:cs typeface="Courier"/>
              </a:rPr>
              <a:t>stx</a:t>
            </a:r>
            <a:r>
              <a:rPr lang="en-GB" sz="800" dirty="0">
                <a:latin typeface="Courier"/>
                <a:cs typeface="Courier"/>
              </a:rPr>
              <a:t>  ht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0001564</a:t>
            </a:r>
          </a:p>
        </p:txBody>
      </p:sp>
      <p:sp>
        <p:nvSpPr>
          <p:cNvPr id="103429" name="Text Box 4"/>
          <p:cNvSpPr txBox="1">
            <a:spLocks noChangeArrowheads="1"/>
          </p:cNvSpPr>
          <p:nvPr/>
        </p:nvSpPr>
        <p:spPr bwMode="auto">
          <a:xfrm>
            <a:off x="6512841" y="5976938"/>
            <a:ext cx="1025281" cy="49090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45720" tIns="46800" rIns="45720" bIns="46800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dirty="0">
                <a:solidFill>
                  <a:srgbClr val="FF0000"/>
                </a:solidFill>
                <a:latin typeface="Helvetica" charset="0"/>
              </a:rPr>
              <a:t>od –a hello</a:t>
            </a:r>
          </a:p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sz="1400" b="1" dirty="0">
              <a:solidFill>
                <a:srgbClr val="000066"/>
              </a:solidFill>
              <a:latin typeface="Helvetica" charset="0"/>
            </a:endParaRPr>
          </a:p>
        </p:txBody>
      </p:sp>
      <p:sp>
        <p:nvSpPr>
          <p:cNvPr id="103430" name="Rectangle 5"/>
          <p:cNvSpPr>
            <a:spLocks noChangeArrowheads="1"/>
          </p:cNvSpPr>
          <p:nvPr/>
        </p:nvSpPr>
        <p:spPr bwMode="auto">
          <a:xfrm>
            <a:off x="4572000" y="3025775"/>
            <a:ext cx="4465637" cy="2744266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</p:spPr>
        <p:txBody>
          <a:bodyPr lIns="45720" tIns="46800" rIns="45720" bIns="46800">
            <a:spAutoFit/>
          </a:bodyPr>
          <a:lstStyle/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0000000 del   E   L   F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0000020 </a:t>
            </a:r>
            <a:r>
              <a:rPr lang="en-GB" sz="800" dirty="0" err="1">
                <a:latin typeface="Courier"/>
                <a:cs typeface="Courier"/>
              </a:rPr>
              <a:t>stx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@ </a:t>
            </a:r>
            <a:r>
              <a:rPr lang="en-GB" sz="800" dirty="0" err="1">
                <a:latin typeface="Courier"/>
                <a:cs typeface="Courier"/>
              </a:rPr>
              <a:t>stx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r>
              <a:rPr lang="en-GB" sz="800" dirty="0">
                <a:latin typeface="Courier"/>
                <a:cs typeface="Courier"/>
              </a:rPr>
              <a:t>   4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0000040   X  </a:t>
            </a:r>
            <a:r>
              <a:rPr lang="en-GB" sz="800" dirty="0" err="1">
                <a:latin typeface="Courier"/>
                <a:cs typeface="Courier"/>
              </a:rPr>
              <a:t>cr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4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sp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bel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(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0000060   !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rs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ack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4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4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0000100   4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r>
              <a:rPr lang="en-GB" sz="800" dirty="0">
                <a:latin typeface="Courier"/>
                <a:cs typeface="Courier"/>
              </a:rPr>
              <a:t>   `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`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enq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0000120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dc4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dc4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0000140 dc4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r>
              <a:rPr lang="en-GB" sz="800" dirty="0">
                <a:latin typeface="Courier"/>
                <a:cs typeface="Courier"/>
              </a:rPr>
              <a:t> dc3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dc3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0000160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0000200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enq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0000220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dle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r>
              <a:rPr lang="en-GB" sz="800" dirty="0">
                <a:latin typeface="Courier"/>
                <a:cs typeface="Courier"/>
              </a:rPr>
              <a:t> dc4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0000240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r>
              <a:rPr lang="en-GB" sz="800" dirty="0">
                <a:latin typeface="Courier"/>
                <a:cs typeface="Courier"/>
              </a:rPr>
              <a:t> dc4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ack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0000260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dle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dc4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dc4 dc4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0000300 dc4 dc4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r>
              <a:rPr lang="en-GB" sz="800" dirty="0">
                <a:latin typeface="Courier"/>
                <a:cs typeface="Courier"/>
              </a:rPr>
              <a:t>   H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H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ack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0000320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(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(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0000340   (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 </a:t>
            </a:r>
            <a:r>
              <a:rPr lang="en-GB" sz="800" dirty="0" err="1">
                <a:latin typeface="Courier"/>
                <a:cs typeface="Courier"/>
              </a:rPr>
              <a:t>bs</a:t>
            </a:r>
            <a:r>
              <a:rPr lang="en-GB" sz="800" dirty="0">
                <a:latin typeface="Courier"/>
                <a:cs typeface="Courier"/>
              </a:rPr>
              <a:t>  sp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sp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0000360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Q   </a:t>
            </a:r>
            <a:r>
              <a:rPr lang="en-GB" sz="800" dirty="0" err="1">
                <a:latin typeface="Courier"/>
                <a:cs typeface="Courier"/>
              </a:rPr>
              <a:t>e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t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d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0000400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ack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0000420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/   </a:t>
            </a:r>
            <a:r>
              <a:rPr lang="en-GB" sz="800" dirty="0" err="1">
                <a:latin typeface="Courier"/>
                <a:cs typeface="Courier"/>
              </a:rPr>
              <a:t>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i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b</a:t>
            </a:r>
            <a:r>
              <a:rPr lang="en-GB" sz="800" dirty="0">
                <a:latin typeface="Courier"/>
                <a:cs typeface="Courier"/>
              </a:rPr>
              <a:t>   /   </a:t>
            </a:r>
            <a:r>
              <a:rPr lang="en-GB" sz="800" dirty="0" err="1">
                <a:latin typeface="Courier"/>
                <a:cs typeface="Courier"/>
              </a:rPr>
              <a:t>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d</a:t>
            </a:r>
            <a:r>
              <a:rPr lang="en-GB" sz="800" dirty="0">
                <a:latin typeface="Courier"/>
                <a:cs typeface="Courier"/>
              </a:rPr>
              <a:t>   -   </a:t>
            </a:r>
            <a:r>
              <a:rPr lang="en-GB" sz="800" dirty="0" err="1">
                <a:latin typeface="Courier"/>
                <a:cs typeface="Courier"/>
              </a:rPr>
              <a:t>l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i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n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u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0000440   </a:t>
            </a:r>
            <a:r>
              <a:rPr lang="en-GB" sz="800" dirty="0" err="1">
                <a:latin typeface="Courier"/>
                <a:cs typeface="Courier"/>
              </a:rPr>
              <a:t>x</a:t>
            </a:r>
            <a:r>
              <a:rPr lang="en-GB" sz="800" dirty="0">
                <a:latin typeface="Courier"/>
                <a:cs typeface="Courier"/>
              </a:rPr>
              <a:t>   .   </a:t>
            </a:r>
            <a:r>
              <a:rPr lang="en-GB" sz="800" dirty="0" err="1">
                <a:latin typeface="Courier"/>
                <a:cs typeface="Courier"/>
              </a:rPr>
              <a:t>s</a:t>
            </a:r>
            <a:r>
              <a:rPr lang="en-GB" sz="800" dirty="0">
                <a:latin typeface="Courier"/>
                <a:cs typeface="Courier"/>
              </a:rPr>
              <a:t>   </a:t>
            </a:r>
            <a:r>
              <a:rPr lang="en-GB" sz="800" dirty="0" err="1">
                <a:latin typeface="Courier"/>
                <a:cs typeface="Courier"/>
              </a:rPr>
              <a:t>o</a:t>
            </a:r>
            <a:r>
              <a:rPr lang="en-GB" sz="800" dirty="0">
                <a:latin typeface="Courier"/>
                <a:cs typeface="Courier"/>
              </a:rPr>
              <a:t>   .   2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eot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dle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0000460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  G   N   U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0000500 </a:t>
            </a:r>
            <a:r>
              <a:rPr lang="en-GB" sz="800" dirty="0" err="1">
                <a:latin typeface="Courier"/>
                <a:cs typeface="Courier"/>
              </a:rPr>
              <a:t>stx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enq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ack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0000520 </a:t>
            </a:r>
            <a:r>
              <a:rPr lang="en-GB" sz="800" dirty="0" err="1">
                <a:latin typeface="Courier"/>
                <a:cs typeface="Courier"/>
              </a:rPr>
              <a:t>enq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soh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etx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0000540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stx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nul</a:t>
            </a:r>
            <a:endParaRPr lang="en-GB" sz="800" dirty="0">
              <a:latin typeface="Courier"/>
              <a:cs typeface="Courier"/>
            </a:endParaRP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800" dirty="0">
                <a:latin typeface="Courier"/>
                <a:cs typeface="Courier"/>
              </a:rPr>
              <a:t>……………………………………………………………………………..</a:t>
            </a:r>
          </a:p>
          <a:p>
            <a:pPr>
              <a:lnSpc>
                <a:spcPct val="8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sz="800" dirty="0">
              <a:latin typeface="Courier"/>
              <a:cs typeface="Courier"/>
            </a:endParaRPr>
          </a:p>
        </p:txBody>
      </p:sp>
      <p:sp>
        <p:nvSpPr>
          <p:cNvPr id="103431" name="Line 6"/>
          <p:cNvSpPr>
            <a:spLocks noChangeShapeType="1"/>
          </p:cNvSpPr>
          <p:nvPr/>
        </p:nvSpPr>
        <p:spPr bwMode="auto">
          <a:xfrm>
            <a:off x="5937250" y="1357313"/>
            <a:ext cx="914400" cy="1587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tr-TR"/>
          </a:p>
        </p:txBody>
      </p:sp>
      <p:sp>
        <p:nvSpPr>
          <p:cNvPr id="103432" name="Text Box 7"/>
          <p:cNvSpPr txBox="1">
            <a:spLocks noChangeArrowheads="1"/>
          </p:cNvSpPr>
          <p:nvPr/>
        </p:nvSpPr>
        <p:spPr bwMode="auto">
          <a:xfrm>
            <a:off x="5934505" y="1084227"/>
            <a:ext cx="832578" cy="2699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9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>
                <a:latin typeface="Courier New" charset="0"/>
              </a:rPr>
              <a:t>hello.o</a:t>
            </a:r>
          </a:p>
        </p:txBody>
      </p:sp>
      <p:sp>
        <p:nvSpPr>
          <p:cNvPr id="103433" name="Rectangle 8"/>
          <p:cNvSpPr>
            <a:spLocks noChangeArrowheads="1"/>
          </p:cNvSpPr>
          <p:nvPr/>
        </p:nvSpPr>
        <p:spPr bwMode="auto">
          <a:xfrm>
            <a:off x="6851650" y="900113"/>
            <a:ext cx="914400" cy="8382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solidFill>
                  <a:srgbClr val="000066"/>
                </a:solidFill>
                <a:latin typeface="Helvetica" charset="0"/>
              </a:rPr>
              <a:t>Linker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solidFill>
                  <a:srgbClr val="000066"/>
                </a:solidFill>
                <a:latin typeface="Helvetica" charset="0"/>
              </a:rPr>
              <a:t>(</a:t>
            </a:r>
            <a:r>
              <a:rPr lang="en-GB" sz="1400" b="1">
                <a:solidFill>
                  <a:srgbClr val="000066"/>
                </a:solidFill>
                <a:latin typeface="Courier New" charset="0"/>
              </a:rPr>
              <a:t>ld</a:t>
            </a:r>
            <a:r>
              <a:rPr lang="en-GB" sz="1400" b="1">
                <a:solidFill>
                  <a:srgbClr val="000066"/>
                </a:solidFill>
                <a:latin typeface="Helvetica" charset="0"/>
              </a:rPr>
              <a:t>)</a:t>
            </a:r>
            <a:r>
              <a:rPr lang="x-none" sz="1400" b="1">
                <a:solidFill>
                  <a:srgbClr val="000066"/>
                </a:solidFill>
                <a:latin typeface="Helvetica" charset="0"/>
                <a:cs typeface="Arial" charset="0"/>
              </a:rPr>
              <a:t>‏</a:t>
            </a:r>
            <a:endParaRPr lang="en-GB" sz="1400" b="1">
              <a:solidFill>
                <a:srgbClr val="000066"/>
              </a:solidFill>
              <a:latin typeface="Helvetica" charset="0"/>
              <a:cs typeface="Arial" charset="0"/>
            </a:endParaRPr>
          </a:p>
        </p:txBody>
      </p:sp>
      <p:sp>
        <p:nvSpPr>
          <p:cNvPr id="103434" name="Line 9"/>
          <p:cNvSpPr>
            <a:spLocks noChangeShapeType="1"/>
          </p:cNvSpPr>
          <p:nvPr/>
        </p:nvSpPr>
        <p:spPr bwMode="auto">
          <a:xfrm>
            <a:off x="7766050" y="1357313"/>
            <a:ext cx="914400" cy="1587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tr-TR"/>
          </a:p>
        </p:txBody>
      </p:sp>
      <p:sp>
        <p:nvSpPr>
          <p:cNvPr id="103435" name="Text Box 10"/>
          <p:cNvSpPr txBox="1">
            <a:spLocks noChangeArrowheads="1"/>
          </p:cNvSpPr>
          <p:nvPr/>
        </p:nvSpPr>
        <p:spPr bwMode="auto">
          <a:xfrm>
            <a:off x="7857073" y="1084227"/>
            <a:ext cx="646630" cy="2699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9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>
                <a:latin typeface="Courier New" charset="0"/>
              </a:rPr>
              <a:t>hello</a:t>
            </a:r>
          </a:p>
        </p:txBody>
      </p:sp>
      <p:sp>
        <p:nvSpPr>
          <p:cNvPr id="103436" name="Text Box 11"/>
          <p:cNvSpPr txBox="1">
            <a:spLocks noChangeArrowheads="1"/>
          </p:cNvSpPr>
          <p:nvPr/>
        </p:nvSpPr>
        <p:spPr bwMode="auto">
          <a:xfrm>
            <a:off x="5905701" y="1580074"/>
            <a:ext cx="1044173" cy="7149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 i="1">
                <a:latin typeface="Helvetica" charset="0"/>
              </a:rPr>
              <a:t>Relocatable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 i="1">
                <a:latin typeface="Helvetica" charset="0"/>
              </a:rPr>
              <a:t>object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 i="1">
                <a:latin typeface="Helvetica" charset="0"/>
              </a:rPr>
              <a:t>programs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 i="1">
                <a:latin typeface="Helvetica" charset="0"/>
              </a:rPr>
              <a:t>(binary)</a:t>
            </a:r>
            <a:r>
              <a:rPr lang="x-none" sz="1200" b="1" i="1">
                <a:latin typeface="Helvetica" charset="0"/>
                <a:cs typeface="Arial" charset="0"/>
              </a:rPr>
              <a:t>‏</a:t>
            </a:r>
            <a:endParaRPr lang="en-GB" sz="1200" b="1" i="1">
              <a:latin typeface="Helvetica" charset="0"/>
              <a:cs typeface="Arial" charset="0"/>
            </a:endParaRPr>
          </a:p>
        </p:txBody>
      </p:sp>
      <p:sp>
        <p:nvSpPr>
          <p:cNvPr id="103437" name="Text Box 12"/>
          <p:cNvSpPr txBox="1">
            <a:spLocks noChangeArrowheads="1"/>
          </p:cNvSpPr>
          <p:nvPr/>
        </p:nvSpPr>
        <p:spPr bwMode="auto">
          <a:xfrm>
            <a:off x="7759356" y="1580074"/>
            <a:ext cx="992877" cy="7149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 i="1">
                <a:latin typeface="Helvetica" charset="0"/>
              </a:rPr>
              <a:t>Executable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 i="1">
                <a:latin typeface="Helvetica" charset="0"/>
              </a:rPr>
              <a:t>object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 i="1">
                <a:latin typeface="Helvetica" charset="0"/>
              </a:rPr>
              <a:t>program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 i="1">
                <a:latin typeface="Helvetica" charset="0"/>
              </a:rPr>
              <a:t>(binary)</a:t>
            </a:r>
            <a:r>
              <a:rPr lang="x-none" sz="1200" b="1" i="1">
                <a:latin typeface="Helvetica" charset="0"/>
                <a:cs typeface="Arial" charset="0"/>
              </a:rPr>
              <a:t>‏</a:t>
            </a:r>
            <a:endParaRPr lang="en-GB" sz="1200" b="1" i="1">
              <a:latin typeface="Helvetica" charset="0"/>
              <a:cs typeface="Arial" charset="0"/>
            </a:endParaRPr>
          </a:p>
        </p:txBody>
      </p:sp>
      <p:sp>
        <p:nvSpPr>
          <p:cNvPr id="103438" name="Line 13"/>
          <p:cNvSpPr>
            <a:spLocks noChangeShapeType="1"/>
          </p:cNvSpPr>
          <p:nvPr/>
        </p:nvSpPr>
        <p:spPr bwMode="auto">
          <a:xfrm>
            <a:off x="6318250" y="747713"/>
            <a:ext cx="533400" cy="457200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tr-TR"/>
          </a:p>
        </p:txBody>
      </p:sp>
      <p:sp>
        <p:nvSpPr>
          <p:cNvPr id="103439" name="Text Box 14"/>
          <p:cNvSpPr txBox="1">
            <a:spLocks noChangeArrowheads="1"/>
          </p:cNvSpPr>
          <p:nvPr/>
        </p:nvSpPr>
        <p:spPr bwMode="auto">
          <a:xfrm>
            <a:off x="5865813" y="554038"/>
            <a:ext cx="912812" cy="266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9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>
                <a:solidFill>
                  <a:srgbClr val="000066"/>
                </a:solidFill>
                <a:latin typeface="Courier New" charset="0"/>
              </a:rPr>
              <a:t>printf.o</a:t>
            </a:r>
          </a:p>
        </p:txBody>
      </p:sp>
      <p:sp>
        <p:nvSpPr>
          <p:cNvPr id="103440" name="Text Box 15"/>
          <p:cNvSpPr txBox="1">
            <a:spLocks noChangeArrowheads="1"/>
          </p:cNvSpPr>
          <p:nvPr/>
        </p:nvSpPr>
        <p:spPr bwMode="auto">
          <a:xfrm>
            <a:off x="4564650" y="2420938"/>
            <a:ext cx="1749838" cy="49090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45720" tIns="46800" rIns="45720" bIns="46800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dirty="0" err="1">
                <a:solidFill>
                  <a:srgbClr val="FF0000"/>
                </a:solidFill>
                <a:latin typeface="Helvetica" charset="0"/>
              </a:rPr>
              <a:t>gcc</a:t>
            </a:r>
            <a:r>
              <a:rPr lang="en-GB" sz="1400" b="1" dirty="0">
                <a:solidFill>
                  <a:srgbClr val="FF0000"/>
                </a:solidFill>
                <a:latin typeface="Helvetica" charset="0"/>
              </a:rPr>
              <a:t> </a:t>
            </a:r>
            <a:r>
              <a:rPr lang="en-GB" sz="1400" b="1" dirty="0" err="1">
                <a:solidFill>
                  <a:srgbClr val="FF0000"/>
                </a:solidFill>
                <a:latin typeface="Helvetica" charset="0"/>
              </a:rPr>
              <a:t>hello.o</a:t>
            </a:r>
            <a:r>
              <a:rPr lang="en-GB" sz="1400" b="1" dirty="0">
                <a:solidFill>
                  <a:srgbClr val="FF0000"/>
                </a:solidFill>
                <a:latin typeface="Helvetica" charset="0"/>
              </a:rPr>
              <a:t> –o hello</a:t>
            </a:r>
          </a:p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sz="1400" b="1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948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Integer C Puzzles</a:t>
            </a: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3124200" y="1447800"/>
            <a:ext cx="5867400" cy="7668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&gt; 0 &amp;&amp; y &gt; 0		x + y &gt; 0</a:t>
            </a:r>
          </a:p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152400" y="4213367"/>
            <a:ext cx="2819400" cy="1782539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x = </a:t>
            </a:r>
            <a:r>
              <a:rPr lang="en-US" sz="2000" dirty="0" err="1">
                <a:latin typeface="Courier New"/>
                <a:cs typeface="Courier New"/>
              </a:rPr>
              <a:t>foo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y = bar();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= x;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uy</a:t>
            </a:r>
            <a:r>
              <a:rPr lang="en-US" sz="2000" dirty="0">
                <a:latin typeface="Courier New"/>
                <a:cs typeface="Courier New"/>
              </a:rPr>
              <a:t> = y;</a:t>
            </a:r>
          </a:p>
        </p:txBody>
      </p:sp>
      <p:sp>
        <p:nvSpPr>
          <p:cNvPr id="50181" name="Rectangle 6"/>
          <p:cNvSpPr>
            <a:spLocks noChangeArrowheads="1"/>
          </p:cNvSpPr>
          <p:nvPr/>
        </p:nvSpPr>
        <p:spPr bwMode="auto">
          <a:xfrm>
            <a:off x="609600" y="3671097"/>
            <a:ext cx="177093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Initialization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8657" y="2057400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True or False?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655" y="1524285"/>
            <a:ext cx="39254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084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Integer C Puzzles</a:t>
            </a: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3124200" y="1447800"/>
            <a:ext cx="586740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&gt;= 0		-x &lt;= 0</a:t>
            </a: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152400" y="4213367"/>
            <a:ext cx="2819400" cy="1782539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x = </a:t>
            </a:r>
            <a:r>
              <a:rPr lang="en-US" sz="2000" dirty="0" err="1">
                <a:latin typeface="Courier New"/>
                <a:cs typeface="Courier New"/>
              </a:rPr>
              <a:t>foo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y = bar();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= x;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uy</a:t>
            </a:r>
            <a:r>
              <a:rPr lang="en-US" sz="2000" dirty="0">
                <a:latin typeface="Courier New"/>
                <a:cs typeface="Courier New"/>
              </a:rPr>
              <a:t> = y;</a:t>
            </a:r>
          </a:p>
        </p:txBody>
      </p:sp>
      <p:sp>
        <p:nvSpPr>
          <p:cNvPr id="50181" name="Rectangle 6"/>
          <p:cNvSpPr>
            <a:spLocks noChangeArrowheads="1"/>
          </p:cNvSpPr>
          <p:nvPr/>
        </p:nvSpPr>
        <p:spPr bwMode="auto">
          <a:xfrm>
            <a:off x="609600" y="3671097"/>
            <a:ext cx="177093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Initialization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8657" y="2057400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True or False?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655" y="1524285"/>
            <a:ext cx="39254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91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Integer C Puzzles</a:t>
            </a: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3124200" y="1447800"/>
            <a:ext cx="586740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&lt;= 0		-x &gt;= 0</a:t>
            </a: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152400" y="4213367"/>
            <a:ext cx="2819400" cy="1782539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x = </a:t>
            </a:r>
            <a:r>
              <a:rPr lang="en-US" sz="2000" dirty="0" err="1">
                <a:latin typeface="Courier New"/>
                <a:cs typeface="Courier New"/>
              </a:rPr>
              <a:t>foo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y = bar();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= x;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uy</a:t>
            </a:r>
            <a:r>
              <a:rPr lang="en-US" sz="2000" dirty="0">
                <a:latin typeface="Courier New"/>
                <a:cs typeface="Courier New"/>
              </a:rPr>
              <a:t> = y;</a:t>
            </a:r>
          </a:p>
        </p:txBody>
      </p:sp>
      <p:sp>
        <p:nvSpPr>
          <p:cNvPr id="50181" name="Rectangle 6"/>
          <p:cNvSpPr>
            <a:spLocks noChangeArrowheads="1"/>
          </p:cNvSpPr>
          <p:nvPr/>
        </p:nvSpPr>
        <p:spPr bwMode="auto">
          <a:xfrm>
            <a:off x="609600" y="3671097"/>
            <a:ext cx="177093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Initialization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8657" y="2057400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True or False?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655" y="1524285"/>
            <a:ext cx="39254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231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Integer C Puzzles</a:t>
            </a: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3124200" y="1447800"/>
            <a:ext cx="586740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(x|-x)&gt;&gt;31 == -1</a:t>
            </a: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152400" y="4213367"/>
            <a:ext cx="2819400" cy="1782539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x = </a:t>
            </a:r>
            <a:r>
              <a:rPr lang="en-US" sz="2000" dirty="0" err="1">
                <a:latin typeface="Courier New"/>
                <a:cs typeface="Courier New"/>
              </a:rPr>
              <a:t>foo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y = bar();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= x;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uy</a:t>
            </a:r>
            <a:r>
              <a:rPr lang="en-US" sz="2000" dirty="0">
                <a:latin typeface="Courier New"/>
                <a:cs typeface="Courier New"/>
              </a:rPr>
              <a:t> = y;</a:t>
            </a:r>
          </a:p>
        </p:txBody>
      </p:sp>
      <p:sp>
        <p:nvSpPr>
          <p:cNvPr id="50181" name="Rectangle 6"/>
          <p:cNvSpPr>
            <a:spLocks noChangeArrowheads="1"/>
          </p:cNvSpPr>
          <p:nvPr/>
        </p:nvSpPr>
        <p:spPr bwMode="auto">
          <a:xfrm>
            <a:off x="609600" y="3671097"/>
            <a:ext cx="177093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Initialization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8657" y="2057400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True or False?</a:t>
            </a:r>
          </a:p>
        </p:txBody>
      </p:sp>
    </p:spTree>
    <p:extLst>
      <p:ext uri="{BB962C8B-B14F-4D97-AF65-F5344CB8AC3E}">
        <p14:creationId xmlns:p14="http://schemas.microsoft.com/office/powerpoint/2010/main" val="1918179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Integer C Puzzles</a:t>
            </a: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3124200" y="1447800"/>
            <a:ext cx="5867400" cy="7668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&gt;&gt; 3 == </a:t>
            </a: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/8</a:t>
            </a:r>
          </a:p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152400" y="4213367"/>
            <a:ext cx="2819400" cy="1782539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x = </a:t>
            </a:r>
            <a:r>
              <a:rPr lang="en-US" sz="2000" dirty="0" err="1">
                <a:latin typeface="Courier New"/>
                <a:cs typeface="Courier New"/>
              </a:rPr>
              <a:t>foo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y = bar();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= x;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uy</a:t>
            </a:r>
            <a:r>
              <a:rPr lang="en-US" sz="2000" dirty="0">
                <a:latin typeface="Courier New"/>
                <a:cs typeface="Courier New"/>
              </a:rPr>
              <a:t> = y;</a:t>
            </a:r>
          </a:p>
        </p:txBody>
      </p:sp>
      <p:sp>
        <p:nvSpPr>
          <p:cNvPr id="50181" name="Rectangle 6"/>
          <p:cNvSpPr>
            <a:spLocks noChangeArrowheads="1"/>
          </p:cNvSpPr>
          <p:nvPr/>
        </p:nvSpPr>
        <p:spPr bwMode="auto">
          <a:xfrm>
            <a:off x="609600" y="3671097"/>
            <a:ext cx="177093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Initialization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8657" y="2057400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True or False?</a:t>
            </a:r>
          </a:p>
        </p:txBody>
      </p:sp>
    </p:spTree>
    <p:extLst>
      <p:ext uri="{BB962C8B-B14F-4D97-AF65-F5344CB8AC3E}">
        <p14:creationId xmlns:p14="http://schemas.microsoft.com/office/powerpoint/2010/main" val="28445091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Integer C Puzzles</a:t>
            </a: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3124200" y="1447800"/>
            <a:ext cx="586740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&gt;&gt; 3 == x/8</a:t>
            </a: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152400" y="4213367"/>
            <a:ext cx="2819400" cy="1782539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x = </a:t>
            </a:r>
            <a:r>
              <a:rPr lang="en-US" sz="2000" dirty="0" err="1">
                <a:latin typeface="Courier New"/>
                <a:cs typeface="Courier New"/>
              </a:rPr>
              <a:t>foo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y = bar();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= x;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uy</a:t>
            </a:r>
            <a:r>
              <a:rPr lang="en-US" sz="2000" dirty="0">
                <a:latin typeface="Courier New"/>
                <a:cs typeface="Courier New"/>
              </a:rPr>
              <a:t> = y;</a:t>
            </a:r>
          </a:p>
        </p:txBody>
      </p:sp>
      <p:sp>
        <p:nvSpPr>
          <p:cNvPr id="50181" name="Rectangle 6"/>
          <p:cNvSpPr>
            <a:spLocks noChangeArrowheads="1"/>
          </p:cNvSpPr>
          <p:nvPr/>
        </p:nvSpPr>
        <p:spPr bwMode="auto">
          <a:xfrm>
            <a:off x="609600" y="3671097"/>
            <a:ext cx="177093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Initialization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8657" y="2057400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True or False?</a:t>
            </a:r>
          </a:p>
        </p:txBody>
      </p:sp>
    </p:spTree>
    <p:extLst>
      <p:ext uri="{BB962C8B-B14F-4D97-AF65-F5344CB8AC3E}">
        <p14:creationId xmlns:p14="http://schemas.microsoft.com/office/powerpoint/2010/main" val="4584471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Integer C Puzzles</a:t>
            </a: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3124200" y="1447800"/>
            <a:ext cx="586740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 marL="292100" indent="-292100">
              <a:lnSpc>
                <a:spcPct val="100000"/>
              </a:lnSpc>
              <a:spcBef>
                <a:spcPct val="20000"/>
              </a:spcBef>
              <a:buFont typeface="Helvetica" pitchFamily="34" charset="0"/>
              <a:buChar char="•"/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&amp; (x-1) != 0</a:t>
            </a: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152400" y="4213367"/>
            <a:ext cx="2819400" cy="1782539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x = </a:t>
            </a:r>
            <a:r>
              <a:rPr lang="en-US" sz="2000" dirty="0" err="1">
                <a:latin typeface="Courier New"/>
                <a:cs typeface="Courier New"/>
              </a:rPr>
              <a:t>foo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y = bar();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= x;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uy</a:t>
            </a:r>
            <a:r>
              <a:rPr lang="en-US" sz="2000" dirty="0">
                <a:latin typeface="Courier New"/>
                <a:cs typeface="Courier New"/>
              </a:rPr>
              <a:t> = y;</a:t>
            </a:r>
          </a:p>
        </p:txBody>
      </p:sp>
      <p:sp>
        <p:nvSpPr>
          <p:cNvPr id="50181" name="Rectangle 6"/>
          <p:cNvSpPr>
            <a:spLocks noChangeArrowheads="1"/>
          </p:cNvSpPr>
          <p:nvPr/>
        </p:nvSpPr>
        <p:spPr bwMode="auto">
          <a:xfrm>
            <a:off x="609600" y="3671097"/>
            <a:ext cx="177093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Initialization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8657" y="2057400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True or False?</a:t>
            </a:r>
          </a:p>
        </p:txBody>
      </p:sp>
    </p:spTree>
    <p:extLst>
      <p:ext uri="{BB962C8B-B14F-4D97-AF65-F5344CB8AC3E}">
        <p14:creationId xmlns:p14="http://schemas.microsoft.com/office/powerpoint/2010/main" val="39103815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Security Example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1345" y="4759038"/>
            <a:ext cx="8307387" cy="1644650"/>
          </a:xfrm>
        </p:spPr>
        <p:txBody>
          <a:bodyPr/>
          <a:lstStyle/>
          <a:p>
            <a:r>
              <a:rPr lang="en-US" dirty="0"/>
              <a:t>Similar to code found in FreeBSD’s implementation of </a:t>
            </a:r>
            <a:r>
              <a:rPr lang="en-US" dirty="0" err="1"/>
              <a:t>getpeername</a:t>
            </a:r>
            <a:endParaRPr lang="en-US" dirty="0"/>
          </a:p>
          <a:p>
            <a:r>
              <a:rPr lang="en-US" dirty="0"/>
              <a:t>There are legions of smart people trying to find vulnerabilities in programs</a:t>
            </a:r>
          </a:p>
        </p:txBody>
      </p:sp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487644" y="1447800"/>
            <a:ext cx="8164512" cy="2816225"/>
          </a:xfrm>
          <a:prstGeom prst="rect">
            <a:avLst/>
          </a:prstGeom>
          <a:solidFill>
            <a:srgbClr val="F7F5CD"/>
          </a:solidFill>
          <a:ln w="6350" cmpd="dbl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/* Kernel memory region holding user-accessible data */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#define KSIZE 1024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char </a:t>
            </a:r>
            <a:r>
              <a:rPr lang="en-US" sz="1600" dirty="0" err="1">
                <a:latin typeface="Courier New" pitchFamily="49" charset="0"/>
              </a:rPr>
              <a:t>kbuf</a:t>
            </a:r>
            <a:r>
              <a:rPr lang="en-US" sz="1600" dirty="0">
                <a:latin typeface="Courier New" pitchFamily="49" charset="0"/>
              </a:rPr>
              <a:t>[KSIZE];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endParaRPr lang="en-US" sz="16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/* Copy at most </a:t>
            </a:r>
            <a:r>
              <a:rPr lang="en-US" sz="1600" dirty="0" err="1">
                <a:latin typeface="Courier New" pitchFamily="49" charset="0"/>
              </a:rPr>
              <a:t>maxlen</a:t>
            </a:r>
            <a:r>
              <a:rPr lang="en-US" sz="1600" dirty="0">
                <a:latin typeface="Courier New" pitchFamily="49" charset="0"/>
              </a:rPr>
              <a:t> bytes from kernel region to user buffer */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copy_from_kernel</a:t>
            </a:r>
            <a:r>
              <a:rPr lang="en-US" sz="1600" dirty="0">
                <a:latin typeface="Courier New" pitchFamily="49" charset="0"/>
              </a:rPr>
              <a:t>(void *</a:t>
            </a:r>
            <a:r>
              <a:rPr lang="en-US" sz="1600" dirty="0" err="1">
                <a:latin typeface="Courier New" pitchFamily="49" charset="0"/>
              </a:rPr>
              <a:t>user_dest</a:t>
            </a:r>
            <a:r>
              <a:rPr lang="en-US" sz="1600" dirty="0">
                <a:latin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maxlen</a:t>
            </a:r>
            <a:r>
              <a:rPr lang="en-US" sz="1600" dirty="0">
                <a:latin typeface="Courier New" pitchFamily="49" charset="0"/>
              </a:rPr>
              <a:t>) {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    /* Byte count </a:t>
            </a:r>
            <a:r>
              <a:rPr lang="en-US" sz="1600" dirty="0" err="1">
                <a:latin typeface="Courier New" pitchFamily="49" charset="0"/>
              </a:rPr>
              <a:t>len</a:t>
            </a:r>
            <a:r>
              <a:rPr lang="en-US" sz="1600" dirty="0">
                <a:latin typeface="Courier New" pitchFamily="49" charset="0"/>
              </a:rPr>
              <a:t> is minimum of buffer size and </a:t>
            </a:r>
            <a:r>
              <a:rPr lang="en-US" sz="1600" dirty="0" err="1">
                <a:latin typeface="Courier New" pitchFamily="49" charset="0"/>
              </a:rPr>
              <a:t>maxlen</a:t>
            </a:r>
            <a:r>
              <a:rPr lang="en-US" sz="1600" dirty="0">
                <a:latin typeface="Courier New" pitchFamily="49" charset="0"/>
              </a:rPr>
              <a:t> */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len</a:t>
            </a:r>
            <a:r>
              <a:rPr lang="en-US" sz="1600" dirty="0">
                <a:latin typeface="Courier New" pitchFamily="49" charset="0"/>
              </a:rPr>
              <a:t> = KSIZE &lt; </a:t>
            </a:r>
            <a:r>
              <a:rPr lang="en-US" sz="1600" dirty="0" err="1">
                <a:latin typeface="Courier New" pitchFamily="49" charset="0"/>
              </a:rPr>
              <a:t>maxlen</a:t>
            </a:r>
            <a:r>
              <a:rPr lang="en-US" sz="1600" dirty="0">
                <a:latin typeface="Courier New" pitchFamily="49" charset="0"/>
              </a:rPr>
              <a:t> ? KSIZE : </a:t>
            </a:r>
            <a:r>
              <a:rPr lang="en-US" sz="1600" dirty="0" err="1">
                <a:latin typeface="Courier New" pitchFamily="49" charset="0"/>
              </a:rPr>
              <a:t>maxlen</a:t>
            </a:r>
            <a:r>
              <a:rPr lang="en-US" sz="1600" dirty="0">
                <a:latin typeface="Courier New" pitchFamily="49" charset="0"/>
              </a:rPr>
              <a:t>;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</a:rPr>
              <a:t>memcpy</a:t>
            </a:r>
            <a:r>
              <a:rPr lang="en-US" sz="1600" dirty="0">
                <a:latin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</a:rPr>
              <a:t>user_dest</a:t>
            </a:r>
            <a:r>
              <a:rPr lang="en-US" sz="1600" dirty="0">
                <a:latin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</a:rPr>
              <a:t>kbuf</a:t>
            </a:r>
            <a:r>
              <a:rPr lang="en-US" sz="1600" dirty="0">
                <a:latin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</a:rPr>
              <a:t>len</a:t>
            </a:r>
            <a:r>
              <a:rPr lang="en-US" sz="1600" dirty="0">
                <a:latin typeface="Courier New" pitchFamily="49" charset="0"/>
              </a:rPr>
              <a:t>);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    return </a:t>
            </a:r>
            <a:r>
              <a:rPr lang="en-US" sz="1600" dirty="0" err="1">
                <a:latin typeface="Courier New" pitchFamily="49" charset="0"/>
              </a:rPr>
              <a:t>len</a:t>
            </a:r>
            <a:r>
              <a:rPr lang="en-US" sz="1600" dirty="0">
                <a:latin typeface="Courier New" pitchFamily="49" charset="0"/>
              </a:rPr>
              <a:t>;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48490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Usage</a:t>
            </a:r>
          </a:p>
        </p:txBody>
      </p:sp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522288" y="1450975"/>
            <a:ext cx="8164512" cy="2816225"/>
          </a:xfrm>
          <a:prstGeom prst="rect">
            <a:avLst/>
          </a:prstGeom>
          <a:solidFill>
            <a:srgbClr val="F7F5CD"/>
          </a:solidFill>
          <a:ln w="6350" cmpd="dbl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/* Kernel memory region holding user-accessible data */</a:t>
            </a:r>
          </a:p>
          <a:p>
            <a:pPr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#define KSIZE 1024</a:t>
            </a:r>
          </a:p>
          <a:p>
            <a:pPr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char kbuf[KSIZE];</a:t>
            </a:r>
          </a:p>
          <a:p>
            <a:pPr>
              <a:tabLst>
                <a:tab pos="914400" algn="l"/>
                <a:tab pos="2286000" algn="l"/>
              </a:tabLst>
            </a:pPr>
            <a:endParaRPr lang="en-US" sz="1600" dirty="0">
              <a:latin typeface="Courier New" pitchFamily="49" charset="0"/>
            </a:endParaRPr>
          </a:p>
          <a:p>
            <a:pPr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/* Copy at most maxlen bytes from kernel region to user buffer */</a:t>
            </a:r>
          </a:p>
          <a:p>
            <a:pPr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int copy_from_kernel(void *user_dest, int maxlen) {</a:t>
            </a:r>
          </a:p>
          <a:p>
            <a:pPr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    /* Byte count len is minimum of buffer size and maxlen */</a:t>
            </a:r>
          </a:p>
          <a:p>
            <a:pPr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    int len = KSIZE &lt; maxlen ? KSIZE : maxlen;</a:t>
            </a:r>
          </a:p>
          <a:p>
            <a:pPr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    memcpy(user_dest, kbuf, len);</a:t>
            </a:r>
          </a:p>
          <a:p>
            <a:pPr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    return len;</a:t>
            </a:r>
          </a:p>
          <a:p>
            <a:pPr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}</a:t>
            </a:r>
          </a:p>
        </p:txBody>
      </p:sp>
      <p:sp>
        <p:nvSpPr>
          <p:cNvPr id="136197" name="Rectangle 5"/>
          <p:cNvSpPr>
            <a:spLocks noChangeArrowheads="1"/>
          </p:cNvSpPr>
          <p:nvPr/>
        </p:nvSpPr>
        <p:spPr bwMode="auto">
          <a:xfrm>
            <a:off x="522288" y="4495800"/>
            <a:ext cx="4497388" cy="1838325"/>
          </a:xfrm>
          <a:prstGeom prst="rect">
            <a:avLst/>
          </a:prstGeom>
          <a:solidFill>
            <a:srgbClr val="CDF1C5"/>
          </a:solidFill>
          <a:ln w="6350" cmpd="dbl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>
                <a:latin typeface="Courier New" pitchFamily="49" charset="0"/>
              </a:rPr>
              <a:t>#define MSIZE 528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endParaRPr lang="en-US" sz="1600">
              <a:latin typeface="Courier New" pitchFamily="49" charset="0"/>
            </a:endParaRP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>
                <a:latin typeface="Courier New" pitchFamily="49" charset="0"/>
              </a:rPr>
              <a:t>void getstuff() {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>
                <a:latin typeface="Courier New" pitchFamily="49" charset="0"/>
              </a:rPr>
              <a:t>    char mybuf[MSIZE];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>
                <a:latin typeface="Courier New" pitchFamily="49" charset="0"/>
              </a:rPr>
              <a:t>    copy_from_kernel(mybuf, MSIZE);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>
                <a:latin typeface="Courier New" pitchFamily="49" charset="0"/>
              </a:rPr>
              <a:t>    printf(“%s\n”, mybuf);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22042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Malicious Usage</a:t>
            </a:r>
          </a:p>
        </p:txBody>
      </p:sp>
      <p:sp>
        <p:nvSpPr>
          <p:cNvPr id="139267" name="Rectangle 3"/>
          <p:cNvSpPr>
            <a:spLocks noChangeArrowheads="1"/>
          </p:cNvSpPr>
          <p:nvPr/>
        </p:nvSpPr>
        <p:spPr bwMode="auto">
          <a:xfrm>
            <a:off x="522288" y="1447800"/>
            <a:ext cx="8164512" cy="2816225"/>
          </a:xfrm>
          <a:prstGeom prst="rect">
            <a:avLst/>
          </a:prstGeom>
          <a:solidFill>
            <a:srgbClr val="F7F5CD"/>
          </a:solidFill>
          <a:ln w="6350" cmpd="dbl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/* Kernel memory region holding user-accessible data */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#define KSIZE 1024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char </a:t>
            </a:r>
            <a:r>
              <a:rPr lang="en-US" sz="1600" dirty="0" err="1">
                <a:latin typeface="Courier New" pitchFamily="49" charset="0"/>
              </a:rPr>
              <a:t>kbuf[KSIZE</a:t>
            </a:r>
            <a:r>
              <a:rPr lang="en-US" sz="1600" dirty="0">
                <a:latin typeface="Courier New" pitchFamily="49" charset="0"/>
              </a:rPr>
              <a:t>];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endParaRPr lang="en-US" sz="16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/* Copy at most </a:t>
            </a:r>
            <a:r>
              <a:rPr lang="en-US" sz="1600" dirty="0" err="1">
                <a:latin typeface="Courier New" pitchFamily="49" charset="0"/>
              </a:rPr>
              <a:t>maxlen</a:t>
            </a:r>
            <a:r>
              <a:rPr lang="en-US" sz="1600" dirty="0">
                <a:latin typeface="Courier New" pitchFamily="49" charset="0"/>
              </a:rPr>
              <a:t> bytes from kernel region to user buffer */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copy_from_kernel(void</a:t>
            </a:r>
            <a:r>
              <a:rPr lang="en-US" sz="1600" dirty="0">
                <a:latin typeface="Courier New" pitchFamily="49" charset="0"/>
              </a:rPr>
              <a:t> *</a:t>
            </a:r>
            <a:r>
              <a:rPr lang="en-US" sz="1600" dirty="0" err="1">
                <a:latin typeface="Courier New" pitchFamily="49" charset="0"/>
              </a:rPr>
              <a:t>user_dest</a:t>
            </a:r>
            <a:r>
              <a:rPr lang="en-US" sz="1600" dirty="0">
                <a:latin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maxlen</a:t>
            </a:r>
            <a:r>
              <a:rPr lang="en-US" sz="1600" dirty="0">
                <a:latin typeface="Courier New" pitchFamily="49" charset="0"/>
              </a:rPr>
              <a:t>) {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    /* Byte count </a:t>
            </a:r>
            <a:r>
              <a:rPr lang="en-US" sz="1600" dirty="0" err="1">
                <a:latin typeface="Courier New" pitchFamily="49" charset="0"/>
              </a:rPr>
              <a:t>len</a:t>
            </a:r>
            <a:r>
              <a:rPr lang="en-US" sz="1600" dirty="0">
                <a:latin typeface="Courier New" pitchFamily="49" charset="0"/>
              </a:rPr>
              <a:t> is minimum of buffer size and </a:t>
            </a:r>
            <a:r>
              <a:rPr lang="en-US" sz="1600" dirty="0" err="1">
                <a:latin typeface="Courier New" pitchFamily="49" charset="0"/>
              </a:rPr>
              <a:t>maxlen</a:t>
            </a:r>
            <a:r>
              <a:rPr lang="en-US" sz="1600" dirty="0">
                <a:latin typeface="Courier New" pitchFamily="49" charset="0"/>
              </a:rPr>
              <a:t> */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len</a:t>
            </a:r>
            <a:r>
              <a:rPr lang="en-US" sz="1600" dirty="0">
                <a:latin typeface="Courier New" pitchFamily="49" charset="0"/>
              </a:rPr>
              <a:t> = KSIZE &lt; </a:t>
            </a:r>
            <a:r>
              <a:rPr lang="en-US" sz="1600" dirty="0" err="1">
                <a:latin typeface="Courier New" pitchFamily="49" charset="0"/>
              </a:rPr>
              <a:t>maxlen</a:t>
            </a:r>
            <a:r>
              <a:rPr lang="en-US" sz="1600" dirty="0">
                <a:latin typeface="Courier New" pitchFamily="49" charset="0"/>
              </a:rPr>
              <a:t> ? KSIZE : </a:t>
            </a:r>
            <a:r>
              <a:rPr lang="en-US" sz="1600" dirty="0" err="1">
                <a:latin typeface="Courier New" pitchFamily="49" charset="0"/>
              </a:rPr>
              <a:t>maxlen</a:t>
            </a:r>
            <a:r>
              <a:rPr lang="en-US" sz="1600" dirty="0">
                <a:latin typeface="Courier New" pitchFamily="49" charset="0"/>
              </a:rPr>
              <a:t>;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</a:rPr>
              <a:t>memcpy(user_dest</a:t>
            </a:r>
            <a:r>
              <a:rPr lang="en-US" sz="1600" dirty="0">
                <a:latin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</a:rPr>
              <a:t>kbuf</a:t>
            </a:r>
            <a:r>
              <a:rPr lang="en-US" sz="1600" dirty="0">
                <a:latin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</a:rPr>
              <a:t>len</a:t>
            </a:r>
            <a:r>
              <a:rPr lang="en-US" sz="1600" dirty="0">
                <a:latin typeface="Courier New" pitchFamily="49" charset="0"/>
              </a:rPr>
              <a:t>);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    return </a:t>
            </a:r>
            <a:r>
              <a:rPr lang="en-US" sz="1600" dirty="0" err="1">
                <a:latin typeface="Courier New" pitchFamily="49" charset="0"/>
              </a:rPr>
              <a:t>len</a:t>
            </a:r>
            <a:r>
              <a:rPr lang="en-US" sz="1600" dirty="0">
                <a:latin typeface="Courier New" pitchFamily="49" charset="0"/>
              </a:rPr>
              <a:t>;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}</a:t>
            </a:r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522288" y="4495800"/>
            <a:ext cx="4619625" cy="1838325"/>
          </a:xfrm>
          <a:prstGeom prst="rect">
            <a:avLst/>
          </a:prstGeom>
          <a:solidFill>
            <a:srgbClr val="CDF1C5"/>
          </a:solidFill>
          <a:ln w="6350" cmpd="dbl">
            <a:solidFill>
              <a:srgbClr val="CDF1C5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#define MSIZE 528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endParaRPr lang="en-US" sz="1600" dirty="0">
              <a:ln>
                <a:solidFill>
                  <a:srgbClr val="CDF1C5"/>
                </a:solidFill>
              </a:ln>
              <a:solidFill>
                <a:srgbClr val="CDF1C5"/>
              </a:solidFill>
              <a:latin typeface="Courier New" pitchFamily="49" charset="0"/>
            </a:endParaRP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void </a:t>
            </a:r>
            <a:r>
              <a:rPr lang="en-US" sz="1600" dirty="0" err="1">
                <a:latin typeface="Courier New" pitchFamily="49" charset="0"/>
              </a:rPr>
              <a:t>getstuff</a:t>
            </a:r>
            <a:r>
              <a:rPr lang="en-US" sz="1600" dirty="0">
                <a:latin typeface="Courier New" pitchFamily="49" charset="0"/>
              </a:rPr>
              <a:t>() {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    char </a:t>
            </a:r>
            <a:r>
              <a:rPr lang="en-US" sz="1600" dirty="0" err="1">
                <a:latin typeface="Courier New" pitchFamily="49" charset="0"/>
              </a:rPr>
              <a:t>mybuf[MSIZE</a:t>
            </a:r>
            <a:r>
              <a:rPr lang="en-US" sz="1600" dirty="0">
                <a:latin typeface="Courier New" pitchFamily="49" charset="0"/>
              </a:rPr>
              <a:t>];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</a:rPr>
              <a:t>copy_from_kernel</a:t>
            </a:r>
            <a:r>
              <a:rPr lang="en-US" sz="1600" dirty="0">
                <a:latin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</a:rPr>
              <a:t>mybuf</a:t>
            </a:r>
            <a:r>
              <a:rPr lang="en-US" sz="1600" dirty="0">
                <a:latin typeface="Courier New" pitchFamily="49" charset="0"/>
              </a:rPr>
              <a:t>, -MSIZE);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    . . .</a:t>
            </a:r>
          </a:p>
          <a:p>
            <a:pPr algn="l"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</a:rPr>
              <a:t>}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563604" y="774745"/>
            <a:ext cx="5123196" cy="5206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cmpd="dbl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>
              <a:tabLst>
                <a:tab pos="914400" algn="l"/>
                <a:tab pos="2286000" algn="l"/>
              </a:tabLst>
            </a:pPr>
            <a:r>
              <a:rPr lang="en-US" sz="1400" dirty="0">
                <a:latin typeface="Courier New" pitchFamily="49" charset="0"/>
              </a:rPr>
              <a:t>/* Declaration of library function memcpy */</a:t>
            </a:r>
          </a:p>
          <a:p>
            <a:pPr>
              <a:tabLst>
                <a:tab pos="914400" algn="l"/>
                <a:tab pos="2286000" algn="l"/>
              </a:tabLst>
            </a:pPr>
            <a:r>
              <a:rPr lang="en-US" sz="1400" dirty="0">
                <a:latin typeface="Courier New" pitchFamily="49" charset="0"/>
              </a:rPr>
              <a:t>void *memcpy(void *dest, void *src, size_t n);</a:t>
            </a:r>
          </a:p>
        </p:txBody>
      </p:sp>
    </p:spTree>
    <p:extLst>
      <p:ext uri="{BB962C8B-B14F-4D97-AF65-F5344CB8AC3E}">
        <p14:creationId xmlns:p14="http://schemas.microsoft.com/office/powerpoint/2010/main" val="1698790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"/>
          <p:cNvSpPr>
            <a:spLocks noGrp="1" noChangeArrowheads="1"/>
          </p:cNvSpPr>
          <p:nvPr>
            <p:ph type="title"/>
          </p:nvPr>
        </p:nvSpPr>
        <p:spPr>
          <a:xfrm>
            <a:off x="404813" y="247650"/>
            <a:ext cx="8716962" cy="782638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Finally…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277938" y="1447800"/>
            <a:ext cx="6189662" cy="2263775"/>
          </a:xfrm>
          <a:prstGeom prst="rect">
            <a:avLst/>
          </a:prstGeom>
          <a:noFill/>
          <a:ln w="38160">
            <a:solidFill>
              <a:srgbClr val="00006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36550" lvl="0" indent="-336550" eaLnBrk="1" hangingPunct="1">
              <a:lnSpc>
                <a:spcPct val="90000"/>
              </a:lnSpc>
              <a:spcBef>
                <a:spcPts val="1250"/>
              </a:spcBef>
              <a:buClr>
                <a:srgbClr val="990000"/>
              </a:buClr>
              <a:buSzPct val="60000"/>
              <a:tabLst>
                <a:tab pos="336550" algn="l"/>
                <a:tab pos="411163" algn="l"/>
                <a:tab pos="868363" algn="l"/>
                <a:tab pos="1325563" algn="l"/>
                <a:tab pos="1782763" algn="l"/>
                <a:tab pos="2239963" algn="l"/>
                <a:tab pos="2697163" algn="l"/>
                <a:tab pos="3154363" algn="l"/>
                <a:tab pos="3611563" algn="l"/>
                <a:tab pos="4068763" algn="l"/>
                <a:tab pos="4525963" algn="l"/>
                <a:tab pos="4983163" algn="l"/>
                <a:tab pos="5440363" algn="l"/>
                <a:tab pos="5897563" algn="l"/>
                <a:tab pos="6354763" algn="l"/>
                <a:tab pos="6811963" algn="l"/>
                <a:tab pos="7269163" algn="l"/>
                <a:tab pos="7726363" algn="l"/>
                <a:tab pos="8183563" algn="l"/>
                <a:tab pos="8640763" algn="l"/>
                <a:tab pos="9097963" algn="l"/>
              </a:tabLst>
            </a:pPr>
            <a:r>
              <a:rPr lang="en-US" sz="2000" kern="0" dirty="0">
                <a:latin typeface="Courier New" charset="0"/>
              </a:rPr>
              <a:t>$ </a:t>
            </a:r>
            <a:r>
              <a:rPr lang="en-US" sz="2000" kern="0" dirty="0" err="1">
                <a:latin typeface="Courier New" charset="0"/>
              </a:rPr>
              <a:t>gcc</a:t>
            </a:r>
            <a:r>
              <a:rPr lang="en-US" sz="2000" kern="0" dirty="0">
                <a:latin typeface="Courier New" charset="0"/>
              </a:rPr>
              <a:t> </a:t>
            </a:r>
            <a:r>
              <a:rPr lang="en-US" sz="2000" kern="0" dirty="0" err="1">
                <a:latin typeface="Courier New" charset="0"/>
              </a:rPr>
              <a:t>hello.o</a:t>
            </a:r>
            <a:r>
              <a:rPr lang="en-US" sz="2000" kern="0" dirty="0">
                <a:latin typeface="Courier New" charset="0"/>
              </a:rPr>
              <a:t> -</a:t>
            </a:r>
            <a:r>
              <a:rPr lang="en-US" sz="2000" kern="0" dirty="0" err="1">
                <a:latin typeface="Courier New" charset="0"/>
              </a:rPr>
              <a:t>o</a:t>
            </a:r>
            <a:r>
              <a:rPr lang="en-US" sz="2000" kern="0" dirty="0">
                <a:latin typeface="Courier New" charset="0"/>
              </a:rPr>
              <a:t> hello</a:t>
            </a:r>
          </a:p>
          <a:p>
            <a:pPr marL="336550" lvl="0" indent="-336550" eaLnBrk="1" hangingPunct="1">
              <a:lnSpc>
                <a:spcPct val="90000"/>
              </a:lnSpc>
              <a:spcBef>
                <a:spcPts val="1250"/>
              </a:spcBef>
              <a:buClr>
                <a:srgbClr val="990000"/>
              </a:buClr>
              <a:buSzPct val="60000"/>
              <a:tabLst>
                <a:tab pos="336550" algn="l"/>
                <a:tab pos="411163" algn="l"/>
                <a:tab pos="868363" algn="l"/>
                <a:tab pos="1325563" algn="l"/>
                <a:tab pos="1782763" algn="l"/>
                <a:tab pos="2239963" algn="l"/>
                <a:tab pos="2697163" algn="l"/>
                <a:tab pos="3154363" algn="l"/>
                <a:tab pos="3611563" algn="l"/>
                <a:tab pos="4068763" algn="l"/>
                <a:tab pos="4525963" algn="l"/>
                <a:tab pos="4983163" algn="l"/>
                <a:tab pos="5440363" algn="l"/>
                <a:tab pos="5897563" algn="l"/>
                <a:tab pos="6354763" algn="l"/>
                <a:tab pos="6811963" algn="l"/>
                <a:tab pos="7269163" algn="l"/>
                <a:tab pos="7726363" algn="l"/>
                <a:tab pos="8183563" algn="l"/>
                <a:tab pos="8640763" algn="l"/>
                <a:tab pos="9097963" algn="l"/>
              </a:tabLst>
            </a:pPr>
            <a:r>
              <a:rPr lang="en-US" sz="2000" kern="0" dirty="0">
                <a:latin typeface="Courier New" charset="0"/>
              </a:rPr>
              <a:t>$ ./hello</a:t>
            </a:r>
          </a:p>
          <a:p>
            <a:pPr marL="336550" lvl="0" indent="-336550" eaLnBrk="1" hangingPunct="1">
              <a:lnSpc>
                <a:spcPct val="90000"/>
              </a:lnSpc>
              <a:spcBef>
                <a:spcPts val="1250"/>
              </a:spcBef>
              <a:buClr>
                <a:srgbClr val="990000"/>
              </a:buClr>
              <a:buSzPct val="60000"/>
              <a:tabLst>
                <a:tab pos="336550" algn="l"/>
                <a:tab pos="411163" algn="l"/>
                <a:tab pos="868363" algn="l"/>
                <a:tab pos="1325563" algn="l"/>
                <a:tab pos="1782763" algn="l"/>
                <a:tab pos="2239963" algn="l"/>
                <a:tab pos="2697163" algn="l"/>
                <a:tab pos="3154363" algn="l"/>
                <a:tab pos="3611563" algn="l"/>
                <a:tab pos="4068763" algn="l"/>
                <a:tab pos="4525963" algn="l"/>
                <a:tab pos="4983163" algn="l"/>
                <a:tab pos="5440363" algn="l"/>
                <a:tab pos="5897563" algn="l"/>
                <a:tab pos="6354763" algn="l"/>
                <a:tab pos="6811963" algn="l"/>
                <a:tab pos="7269163" algn="l"/>
                <a:tab pos="7726363" algn="l"/>
                <a:tab pos="8183563" algn="l"/>
                <a:tab pos="8640763" algn="l"/>
                <a:tab pos="9097963" algn="l"/>
              </a:tabLst>
            </a:pPr>
            <a:r>
              <a:rPr lang="en-US" sz="2000" kern="0" dirty="0">
                <a:latin typeface="Courier New" charset="0"/>
              </a:rPr>
              <a:t>Hello World$</a:t>
            </a:r>
          </a:p>
        </p:txBody>
      </p:sp>
    </p:spTree>
    <p:extLst>
      <p:ext uri="{BB962C8B-B14F-4D97-AF65-F5344CB8AC3E}">
        <p14:creationId xmlns:p14="http://schemas.microsoft.com/office/powerpoint/2010/main" val="1229493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Code Security Example #2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50950"/>
            <a:ext cx="8307388" cy="1644650"/>
          </a:xfrm>
        </p:spPr>
        <p:txBody>
          <a:bodyPr/>
          <a:lstStyle/>
          <a:p>
            <a:r>
              <a:rPr lang="en-US" dirty="0"/>
              <a:t>SUN XDR library</a:t>
            </a:r>
          </a:p>
          <a:p>
            <a:pPr lvl="1"/>
            <a:r>
              <a:rPr lang="en-US" dirty="0"/>
              <a:t>Widely used library for transferring data between machines</a:t>
            </a:r>
          </a:p>
        </p:txBody>
      </p:sp>
      <p:sp>
        <p:nvSpPr>
          <p:cNvPr id="37892" name="Rectangle 10"/>
          <p:cNvSpPr>
            <a:spLocks noChangeArrowheads="1"/>
          </p:cNvSpPr>
          <p:nvPr/>
        </p:nvSpPr>
        <p:spPr bwMode="auto">
          <a:xfrm>
            <a:off x="381000" y="2362200"/>
            <a:ext cx="8452634" cy="335989"/>
          </a:xfrm>
          <a:prstGeom prst="rect">
            <a:avLst/>
          </a:prstGeom>
          <a:solidFill>
            <a:srgbClr val="FFFF99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void* copy_elements(void *ele_src[], int ele_cnt, size_t ele_size);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1466850" y="2968064"/>
            <a:ext cx="6762750" cy="1714500"/>
            <a:chOff x="1308" y="1224"/>
            <a:chExt cx="4260" cy="1080"/>
          </a:xfrm>
        </p:grpSpPr>
        <p:sp>
          <p:nvSpPr>
            <p:cNvPr id="37904" name="Rectangle 5"/>
            <p:cNvSpPr>
              <a:spLocks noChangeArrowheads="1"/>
            </p:cNvSpPr>
            <p:nvPr/>
          </p:nvSpPr>
          <p:spPr bwMode="auto">
            <a:xfrm>
              <a:off x="2400" y="1296"/>
              <a:ext cx="384" cy="528"/>
            </a:xfrm>
            <a:prstGeom prst="rect">
              <a:avLst/>
            </a:prstGeom>
            <a:solidFill>
              <a:srgbClr val="FFCCFF"/>
            </a:solidFill>
            <a:ln w="19050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37905" name="Rectangle 6"/>
            <p:cNvSpPr>
              <a:spLocks noChangeArrowheads="1"/>
            </p:cNvSpPr>
            <p:nvPr/>
          </p:nvSpPr>
          <p:spPr bwMode="auto">
            <a:xfrm>
              <a:off x="3168" y="1488"/>
              <a:ext cx="384" cy="528"/>
            </a:xfrm>
            <a:prstGeom prst="rect">
              <a:avLst/>
            </a:prstGeom>
            <a:solidFill>
              <a:srgbClr val="CCFFCC"/>
            </a:solidFill>
            <a:ln w="19050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37906" name="Rectangle 7"/>
            <p:cNvSpPr>
              <a:spLocks noChangeArrowheads="1"/>
            </p:cNvSpPr>
            <p:nvPr/>
          </p:nvSpPr>
          <p:spPr bwMode="auto">
            <a:xfrm>
              <a:off x="4032" y="1296"/>
              <a:ext cx="384" cy="528"/>
            </a:xfrm>
            <a:prstGeom prst="rect">
              <a:avLst/>
            </a:prstGeom>
            <a:solidFill>
              <a:srgbClr val="FFCC99"/>
            </a:solidFill>
            <a:ln w="19050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37907" name="Rectangle 8"/>
            <p:cNvSpPr>
              <a:spLocks noChangeArrowheads="1"/>
            </p:cNvSpPr>
            <p:nvPr/>
          </p:nvSpPr>
          <p:spPr bwMode="auto">
            <a:xfrm>
              <a:off x="5184" y="1728"/>
              <a:ext cx="384" cy="528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" name="Group 22"/>
            <p:cNvGrpSpPr>
              <a:grpSpLocks/>
            </p:cNvGrpSpPr>
            <p:nvPr/>
          </p:nvGrpSpPr>
          <p:grpSpPr bwMode="auto">
            <a:xfrm>
              <a:off x="1392" y="1584"/>
              <a:ext cx="384" cy="720"/>
              <a:chOff x="288" y="2352"/>
              <a:chExt cx="384" cy="720"/>
            </a:xfrm>
          </p:grpSpPr>
          <p:sp>
            <p:nvSpPr>
              <p:cNvPr id="37925" name="Oval 11"/>
              <p:cNvSpPr>
                <a:spLocks noChangeArrowheads="1"/>
              </p:cNvSpPr>
              <p:nvPr/>
            </p:nvSpPr>
            <p:spPr bwMode="auto">
              <a:xfrm>
                <a:off x="432" y="235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5" name="Group 13"/>
              <p:cNvGrpSpPr>
                <a:grpSpLocks/>
              </p:cNvGrpSpPr>
              <p:nvPr/>
            </p:nvGrpSpPr>
            <p:grpSpPr bwMode="auto">
              <a:xfrm>
                <a:off x="288" y="2496"/>
                <a:ext cx="384" cy="192"/>
                <a:chOff x="288" y="2304"/>
                <a:chExt cx="384" cy="192"/>
              </a:xfrm>
            </p:grpSpPr>
            <p:sp>
              <p:nvSpPr>
                <p:cNvPr id="37922" name="Rectangle 14"/>
                <p:cNvSpPr>
                  <a:spLocks noChangeArrowheads="1"/>
                </p:cNvSpPr>
                <p:nvPr/>
              </p:nvSpPr>
              <p:spPr bwMode="auto">
                <a:xfrm>
                  <a:off x="288" y="2304"/>
                  <a:ext cx="384" cy="192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 type="none" w="sm" len="sm"/>
                </a:ln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923" name="Oval 15"/>
                <p:cNvSpPr>
                  <a:spLocks noChangeArrowheads="1"/>
                </p:cNvSpPr>
                <p:nvPr/>
              </p:nvSpPr>
              <p:spPr bwMode="auto">
                <a:xfrm>
                  <a:off x="432" y="2352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  <a:headEnd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" name="Group 16"/>
              <p:cNvGrpSpPr>
                <a:grpSpLocks/>
              </p:cNvGrpSpPr>
              <p:nvPr/>
            </p:nvGrpSpPr>
            <p:grpSpPr bwMode="auto">
              <a:xfrm>
                <a:off x="288" y="2688"/>
                <a:ext cx="384" cy="192"/>
                <a:chOff x="288" y="2304"/>
                <a:chExt cx="384" cy="192"/>
              </a:xfrm>
            </p:grpSpPr>
            <p:sp>
              <p:nvSpPr>
                <p:cNvPr id="37920" name="Rectangle 17"/>
                <p:cNvSpPr>
                  <a:spLocks noChangeArrowheads="1"/>
                </p:cNvSpPr>
                <p:nvPr/>
              </p:nvSpPr>
              <p:spPr bwMode="auto">
                <a:xfrm>
                  <a:off x="288" y="2304"/>
                  <a:ext cx="384" cy="192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 type="none" w="sm" len="sm"/>
                </a:ln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921" name="Oval 18"/>
                <p:cNvSpPr>
                  <a:spLocks noChangeArrowheads="1"/>
                </p:cNvSpPr>
                <p:nvPr/>
              </p:nvSpPr>
              <p:spPr bwMode="auto">
                <a:xfrm>
                  <a:off x="432" y="2352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  <a:headEnd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" name="Group 19"/>
              <p:cNvGrpSpPr>
                <a:grpSpLocks/>
              </p:cNvGrpSpPr>
              <p:nvPr/>
            </p:nvGrpSpPr>
            <p:grpSpPr bwMode="auto">
              <a:xfrm>
                <a:off x="288" y="2880"/>
                <a:ext cx="384" cy="192"/>
                <a:chOff x="288" y="2304"/>
                <a:chExt cx="384" cy="192"/>
              </a:xfrm>
            </p:grpSpPr>
            <p:sp>
              <p:nvSpPr>
                <p:cNvPr id="37918" name="Rectangle 20"/>
                <p:cNvSpPr>
                  <a:spLocks noChangeArrowheads="1"/>
                </p:cNvSpPr>
                <p:nvPr/>
              </p:nvSpPr>
              <p:spPr bwMode="auto">
                <a:xfrm>
                  <a:off x="288" y="2304"/>
                  <a:ext cx="384" cy="192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 type="none" w="sm" len="sm"/>
                </a:ln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919" name="Oval 21"/>
                <p:cNvSpPr>
                  <a:spLocks noChangeArrowheads="1"/>
                </p:cNvSpPr>
                <p:nvPr/>
              </p:nvSpPr>
              <p:spPr bwMode="auto">
                <a:xfrm>
                  <a:off x="432" y="2352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  <a:headEnd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37909" name="Text Box 23"/>
            <p:cNvSpPr txBox="1">
              <a:spLocks noChangeArrowheads="1"/>
            </p:cNvSpPr>
            <p:nvPr/>
          </p:nvSpPr>
          <p:spPr bwMode="auto">
            <a:xfrm>
              <a:off x="1308" y="1224"/>
              <a:ext cx="660" cy="21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>
              <a:spAutoFit/>
            </a:bodyPr>
            <a:lstStyle/>
            <a:p>
              <a:r>
                <a:rPr lang="en-US"/>
                <a:t>ele_src</a:t>
              </a:r>
            </a:p>
          </p:txBody>
        </p:sp>
        <p:sp>
          <p:nvSpPr>
            <p:cNvPr id="37910" name="Freeform 24"/>
            <p:cNvSpPr>
              <a:spLocks/>
            </p:cNvSpPr>
            <p:nvPr/>
          </p:nvSpPr>
          <p:spPr bwMode="auto">
            <a:xfrm>
              <a:off x="1584" y="1776"/>
              <a:ext cx="3600" cy="488"/>
            </a:xfrm>
            <a:custGeom>
              <a:avLst/>
              <a:gdLst>
                <a:gd name="T0" fmla="*/ 0 w 3600"/>
                <a:gd name="T1" fmla="*/ 432 h 488"/>
                <a:gd name="T2" fmla="*/ 2736 w 3600"/>
                <a:gd name="T3" fmla="*/ 432 h 488"/>
                <a:gd name="T4" fmla="*/ 3408 w 3600"/>
                <a:gd name="T5" fmla="*/ 96 h 488"/>
                <a:gd name="T6" fmla="*/ 3600 w 3600"/>
                <a:gd name="T7" fmla="*/ 0 h 4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00"/>
                <a:gd name="T13" fmla="*/ 0 h 488"/>
                <a:gd name="T14" fmla="*/ 3600 w 3600"/>
                <a:gd name="T15" fmla="*/ 488 h 4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00" h="488">
                  <a:moveTo>
                    <a:pt x="0" y="432"/>
                  </a:moveTo>
                  <a:cubicBezTo>
                    <a:pt x="1084" y="460"/>
                    <a:pt x="2168" y="488"/>
                    <a:pt x="2736" y="432"/>
                  </a:cubicBezTo>
                  <a:cubicBezTo>
                    <a:pt x="3304" y="376"/>
                    <a:pt x="3264" y="168"/>
                    <a:pt x="3408" y="96"/>
                  </a:cubicBezTo>
                  <a:cubicBezTo>
                    <a:pt x="3552" y="24"/>
                    <a:pt x="3576" y="12"/>
                    <a:pt x="36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37911" name="Freeform 25"/>
            <p:cNvSpPr>
              <a:spLocks/>
            </p:cNvSpPr>
            <p:nvPr/>
          </p:nvSpPr>
          <p:spPr bwMode="auto">
            <a:xfrm>
              <a:off x="1584" y="1294"/>
              <a:ext cx="2448" cy="932"/>
            </a:xfrm>
            <a:custGeom>
              <a:avLst/>
              <a:gdLst>
                <a:gd name="T0" fmla="*/ 0 w 2448"/>
                <a:gd name="T1" fmla="*/ 722 h 932"/>
                <a:gd name="T2" fmla="*/ 930 w 2448"/>
                <a:gd name="T3" fmla="*/ 812 h 932"/>
                <a:gd name="T4" fmla="*/ 2064 w 2448"/>
                <a:gd name="T5" fmla="*/ 818 h 932"/>
                <a:gd name="T6" fmla="*/ 2148 w 2448"/>
                <a:gd name="T7" fmla="*/ 128 h 932"/>
                <a:gd name="T8" fmla="*/ 2448 w 2448"/>
                <a:gd name="T9" fmla="*/ 50 h 9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48"/>
                <a:gd name="T16" fmla="*/ 0 h 932"/>
                <a:gd name="T17" fmla="*/ 2448 w 2448"/>
                <a:gd name="T18" fmla="*/ 932 h 9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48" h="932">
                  <a:moveTo>
                    <a:pt x="0" y="722"/>
                  </a:moveTo>
                  <a:cubicBezTo>
                    <a:pt x="155" y="737"/>
                    <a:pt x="586" y="796"/>
                    <a:pt x="930" y="812"/>
                  </a:cubicBezTo>
                  <a:cubicBezTo>
                    <a:pt x="1274" y="828"/>
                    <a:pt x="1861" y="932"/>
                    <a:pt x="2064" y="818"/>
                  </a:cubicBezTo>
                  <a:cubicBezTo>
                    <a:pt x="2267" y="704"/>
                    <a:pt x="2084" y="256"/>
                    <a:pt x="2148" y="128"/>
                  </a:cubicBezTo>
                  <a:cubicBezTo>
                    <a:pt x="2212" y="0"/>
                    <a:pt x="2386" y="66"/>
                    <a:pt x="2448" y="5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37912" name="Freeform 26"/>
            <p:cNvSpPr>
              <a:spLocks/>
            </p:cNvSpPr>
            <p:nvPr/>
          </p:nvSpPr>
          <p:spPr bwMode="auto">
            <a:xfrm>
              <a:off x="1584" y="1505"/>
              <a:ext cx="1584" cy="416"/>
            </a:xfrm>
            <a:custGeom>
              <a:avLst/>
              <a:gdLst>
                <a:gd name="T0" fmla="*/ 0 w 1584"/>
                <a:gd name="T1" fmla="*/ 319 h 416"/>
                <a:gd name="T2" fmla="*/ 960 w 1584"/>
                <a:gd name="T3" fmla="*/ 415 h 416"/>
                <a:gd name="T4" fmla="*/ 1296 w 1584"/>
                <a:gd name="T5" fmla="*/ 325 h 416"/>
                <a:gd name="T6" fmla="*/ 1422 w 1584"/>
                <a:gd name="T7" fmla="*/ 49 h 416"/>
                <a:gd name="T8" fmla="*/ 1584 w 1584"/>
                <a:gd name="T9" fmla="*/ 31 h 4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84"/>
                <a:gd name="T16" fmla="*/ 0 h 416"/>
                <a:gd name="T17" fmla="*/ 1584 w 1584"/>
                <a:gd name="T18" fmla="*/ 416 h 4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84" h="416">
                  <a:moveTo>
                    <a:pt x="0" y="319"/>
                  </a:moveTo>
                  <a:cubicBezTo>
                    <a:pt x="364" y="367"/>
                    <a:pt x="744" y="414"/>
                    <a:pt x="960" y="415"/>
                  </a:cubicBezTo>
                  <a:cubicBezTo>
                    <a:pt x="1176" y="416"/>
                    <a:pt x="1219" y="386"/>
                    <a:pt x="1296" y="325"/>
                  </a:cubicBezTo>
                  <a:cubicBezTo>
                    <a:pt x="1373" y="264"/>
                    <a:pt x="1374" y="98"/>
                    <a:pt x="1422" y="49"/>
                  </a:cubicBezTo>
                  <a:cubicBezTo>
                    <a:pt x="1470" y="0"/>
                    <a:pt x="1550" y="35"/>
                    <a:pt x="1584" y="31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37913" name="Freeform 27"/>
            <p:cNvSpPr>
              <a:spLocks/>
            </p:cNvSpPr>
            <p:nvPr/>
          </p:nvSpPr>
          <p:spPr bwMode="auto">
            <a:xfrm>
              <a:off x="1584" y="1384"/>
              <a:ext cx="816" cy="304"/>
            </a:xfrm>
            <a:custGeom>
              <a:avLst/>
              <a:gdLst>
                <a:gd name="T0" fmla="*/ 0 w 816"/>
                <a:gd name="T1" fmla="*/ 248 h 304"/>
                <a:gd name="T2" fmla="*/ 342 w 816"/>
                <a:gd name="T3" fmla="*/ 272 h 304"/>
                <a:gd name="T4" fmla="*/ 576 w 816"/>
                <a:gd name="T5" fmla="*/ 56 h 304"/>
                <a:gd name="T6" fmla="*/ 816 w 816"/>
                <a:gd name="T7" fmla="*/ 8 h 3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304"/>
                <a:gd name="T14" fmla="*/ 816 w 816"/>
                <a:gd name="T15" fmla="*/ 304 h 3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304">
                  <a:moveTo>
                    <a:pt x="0" y="248"/>
                  </a:moveTo>
                  <a:cubicBezTo>
                    <a:pt x="57" y="252"/>
                    <a:pt x="246" y="304"/>
                    <a:pt x="342" y="272"/>
                  </a:cubicBezTo>
                  <a:cubicBezTo>
                    <a:pt x="438" y="240"/>
                    <a:pt x="497" y="100"/>
                    <a:pt x="576" y="56"/>
                  </a:cubicBezTo>
                  <a:cubicBezTo>
                    <a:pt x="655" y="12"/>
                    <a:pt x="736" y="0"/>
                    <a:pt x="816" y="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1371600" y="5065717"/>
            <a:ext cx="2590800" cy="1335088"/>
            <a:chOff x="864" y="3191"/>
            <a:chExt cx="1632" cy="841"/>
          </a:xfrm>
        </p:grpSpPr>
        <p:sp>
          <p:nvSpPr>
            <p:cNvPr id="37902" name="Rectangle 34"/>
            <p:cNvSpPr>
              <a:spLocks noChangeArrowheads="1"/>
            </p:cNvSpPr>
            <p:nvPr/>
          </p:nvSpPr>
          <p:spPr bwMode="auto">
            <a:xfrm>
              <a:off x="960" y="3504"/>
              <a:ext cx="1536" cy="528"/>
            </a:xfrm>
            <a:prstGeom prst="rect">
              <a:avLst/>
            </a:prstGeom>
            <a:noFill/>
            <a:ln w="57150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37903" name="Text Box 42"/>
            <p:cNvSpPr txBox="1">
              <a:spLocks noChangeArrowheads="1"/>
            </p:cNvSpPr>
            <p:nvPr/>
          </p:nvSpPr>
          <p:spPr bwMode="auto">
            <a:xfrm>
              <a:off x="864" y="3191"/>
              <a:ext cx="1432" cy="21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>
              <a:spAutoFit/>
            </a:bodyPr>
            <a:lstStyle/>
            <a:p>
              <a:r>
                <a:rPr lang="en-US" sz="1600" dirty="0" err="1">
                  <a:latin typeface="Calibri" pitchFamily="34" charset="0"/>
                </a:rPr>
                <a:t>malloc</a:t>
              </a:r>
              <a:r>
                <a:rPr lang="en-US" sz="1600" dirty="0">
                  <a:latin typeface="Calibri" pitchFamily="34" charset="0"/>
                </a:rPr>
                <a:t>(</a:t>
              </a:r>
              <a:r>
                <a:rPr lang="en-US" sz="1600" dirty="0" err="1">
                  <a:latin typeface="Calibri" pitchFamily="34" charset="0"/>
                </a:rPr>
                <a:t>ele_cnt</a:t>
              </a:r>
              <a:r>
                <a:rPr lang="en-US" sz="1600" dirty="0">
                  <a:latin typeface="Calibri" pitchFamily="34" charset="0"/>
                </a:rPr>
                <a:t> * </a:t>
              </a:r>
              <a:r>
                <a:rPr lang="en-US" sz="1600" dirty="0" err="1">
                  <a:latin typeface="Calibri" pitchFamily="34" charset="0"/>
                </a:rPr>
                <a:t>ele_size</a:t>
              </a:r>
              <a:r>
                <a:rPr lang="en-US" sz="1600" dirty="0">
                  <a:latin typeface="Calibri" pitchFamily="34" charset="0"/>
                </a:rPr>
                <a:t>)</a:t>
              </a:r>
            </a:p>
          </p:txBody>
        </p:sp>
      </p:grpSp>
      <p:grpSp>
        <p:nvGrpSpPr>
          <p:cNvPr id="9" name="Group 41"/>
          <p:cNvGrpSpPr>
            <a:grpSpLocks/>
          </p:cNvGrpSpPr>
          <p:nvPr/>
        </p:nvGrpSpPr>
        <p:grpSpPr bwMode="auto">
          <a:xfrm>
            <a:off x="1524000" y="5562600"/>
            <a:ext cx="2438400" cy="838200"/>
            <a:chOff x="2976" y="3504"/>
            <a:chExt cx="1536" cy="528"/>
          </a:xfrm>
        </p:grpSpPr>
        <p:grpSp>
          <p:nvGrpSpPr>
            <p:cNvPr id="10" name="Group 35"/>
            <p:cNvGrpSpPr>
              <a:grpSpLocks/>
            </p:cNvGrpSpPr>
            <p:nvPr/>
          </p:nvGrpSpPr>
          <p:grpSpPr bwMode="auto">
            <a:xfrm>
              <a:off x="2976" y="3504"/>
              <a:ext cx="1536" cy="528"/>
              <a:chOff x="960" y="3504"/>
              <a:chExt cx="1536" cy="528"/>
            </a:xfrm>
          </p:grpSpPr>
          <p:sp>
            <p:nvSpPr>
              <p:cNvPr id="37898" name="Rectangle 36"/>
              <p:cNvSpPr>
                <a:spLocks noChangeArrowheads="1"/>
              </p:cNvSpPr>
              <p:nvPr/>
            </p:nvSpPr>
            <p:spPr bwMode="auto">
              <a:xfrm>
                <a:off x="960" y="3504"/>
                <a:ext cx="384" cy="528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2"/>
                </a:solidFill>
                <a:miter lim="800000"/>
                <a:headEnd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899" name="Rectangle 37"/>
              <p:cNvSpPr>
                <a:spLocks noChangeArrowheads="1"/>
              </p:cNvSpPr>
              <p:nvPr/>
            </p:nvSpPr>
            <p:spPr bwMode="auto">
              <a:xfrm>
                <a:off x="1344" y="3504"/>
                <a:ext cx="384" cy="528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2"/>
                </a:solidFill>
                <a:miter lim="800000"/>
                <a:headEnd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900" name="Rectangle 38"/>
              <p:cNvSpPr>
                <a:spLocks noChangeArrowheads="1"/>
              </p:cNvSpPr>
              <p:nvPr/>
            </p:nvSpPr>
            <p:spPr bwMode="auto">
              <a:xfrm>
                <a:off x="1728" y="3504"/>
                <a:ext cx="384" cy="528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2"/>
                </a:solidFill>
                <a:miter lim="800000"/>
                <a:headEnd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901" name="Rectangle 39"/>
              <p:cNvSpPr>
                <a:spLocks noChangeArrowheads="1"/>
              </p:cNvSpPr>
              <p:nvPr/>
            </p:nvSpPr>
            <p:spPr bwMode="auto">
              <a:xfrm>
                <a:off x="2112" y="3504"/>
                <a:ext cx="384" cy="528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2"/>
                </a:solidFill>
                <a:miter lim="800000"/>
                <a:headEnd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7897" name="Rectangle 40"/>
            <p:cNvSpPr>
              <a:spLocks noChangeArrowheads="1"/>
            </p:cNvSpPr>
            <p:nvPr/>
          </p:nvSpPr>
          <p:spPr bwMode="auto">
            <a:xfrm>
              <a:off x="2976" y="3504"/>
              <a:ext cx="1536" cy="52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" name="Rectangle 14"/>
          <p:cNvSpPr>
            <a:spLocks noChangeArrowheads="1"/>
          </p:cNvSpPr>
          <p:nvPr/>
        </p:nvSpPr>
        <p:spPr bwMode="auto">
          <a:xfrm>
            <a:off x="1600200" y="3460189"/>
            <a:ext cx="609600" cy="304800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 type="none" w="sm" len="sm"/>
          </a:ln>
        </p:spPr>
        <p:txBody>
          <a:bodyPr lIns="45720" rIns="4572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011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XDR Code</a:t>
            </a:r>
          </a:p>
        </p:txBody>
      </p:sp>
      <p:sp>
        <p:nvSpPr>
          <p:cNvPr id="38915" name="Rectangle 4"/>
          <p:cNvSpPr>
            <a:spLocks noChangeArrowheads="1"/>
          </p:cNvSpPr>
          <p:nvPr/>
        </p:nvSpPr>
        <p:spPr bwMode="auto">
          <a:xfrm>
            <a:off x="381000" y="1400175"/>
            <a:ext cx="8531225" cy="4772025"/>
          </a:xfrm>
          <a:prstGeom prst="rect">
            <a:avLst/>
          </a:prstGeom>
          <a:solidFill>
            <a:srgbClr val="F7F5CD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void*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copy_elements(void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ele_src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[],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ele_cnt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ele_size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/*</a:t>
            </a:r>
          </a:p>
          <a:p>
            <a:pPr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* Allocate buffer for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ele_cnt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objects, each of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ele_size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bytes</a:t>
            </a:r>
          </a:p>
          <a:p>
            <a:pPr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* and copy from locations designated by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ele_src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*/</a:t>
            </a:r>
          </a:p>
          <a:p>
            <a:pPr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void *result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malloc(ele_cnt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ele_size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if (result == NULL)</a:t>
            </a:r>
          </a:p>
          <a:p>
            <a:pPr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	/*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malloc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failed */</a:t>
            </a:r>
          </a:p>
          <a:p>
            <a:pPr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	return NULL;</a:t>
            </a:r>
          </a:p>
          <a:p>
            <a:pPr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void *next = result;</a:t>
            </a:r>
          </a:p>
          <a:p>
            <a:pPr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for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0;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ele_cnt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++) {</a:t>
            </a:r>
          </a:p>
          <a:p>
            <a:pPr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/* Copy object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to destination */</a:t>
            </a:r>
          </a:p>
          <a:p>
            <a:pPr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memcpy(next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ele_src[i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ele_size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	/* Move pointer to next memory region */</a:t>
            </a:r>
          </a:p>
          <a:p>
            <a:pPr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	next +=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ele_size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return result;</a:t>
            </a:r>
          </a:p>
          <a:p>
            <a:pPr>
              <a:lnSpc>
                <a:spcPct val="100000"/>
              </a:lnSpc>
              <a:tabLst>
                <a:tab pos="914400" algn="l"/>
                <a:tab pos="2286000" algn="l"/>
              </a:tabLst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6561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33872-418F-3E45-8D67-7E8E834B0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Left-over</a:t>
            </a:r>
            <a:r>
              <a:rPr lang="tr-TR" dirty="0"/>
              <a:t> </a:t>
            </a:r>
            <a:r>
              <a:rPr lang="tr-TR" dirty="0" err="1"/>
              <a:t>slides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098297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Application of Boolean Algebra</a:t>
            </a:r>
          </a:p>
        </p:txBody>
      </p:sp>
      <p:sp>
        <p:nvSpPr>
          <p:cNvPr id="57349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Applied to Digital Systems by Claude Shannon</a:t>
            </a:r>
          </a:p>
          <a:p>
            <a:pPr marL="552450" lvl="1" eaLnBrk="1" hangingPunct="1"/>
            <a:r>
              <a:rPr lang="en-US"/>
              <a:t>1937 MIT Master’s Thesis</a:t>
            </a:r>
          </a:p>
          <a:p>
            <a:pPr marL="552450" lvl="1" eaLnBrk="1" hangingPunct="1"/>
            <a:r>
              <a:rPr lang="en-US"/>
              <a:t>Reason about networks of relay switches</a:t>
            </a:r>
          </a:p>
          <a:p>
            <a:pPr marL="838200" lvl="2" eaLnBrk="1" hangingPunct="1"/>
            <a:r>
              <a:rPr lang="en-US"/>
              <a:t>Encode closed switch as 1, open switch as 0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27175" y="3863975"/>
            <a:ext cx="3048000" cy="1143000"/>
            <a:chOff x="0" y="0"/>
            <a:chExt cx="1920" cy="720"/>
          </a:xfrm>
        </p:grpSpPr>
        <p:sp>
          <p:nvSpPr>
            <p:cNvPr id="57359" name="Line 6"/>
            <p:cNvSpPr>
              <a:spLocks noChangeShapeType="1"/>
            </p:cNvSpPr>
            <p:nvPr/>
          </p:nvSpPr>
          <p:spPr bwMode="auto">
            <a:xfrm rot="10800000" flipH="1">
              <a:off x="288" y="0"/>
              <a:ext cx="672" cy="384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7360" name="Line 7"/>
            <p:cNvSpPr>
              <a:spLocks noChangeShapeType="1"/>
            </p:cNvSpPr>
            <p:nvPr/>
          </p:nvSpPr>
          <p:spPr bwMode="auto">
            <a:xfrm>
              <a:off x="288" y="384"/>
              <a:ext cx="672" cy="33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7361" name="Line 8"/>
            <p:cNvSpPr>
              <a:spLocks noChangeShapeType="1"/>
            </p:cNvSpPr>
            <p:nvPr/>
          </p:nvSpPr>
          <p:spPr bwMode="auto">
            <a:xfrm>
              <a:off x="960" y="0"/>
              <a:ext cx="672" cy="33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7362" name="Line 9"/>
            <p:cNvSpPr>
              <a:spLocks noChangeShapeType="1"/>
            </p:cNvSpPr>
            <p:nvPr/>
          </p:nvSpPr>
          <p:spPr bwMode="auto">
            <a:xfrm rot="10800000" flipH="1">
              <a:off x="960" y="336"/>
              <a:ext cx="672" cy="384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7363" name="Rectangle 10"/>
            <p:cNvSpPr>
              <a:spLocks/>
            </p:cNvSpPr>
            <p:nvPr/>
          </p:nvSpPr>
          <p:spPr bwMode="auto">
            <a:xfrm>
              <a:off x="567" y="30"/>
              <a:ext cx="304" cy="240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</a:t>
              </a:r>
            </a:p>
          </p:txBody>
        </p:sp>
        <p:sp>
          <p:nvSpPr>
            <p:cNvPr id="57364" name="Rectangle 11"/>
            <p:cNvSpPr>
              <a:spLocks/>
            </p:cNvSpPr>
            <p:nvPr/>
          </p:nvSpPr>
          <p:spPr bwMode="auto">
            <a:xfrm>
              <a:off x="577" y="480"/>
              <a:ext cx="304" cy="240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~A</a:t>
              </a:r>
            </a:p>
          </p:txBody>
        </p:sp>
        <p:sp>
          <p:nvSpPr>
            <p:cNvPr id="57365" name="Rectangle 12"/>
            <p:cNvSpPr>
              <a:spLocks/>
            </p:cNvSpPr>
            <p:nvPr/>
          </p:nvSpPr>
          <p:spPr bwMode="auto">
            <a:xfrm>
              <a:off x="1057" y="30"/>
              <a:ext cx="304" cy="240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~B</a:t>
              </a:r>
            </a:p>
          </p:txBody>
        </p:sp>
        <p:sp>
          <p:nvSpPr>
            <p:cNvPr id="57366" name="Rectangle 13"/>
            <p:cNvSpPr>
              <a:spLocks/>
            </p:cNvSpPr>
            <p:nvPr/>
          </p:nvSpPr>
          <p:spPr bwMode="auto">
            <a:xfrm>
              <a:off x="1067" y="480"/>
              <a:ext cx="304" cy="240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</a:t>
              </a:r>
            </a:p>
          </p:txBody>
        </p:sp>
        <p:sp>
          <p:nvSpPr>
            <p:cNvPr id="57367" name="Line 14"/>
            <p:cNvSpPr>
              <a:spLocks noChangeShapeType="1"/>
            </p:cNvSpPr>
            <p:nvPr/>
          </p:nvSpPr>
          <p:spPr bwMode="auto">
            <a:xfrm>
              <a:off x="1632" y="336"/>
              <a:ext cx="192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7368" name="Line 15"/>
            <p:cNvSpPr>
              <a:spLocks noChangeShapeType="1"/>
            </p:cNvSpPr>
            <p:nvPr/>
          </p:nvSpPr>
          <p:spPr bwMode="auto">
            <a:xfrm>
              <a:off x="96" y="384"/>
              <a:ext cx="192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7369" name="Oval 16"/>
            <p:cNvSpPr>
              <a:spLocks/>
            </p:cNvSpPr>
            <p:nvPr/>
          </p:nvSpPr>
          <p:spPr bwMode="auto">
            <a:xfrm>
              <a:off x="0" y="336"/>
              <a:ext cx="96" cy="96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7370" name="Oval 17"/>
            <p:cNvSpPr>
              <a:spLocks/>
            </p:cNvSpPr>
            <p:nvPr/>
          </p:nvSpPr>
          <p:spPr bwMode="auto">
            <a:xfrm>
              <a:off x="1824" y="288"/>
              <a:ext cx="96" cy="96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sp>
        <p:nvSpPr>
          <p:cNvPr id="22546" name="Rectangle 18"/>
          <p:cNvSpPr>
            <a:spLocks/>
          </p:cNvSpPr>
          <p:nvPr/>
        </p:nvSpPr>
        <p:spPr bwMode="auto">
          <a:xfrm>
            <a:off x="4940300" y="3530600"/>
            <a:ext cx="2693988" cy="1943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8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Connection when</a:t>
            </a:r>
          </a:p>
          <a:p>
            <a:pPr eaLnBrk="1" hangingPunct="1"/>
            <a:r>
              <a:rPr lang="en-US">
                <a:solidFill>
                  <a:srgbClr val="8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  </a:t>
            </a:r>
          </a:p>
          <a:p>
            <a:pPr eaLnBrk="1" hangingPunct="1"/>
            <a:r>
              <a:rPr lang="en-US">
                <a:solidFill>
                  <a:srgbClr val="8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 A&amp;~B | ~A&amp;B</a:t>
            </a:r>
          </a:p>
          <a:p>
            <a:pPr eaLnBrk="1" hangingPunct="1"/>
            <a:endParaRPr lang="en-US">
              <a:solidFill>
                <a:srgbClr val="800000"/>
              </a:solidFill>
              <a:latin typeface="Helvetica" charset="0"/>
              <a:ea typeface="Helvetica" charset="0"/>
              <a:cs typeface="Helvetica" charset="0"/>
              <a:sym typeface="Helvetica" charset="0"/>
            </a:endParaRPr>
          </a:p>
          <a:p>
            <a:pPr eaLnBrk="1" hangingPunct="1"/>
            <a:r>
              <a:rPr lang="en-US">
                <a:solidFill>
                  <a:srgbClr val="8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  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663700" y="3378200"/>
            <a:ext cx="2819400" cy="838200"/>
            <a:chOff x="0" y="0"/>
            <a:chExt cx="1776" cy="528"/>
          </a:xfrm>
        </p:grpSpPr>
        <p:sp>
          <p:nvSpPr>
            <p:cNvPr id="57357" name="Freeform 20"/>
            <p:cNvSpPr>
              <a:spLocks/>
            </p:cNvSpPr>
            <p:nvPr/>
          </p:nvSpPr>
          <p:spPr bwMode="auto">
            <a:xfrm>
              <a:off x="0" y="240"/>
              <a:ext cx="1776" cy="288"/>
            </a:xfrm>
            <a:custGeom>
              <a:avLst/>
              <a:gdLst>
                <a:gd name="T0" fmla="*/ 0 w 21600"/>
                <a:gd name="T1" fmla="*/ 21600 h 21600"/>
                <a:gd name="T2" fmla="*/ 3503 w 21600"/>
                <a:gd name="T3" fmla="*/ 21600 h 21600"/>
                <a:gd name="T4" fmla="*/ 11092 w 21600"/>
                <a:gd name="T5" fmla="*/ 0 h 21600"/>
                <a:gd name="T6" fmla="*/ 18681 w 21600"/>
                <a:gd name="T7" fmla="*/ 18000 h 21600"/>
                <a:gd name="T8" fmla="*/ 21600 w 21600"/>
                <a:gd name="T9" fmla="*/ 1800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00"/>
                <a:gd name="T16" fmla="*/ 0 h 21600"/>
                <a:gd name="T17" fmla="*/ 21600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0" y="21600"/>
                  </a:moveTo>
                  <a:lnTo>
                    <a:pt x="3503" y="21600"/>
                  </a:lnTo>
                  <a:cubicBezTo>
                    <a:pt x="5351" y="18000"/>
                    <a:pt x="8891" y="0"/>
                    <a:pt x="11092" y="0"/>
                  </a:cubicBezTo>
                  <a:cubicBezTo>
                    <a:pt x="13293" y="0"/>
                    <a:pt x="16930" y="15000"/>
                    <a:pt x="18681" y="18000"/>
                  </a:cubicBezTo>
                  <a:lnTo>
                    <a:pt x="21600" y="18000"/>
                  </a:lnTo>
                </a:path>
              </a:pathLst>
            </a:custGeom>
            <a:noFill/>
            <a:ln w="28575">
              <a:solidFill>
                <a:srgbClr val="FF5050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7358" name="Rectangle 21"/>
            <p:cNvSpPr>
              <a:spLocks/>
            </p:cNvSpPr>
            <p:nvPr/>
          </p:nvSpPr>
          <p:spPr bwMode="auto">
            <a:xfrm>
              <a:off x="714" y="0"/>
              <a:ext cx="469" cy="24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50800" tIns="50800" rIns="45720" bIns="50800">
              <a:prstTxWarp prst="textNoShape">
                <a:avLst/>
              </a:prstTxWarp>
              <a:spAutoFit/>
            </a:bodyPr>
            <a:lstStyle/>
            <a:p>
              <a:pPr algn="ctr" eaLnBrk="1" hangingPunct="1">
                <a:lnSpc>
                  <a:spcPct val="90000"/>
                </a:lnSpc>
              </a:pPr>
              <a:r>
                <a:rPr lang="en-US" sz="1800">
                  <a:solidFill>
                    <a:srgbClr val="CC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A&amp;~B</a:t>
              </a:r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587500" y="4673600"/>
            <a:ext cx="2819400" cy="914400"/>
            <a:chOff x="0" y="0"/>
            <a:chExt cx="1776" cy="576"/>
          </a:xfrm>
        </p:grpSpPr>
        <p:sp>
          <p:nvSpPr>
            <p:cNvPr id="57355" name="Freeform 23"/>
            <p:cNvSpPr>
              <a:spLocks/>
            </p:cNvSpPr>
            <p:nvPr/>
          </p:nvSpPr>
          <p:spPr bwMode="auto">
            <a:xfrm rot="10800000" flipH="1">
              <a:off x="0" y="0"/>
              <a:ext cx="1776" cy="288"/>
            </a:xfrm>
            <a:custGeom>
              <a:avLst/>
              <a:gdLst>
                <a:gd name="T0" fmla="*/ 0 w 21600"/>
                <a:gd name="T1" fmla="*/ 21600 h 21600"/>
                <a:gd name="T2" fmla="*/ 3503 w 21600"/>
                <a:gd name="T3" fmla="*/ 21600 h 21600"/>
                <a:gd name="T4" fmla="*/ 11092 w 21600"/>
                <a:gd name="T5" fmla="*/ 0 h 21600"/>
                <a:gd name="T6" fmla="*/ 18681 w 21600"/>
                <a:gd name="T7" fmla="*/ 18000 h 21600"/>
                <a:gd name="T8" fmla="*/ 21600 w 21600"/>
                <a:gd name="T9" fmla="*/ 1800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00"/>
                <a:gd name="T16" fmla="*/ 0 h 21600"/>
                <a:gd name="T17" fmla="*/ 21600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0" y="21600"/>
                  </a:moveTo>
                  <a:lnTo>
                    <a:pt x="3503" y="21600"/>
                  </a:lnTo>
                  <a:cubicBezTo>
                    <a:pt x="5351" y="18000"/>
                    <a:pt x="8891" y="0"/>
                    <a:pt x="11092" y="0"/>
                  </a:cubicBezTo>
                  <a:cubicBezTo>
                    <a:pt x="13293" y="0"/>
                    <a:pt x="16930" y="15000"/>
                    <a:pt x="18681" y="18000"/>
                  </a:cubicBezTo>
                  <a:lnTo>
                    <a:pt x="21600" y="18000"/>
                  </a:lnTo>
                </a:path>
              </a:pathLst>
            </a:custGeom>
            <a:noFill/>
            <a:ln w="28575">
              <a:solidFill>
                <a:srgbClr val="FF5050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7356" name="Rectangle 24"/>
            <p:cNvSpPr>
              <a:spLocks/>
            </p:cNvSpPr>
            <p:nvPr/>
          </p:nvSpPr>
          <p:spPr bwMode="auto">
            <a:xfrm>
              <a:off x="762" y="336"/>
              <a:ext cx="469" cy="24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50800" tIns="50800" rIns="45720" bIns="50800">
              <a:prstTxWarp prst="textNoShape">
                <a:avLst/>
              </a:prstTxWarp>
              <a:spAutoFit/>
            </a:bodyPr>
            <a:lstStyle/>
            <a:p>
              <a:pPr algn="ctr" eaLnBrk="1" hangingPunct="1">
                <a:lnSpc>
                  <a:spcPct val="90000"/>
                </a:lnSpc>
              </a:pPr>
              <a:r>
                <a:rPr lang="en-US" sz="1800">
                  <a:solidFill>
                    <a:srgbClr val="CC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~A&amp;B</a:t>
              </a:r>
            </a:p>
          </p:txBody>
        </p:sp>
      </p:grpSp>
      <p:sp>
        <p:nvSpPr>
          <p:cNvPr id="22553" name="Rectangle 25"/>
          <p:cNvSpPr>
            <a:spLocks/>
          </p:cNvSpPr>
          <p:nvPr/>
        </p:nvSpPr>
        <p:spPr bwMode="auto">
          <a:xfrm>
            <a:off x="5092700" y="5130800"/>
            <a:ext cx="984250" cy="4699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50800" tIns="50800" rIns="45720" bIns="50800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>
                <a:solidFill>
                  <a:srgbClr val="8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= A^B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6" grpId="0" autoUpdateAnimBg="0"/>
      <p:bldP spid="22553" grpId="0" build="p" autoUpdateAnimBg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36562" y="493712"/>
            <a:ext cx="61166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Binary Number Property</a:t>
            </a:r>
          </a:p>
        </p:txBody>
      </p:sp>
      <p:sp>
        <p:nvSpPr>
          <p:cNvPr id="1034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3124200"/>
            <a:ext cx="8305800" cy="3505200"/>
          </a:xfrm>
        </p:spPr>
        <p:txBody>
          <a:bodyPr/>
          <a:lstStyle/>
          <a:p>
            <a:pPr>
              <a:defRPr/>
            </a:pPr>
            <a:r>
              <a:rPr lang="en-US" dirty="0"/>
              <a:t>w = 0:</a:t>
            </a:r>
          </a:p>
          <a:p>
            <a:pPr lvl="1">
              <a:defRPr/>
            </a:pPr>
            <a:r>
              <a:rPr lang="en-US" dirty="0"/>
              <a:t>1 = 2</a:t>
            </a:r>
            <a:r>
              <a:rPr lang="en-US" baseline="30000" dirty="0"/>
              <a:t>0</a:t>
            </a:r>
            <a:endParaRPr lang="en-US" dirty="0"/>
          </a:p>
          <a:p>
            <a:pPr eaLnBrk="1" hangingPunct="1">
              <a:defRPr/>
            </a:pPr>
            <a:r>
              <a:rPr lang="en-US" dirty="0"/>
              <a:t>Assume true for w-1:</a:t>
            </a:r>
          </a:p>
          <a:p>
            <a:pPr lvl="1">
              <a:defRPr/>
            </a:pPr>
            <a:r>
              <a:rPr lang="en-US" dirty="0"/>
              <a:t>1 + 1 + 2 + 4 + 8 + … + 2</a:t>
            </a:r>
            <a:r>
              <a:rPr lang="en-US" i="1" baseline="30000" dirty="0"/>
              <a:t>w</a:t>
            </a:r>
            <a:r>
              <a:rPr lang="en-US" baseline="30000" dirty="0"/>
              <a:t>-1 </a:t>
            </a:r>
            <a:r>
              <a:rPr lang="en-US" dirty="0"/>
              <a:t>+ 2</a:t>
            </a:r>
            <a:r>
              <a:rPr lang="en-US" i="1" baseline="30000" dirty="0"/>
              <a:t>w</a:t>
            </a:r>
            <a:r>
              <a:rPr lang="en-US" baseline="30000" dirty="0"/>
              <a:t>    </a:t>
            </a:r>
            <a:r>
              <a:rPr lang="en-US" dirty="0"/>
              <a:t>=    2</a:t>
            </a:r>
            <a:r>
              <a:rPr lang="en-US" i="1" baseline="30000" dirty="0"/>
              <a:t>w </a:t>
            </a:r>
            <a:r>
              <a:rPr lang="en-US" dirty="0"/>
              <a:t>+</a:t>
            </a:r>
            <a:r>
              <a:rPr lang="en-US" i="1" dirty="0"/>
              <a:t> </a:t>
            </a:r>
            <a:r>
              <a:rPr lang="en-US" dirty="0"/>
              <a:t>2</a:t>
            </a:r>
            <a:r>
              <a:rPr lang="en-US" i="1" baseline="30000" dirty="0"/>
              <a:t>w    </a:t>
            </a:r>
            <a:r>
              <a:rPr lang="en-US" dirty="0"/>
              <a:t>=    2</a:t>
            </a:r>
            <a:r>
              <a:rPr lang="en-US" i="1" baseline="30000" dirty="0"/>
              <a:t>w</a:t>
            </a:r>
            <a:r>
              <a:rPr lang="en-US" baseline="30000" dirty="0"/>
              <a:t>+1</a:t>
            </a:r>
            <a:r>
              <a:rPr lang="en-US" i="1" baseline="30000" dirty="0"/>
              <a:t>  </a:t>
            </a:r>
          </a:p>
          <a:p>
            <a:pPr lvl="1">
              <a:defRPr/>
            </a:pPr>
            <a:endParaRPr lang="en-US" dirty="0"/>
          </a:p>
        </p:txBody>
      </p:sp>
      <p:graphicFrame>
        <p:nvGraphicFramePr>
          <p:cNvPr id="102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399459"/>
              </p:ext>
            </p:extLst>
          </p:nvPr>
        </p:nvGraphicFramePr>
        <p:xfrm>
          <a:off x="2822575" y="2089150"/>
          <a:ext cx="23495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49500" imgH="1028700" progId="Equation.3">
                  <p:embed/>
                </p:oleObj>
              </mc:Choice>
              <mc:Fallback>
                <p:oleObj name="Equation" r:id="rId3" imgW="2349500" imgH="1028700" progId="Equation.3">
                  <p:embed/>
                  <p:pic>
                    <p:nvPicPr>
                      <p:cNvPr id="102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2575" y="2089150"/>
                        <a:ext cx="2349500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Text Box 7"/>
          <p:cNvSpPr txBox="1">
            <a:spLocks noChangeArrowheads="1"/>
          </p:cNvSpPr>
          <p:nvPr/>
        </p:nvSpPr>
        <p:spPr bwMode="auto">
          <a:xfrm>
            <a:off x="914400" y="1143000"/>
            <a:ext cx="90105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Claim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25051" y="1609356"/>
            <a:ext cx="4114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Calibri" pitchFamily="34" charset="0"/>
              </a:rPr>
              <a:t>1 + 1 + 2 + 4 + 8 + … + 2</a:t>
            </a:r>
            <a:r>
              <a:rPr lang="en-US" b="0" i="1" baseline="30000" dirty="0">
                <a:latin typeface="Calibri" pitchFamily="34" charset="0"/>
              </a:rPr>
              <a:t>w</a:t>
            </a:r>
            <a:r>
              <a:rPr lang="en-US" b="0" baseline="30000" dirty="0">
                <a:latin typeface="Calibri" pitchFamily="34" charset="0"/>
              </a:rPr>
              <a:t>-1  </a:t>
            </a:r>
            <a:r>
              <a:rPr lang="en-US" b="0" dirty="0">
                <a:latin typeface="Calibri" pitchFamily="34" charset="0"/>
              </a:rPr>
              <a:t>= 2</a:t>
            </a:r>
            <a:r>
              <a:rPr lang="en-US" b="0" i="1" baseline="30000" dirty="0">
                <a:latin typeface="Calibri" pitchFamily="34" charset="0"/>
              </a:rPr>
              <a:t>w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19200" y="4724400"/>
            <a:ext cx="2743200" cy="849972"/>
            <a:chOff x="1219200" y="4724400"/>
            <a:chExt cx="2743200" cy="849972"/>
          </a:xfrm>
        </p:grpSpPr>
        <p:sp>
          <p:nvSpPr>
            <p:cNvPr id="3" name="Left Brace 2"/>
            <p:cNvSpPr/>
            <p:nvPr/>
          </p:nvSpPr>
          <p:spPr bwMode="auto">
            <a:xfrm rot="16200000">
              <a:off x="2400300" y="3543300"/>
              <a:ext cx="381000" cy="2743200"/>
            </a:xfrm>
            <a:prstGeom prst="leftBrace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133600" y="5112707"/>
              <a:ext cx="9284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kern="0" dirty="0">
                  <a:solidFill>
                    <a:srgbClr val="000000"/>
                  </a:solidFill>
                  <a:latin typeface="Calibri" pitchFamily="34" charset="0"/>
                </a:rPr>
                <a:t>=    2</a:t>
              </a:r>
              <a:r>
                <a:rPr lang="en-US" b="0" i="1" kern="0" baseline="30000" dirty="0">
                  <a:solidFill>
                    <a:srgbClr val="000000"/>
                  </a:solidFill>
                  <a:latin typeface="Calibri" pitchFamily="34" charset="0"/>
                </a:rPr>
                <a:t>w</a:t>
              </a:r>
              <a:endParaRPr lang="en-US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88390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XDR Vulnerability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089150"/>
            <a:ext cx="8307387" cy="454025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What if:</a:t>
            </a:r>
          </a:p>
          <a:p>
            <a:pPr lvl="1" eaLnBrk="1" hangingPunct="1">
              <a:defRPr/>
            </a:pPr>
            <a:r>
              <a:rPr lang="en-US" b="1" dirty="0" err="1">
                <a:latin typeface="Courier New" pitchFamily="49" charset="0"/>
              </a:rPr>
              <a:t>ele_cnt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dirty="0"/>
              <a:t>	= 2</a:t>
            </a:r>
            <a:r>
              <a:rPr lang="en-US" baseline="30000" dirty="0"/>
              <a:t>20</a:t>
            </a:r>
            <a:r>
              <a:rPr lang="en-US" dirty="0"/>
              <a:t> + 1</a:t>
            </a:r>
          </a:p>
          <a:p>
            <a:pPr lvl="1" eaLnBrk="1" hangingPunct="1">
              <a:defRPr/>
            </a:pPr>
            <a:r>
              <a:rPr lang="en-US" b="1" dirty="0" err="1">
                <a:latin typeface="Courier New" pitchFamily="49" charset="0"/>
              </a:rPr>
              <a:t>ele_size</a:t>
            </a:r>
            <a:r>
              <a:rPr lang="en-US" dirty="0"/>
              <a:t> 	= 4096 		= 2</a:t>
            </a:r>
            <a:r>
              <a:rPr lang="en-US" baseline="30000" dirty="0"/>
              <a:t>12</a:t>
            </a:r>
          </a:p>
          <a:p>
            <a:pPr lvl="1" eaLnBrk="1" hangingPunct="1">
              <a:defRPr/>
            </a:pPr>
            <a:r>
              <a:rPr lang="en-US" dirty="0"/>
              <a:t>Allocation	= ??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How can I make this function secure?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381000" y="1367135"/>
            <a:ext cx="3371500" cy="461665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sm"/>
          </a:ln>
        </p:spPr>
        <p:txBody>
          <a:bodyPr wrap="none" lIns="45720" rIns="45720">
            <a:spAutoFit/>
          </a:bodyPr>
          <a:lstStyle/>
          <a:p>
            <a:r>
              <a:rPr lang="en-US" sz="2400" dirty="0" err="1">
                <a:latin typeface="Calibri" pitchFamily="34" charset="0"/>
              </a:rPr>
              <a:t>malloc</a:t>
            </a:r>
            <a:r>
              <a:rPr lang="en-US" sz="2400" dirty="0">
                <a:latin typeface="Calibri" pitchFamily="34" charset="0"/>
              </a:rPr>
              <a:t>(</a:t>
            </a:r>
            <a:r>
              <a:rPr lang="en-US" sz="2400" dirty="0" err="1">
                <a:latin typeface="Calibri" pitchFamily="34" charset="0"/>
              </a:rPr>
              <a:t>ele_cnt</a:t>
            </a:r>
            <a:r>
              <a:rPr lang="en-US" sz="2400" dirty="0">
                <a:latin typeface="Calibri" pitchFamily="34" charset="0"/>
              </a:rPr>
              <a:t> * </a:t>
            </a:r>
            <a:r>
              <a:rPr lang="en-US" sz="2400" dirty="0" err="1">
                <a:latin typeface="Calibri" pitchFamily="34" charset="0"/>
              </a:rPr>
              <a:t>ele_size</a:t>
            </a:r>
            <a:r>
              <a:rPr lang="en-US" sz="2400" dirty="0">
                <a:latin typeface="Calibri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56830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/>
          </p:cNvSpPr>
          <p:nvPr/>
        </p:nvSpPr>
        <p:spPr bwMode="auto">
          <a:xfrm>
            <a:off x="495300" y="3048000"/>
            <a:ext cx="8166100" cy="11938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</p:spPr>
        <p:txBody>
          <a:bodyPr lIns="50800" tIns="50800" rIns="45720" bIns="50800">
            <a:prstTxWarp prst="textNoShape">
              <a:avLst/>
            </a:prstTxWarp>
          </a:bodyPr>
          <a:lstStyle/>
          <a:p>
            <a:pPr eaLnBrk="1" hangingPunct="1">
              <a:tabLst>
                <a:tab pos="1651000" algn="l"/>
                <a:tab pos="4737100" algn="l"/>
                <a:tab pos="5486400" algn="l"/>
              </a:tabLst>
            </a:pPr>
            <a:r>
              <a:rPr lang="en-US" sz="18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1800">
                <a:solidFill>
                  <a:srgbClr val="8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Address	Instruction Code	Assembly Rendition</a:t>
            </a:r>
          </a:p>
          <a:p>
            <a:pPr eaLnBrk="1" hangingPunct="1">
              <a:tabLst>
                <a:tab pos="1651000" algn="l"/>
                <a:tab pos="4737100" algn="l"/>
                <a:tab pos="5486400" algn="l"/>
              </a:tabLst>
            </a:pPr>
            <a:r>
              <a:rPr lang="en-US" sz="18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8048365:	5b                   	pop    %ebx</a:t>
            </a:r>
          </a:p>
          <a:p>
            <a:pPr eaLnBrk="1" hangingPunct="1">
              <a:tabLst>
                <a:tab pos="1651000" algn="l"/>
                <a:tab pos="4737100" algn="l"/>
                <a:tab pos="5486400" algn="l"/>
              </a:tabLst>
            </a:pPr>
            <a:r>
              <a:rPr lang="en-US" sz="18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8048366:	81 c3 ab 12 00 00    	add    $0x12ab,%ebx</a:t>
            </a:r>
          </a:p>
          <a:p>
            <a:pPr eaLnBrk="1" hangingPunct="1">
              <a:tabLst>
                <a:tab pos="1651000" algn="l"/>
                <a:tab pos="4737100" algn="l"/>
                <a:tab pos="5486400" algn="l"/>
              </a:tabLst>
            </a:pPr>
            <a:r>
              <a:rPr lang="en-US" sz="18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804836c:	83 bb 28 00 00 00 00 	cmpl   $0x0,0x28(%ebx)</a:t>
            </a:r>
          </a:p>
        </p:txBody>
      </p:sp>
      <p:sp>
        <p:nvSpPr>
          <p:cNvPr id="5018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Reading Byte-Reversed Listings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tabLst>
                <a:tab pos="5981700" algn="r"/>
              </a:tabLst>
            </a:pPr>
            <a:r>
              <a:rPr lang="en-US" dirty="0"/>
              <a:t>Disassembly</a:t>
            </a:r>
          </a:p>
          <a:p>
            <a:pPr marL="552450" lvl="1" eaLnBrk="1" hangingPunct="1">
              <a:tabLst>
                <a:tab pos="5981700" algn="r"/>
              </a:tabLst>
            </a:pPr>
            <a:r>
              <a:rPr lang="en-US" dirty="0"/>
              <a:t>Text representation of binary machine code</a:t>
            </a:r>
          </a:p>
          <a:p>
            <a:pPr marL="552450" lvl="1" eaLnBrk="1" hangingPunct="1">
              <a:tabLst>
                <a:tab pos="5981700" algn="r"/>
              </a:tabLst>
            </a:pPr>
            <a:r>
              <a:rPr lang="en-US" dirty="0"/>
              <a:t>Generated by program that reads the machine code</a:t>
            </a:r>
          </a:p>
          <a:p>
            <a:pPr eaLnBrk="1" hangingPunct="1">
              <a:tabLst>
                <a:tab pos="5981700" algn="r"/>
              </a:tabLst>
            </a:pPr>
            <a:r>
              <a:rPr lang="en-US" dirty="0"/>
              <a:t>Example Fragment</a:t>
            </a:r>
          </a:p>
          <a:p>
            <a:pPr eaLnBrk="1" hangingPunct="1">
              <a:spcBef>
                <a:spcPts val="11100"/>
              </a:spcBef>
              <a:tabLst>
                <a:tab pos="5981700" algn="r"/>
              </a:tabLst>
            </a:pPr>
            <a:r>
              <a:rPr lang="en-US" dirty="0"/>
              <a:t>Deciphering Numbers</a:t>
            </a:r>
          </a:p>
          <a:p>
            <a:pPr marL="552450" lvl="1" eaLnBrk="1" hangingPunct="1">
              <a:tabLst>
                <a:tab pos="5981700" algn="r"/>
              </a:tabLst>
            </a:pPr>
            <a:r>
              <a:rPr lang="en-US" dirty="0"/>
              <a:t>Value:	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0x12ab</a:t>
            </a:r>
            <a:endParaRPr lang="en-US" dirty="0"/>
          </a:p>
          <a:p>
            <a:pPr marL="552450" lvl="1" eaLnBrk="1" hangingPunct="1">
              <a:tabLst>
                <a:tab pos="5981700" algn="r"/>
              </a:tabLst>
            </a:pPr>
            <a:r>
              <a:rPr lang="en-US" dirty="0"/>
              <a:t>Pad to 32 bits:	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0x000012ab</a:t>
            </a:r>
            <a:endParaRPr lang="en-US" dirty="0"/>
          </a:p>
          <a:p>
            <a:pPr marL="552450" lvl="1" eaLnBrk="1" hangingPunct="1">
              <a:tabLst>
                <a:tab pos="5981700" algn="r"/>
              </a:tabLst>
            </a:pPr>
            <a:r>
              <a:rPr lang="en-US" dirty="0"/>
              <a:t>Split into bytes:	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00 00 12 ab</a:t>
            </a:r>
            <a:endParaRPr lang="en-US" dirty="0"/>
          </a:p>
          <a:p>
            <a:pPr marL="552450" lvl="1" eaLnBrk="1" hangingPunct="1">
              <a:tabLst>
                <a:tab pos="5981700" algn="r"/>
              </a:tabLst>
            </a:pPr>
            <a:r>
              <a:rPr lang="en-US" dirty="0"/>
              <a:t>Reverse:	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ab 12 00 00</a:t>
            </a:r>
            <a:endParaRPr lang="en-US" sz="1800" dirty="0">
              <a:latin typeface="Monaco" charset="0"/>
              <a:sym typeface="Monaco" charset="0"/>
            </a:endParaRPr>
          </a:p>
        </p:txBody>
      </p:sp>
      <p:sp>
        <p:nvSpPr>
          <p:cNvPr id="15366" name="Line 6"/>
          <p:cNvSpPr>
            <a:spLocks noChangeShapeType="1"/>
          </p:cNvSpPr>
          <p:nvPr/>
        </p:nvSpPr>
        <p:spPr bwMode="auto">
          <a:xfrm flipH="1">
            <a:off x="5867400" y="3886200"/>
            <a:ext cx="609600" cy="914400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971800" y="3886200"/>
            <a:ext cx="1866900" cy="2286000"/>
            <a:chOff x="0" y="0"/>
            <a:chExt cx="1176" cy="1440"/>
          </a:xfrm>
        </p:grpSpPr>
        <p:sp>
          <p:nvSpPr>
            <p:cNvPr id="50185" name="Freeform 8"/>
            <p:cNvSpPr>
              <a:spLocks/>
            </p:cNvSpPr>
            <p:nvPr/>
          </p:nvSpPr>
          <p:spPr bwMode="auto">
            <a:xfrm rot="-5400000">
              <a:off x="476" y="-476"/>
              <a:ext cx="56" cy="1007"/>
            </a:xfrm>
            <a:custGeom>
              <a:avLst/>
              <a:gdLst>
                <a:gd name="T0" fmla="*/ 21600 w 21600"/>
                <a:gd name="T1" fmla="*/ 0 h 21600"/>
                <a:gd name="T2" fmla="*/ 10800 w 21600"/>
                <a:gd name="T3" fmla="*/ 1800 h 21600"/>
                <a:gd name="T4" fmla="*/ 10800 w 21600"/>
                <a:gd name="T5" fmla="*/ 9000 h 21600"/>
                <a:gd name="T6" fmla="*/ 0 w 21600"/>
                <a:gd name="T7" fmla="*/ 10800 h 21600"/>
                <a:gd name="T8" fmla="*/ 10800 w 21600"/>
                <a:gd name="T9" fmla="*/ 12600 h 21600"/>
                <a:gd name="T10" fmla="*/ 10800 w 21600"/>
                <a:gd name="T11" fmla="*/ 19800 h 21600"/>
                <a:gd name="T12" fmla="*/ 21600 w 21600"/>
                <a:gd name="T13" fmla="*/ 2160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21600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5965" y="10800"/>
                    <a:pt x="0" y="10800"/>
                  </a:cubicBezTo>
                  <a:cubicBezTo>
                    <a:pt x="596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28575">
              <a:solidFill>
                <a:srgbClr val="FF5050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0186" name="Line 9"/>
            <p:cNvSpPr>
              <a:spLocks noChangeShapeType="1"/>
            </p:cNvSpPr>
            <p:nvPr/>
          </p:nvSpPr>
          <p:spPr bwMode="auto">
            <a:xfrm rot="10800000">
              <a:off x="512" y="60"/>
              <a:ext cx="664" cy="1380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</p:spTree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4D9CA0-1688-87F0-7331-EF02D85D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W2Q1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E394B-F6DF-EB66-EA30-A9BAAF585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dirty="0">
                <a:effectLst/>
                <a:cs typeface="Calibri" panose="020F0502020204030204" pitchFamily="34" charset="0"/>
              </a:rPr>
              <a:t>Write a C expression that will yield a word consisting of the most significant byte of x and the remaining bytes of y. </a:t>
            </a:r>
          </a:p>
          <a:p>
            <a:r>
              <a:rPr lang="en-US" sz="2800" b="0" dirty="0">
                <a:effectLst/>
                <a:cs typeface="Calibri" panose="020F0502020204030204" pitchFamily="34" charset="0"/>
              </a:rPr>
              <a:t>For operands </a:t>
            </a:r>
          </a:p>
          <a:p>
            <a:pPr lvl="1"/>
            <a:r>
              <a:rPr lang="en-US" sz="2400" dirty="0">
                <a:effectLst/>
                <a:latin typeface="Courier" pitchFamily="2" charset="0"/>
                <a:cs typeface="Calibri" panose="020F0502020204030204" pitchFamily="34" charset="0"/>
              </a:rPr>
              <a:t>x = 0x89ABCDEF and </a:t>
            </a:r>
          </a:p>
          <a:p>
            <a:pPr lvl="1"/>
            <a:r>
              <a:rPr lang="en-US" sz="2400" dirty="0">
                <a:effectLst/>
                <a:latin typeface="Courier" pitchFamily="2" charset="0"/>
                <a:cs typeface="Calibri" panose="020F0502020204030204" pitchFamily="34" charset="0"/>
              </a:rPr>
              <a:t>y = 0x76543210</a:t>
            </a:r>
            <a:r>
              <a:rPr lang="en-US" sz="2400" b="0" dirty="0">
                <a:effectLst/>
                <a:cs typeface="Calibri" panose="020F0502020204030204" pitchFamily="34" charset="0"/>
              </a:rPr>
              <a:t>, </a:t>
            </a:r>
          </a:p>
          <a:p>
            <a:pPr lvl="1"/>
            <a:r>
              <a:rPr lang="en-US" sz="2400" b="0" dirty="0">
                <a:effectLst/>
                <a:cs typeface="Calibri" panose="020F0502020204030204" pitchFamily="34" charset="0"/>
              </a:rPr>
              <a:t>=&gt; Result = </a:t>
            </a:r>
            <a:r>
              <a:rPr lang="en-US" sz="2400" dirty="0">
                <a:effectLst/>
                <a:latin typeface="Courier" pitchFamily="2" charset="0"/>
                <a:cs typeface="Calibri" panose="020F0502020204030204" pitchFamily="34" charset="0"/>
              </a:rPr>
              <a:t>0x89543210</a:t>
            </a:r>
            <a:r>
              <a:rPr lang="en-US" sz="2400" b="0" dirty="0">
                <a:effectLst/>
                <a:cs typeface="Calibri" panose="020F0502020204030204" pitchFamily="34" charset="0"/>
              </a:rPr>
              <a:t>. </a:t>
            </a:r>
          </a:p>
          <a:p>
            <a:r>
              <a:rPr lang="en-US" sz="2800" b="0" dirty="0">
                <a:latin typeface="Courier" pitchFamily="2" charset="0"/>
                <a:cs typeface="Calibri" panose="020F0502020204030204" pitchFamily="34" charset="0"/>
              </a:rPr>
              <a:t>Result = _______________________;</a:t>
            </a:r>
            <a:endParaRPr lang="en-US" sz="3600" b="0" dirty="0">
              <a:latin typeface="Courier" pitchFamily="2" charset="0"/>
              <a:cs typeface="Calibri" panose="020F0502020204030204" pitchFamily="34" charset="0"/>
            </a:endParaRPr>
          </a:p>
          <a:p>
            <a:endParaRPr sz="3600" b="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82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4813" y="247650"/>
            <a:ext cx="8718550" cy="782638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How do you say “Hello World”?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09422"/>
            <a:ext cx="4927905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63" y="1749122"/>
            <a:ext cx="3810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678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"/>
          <p:cNvSpPr>
            <a:spLocks noGrp="1" noChangeArrowheads="1"/>
          </p:cNvSpPr>
          <p:nvPr>
            <p:ph type="title"/>
          </p:nvPr>
        </p:nvSpPr>
        <p:spPr>
          <a:xfrm>
            <a:off x="1219200" y="0"/>
            <a:ext cx="7772400" cy="1143000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Typical Organization of System</a:t>
            </a:r>
          </a:p>
        </p:txBody>
      </p:sp>
      <p:sp>
        <p:nvSpPr>
          <p:cNvPr id="109571" name="Rectangle 2"/>
          <p:cNvSpPr>
            <a:spLocks noChangeArrowheads="1"/>
          </p:cNvSpPr>
          <p:nvPr/>
        </p:nvSpPr>
        <p:spPr bwMode="auto">
          <a:xfrm>
            <a:off x="6705600" y="2482850"/>
            <a:ext cx="909638" cy="9144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Main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memory</a:t>
            </a:r>
          </a:p>
        </p:txBody>
      </p:sp>
      <p:sp>
        <p:nvSpPr>
          <p:cNvPr id="109572" name="AutoShape 3"/>
          <p:cNvSpPr>
            <a:spLocks noChangeArrowheads="1"/>
          </p:cNvSpPr>
          <p:nvPr/>
        </p:nvSpPr>
        <p:spPr bwMode="auto">
          <a:xfrm>
            <a:off x="5181600" y="2635250"/>
            <a:ext cx="1492250" cy="533400"/>
          </a:xfrm>
          <a:prstGeom prst="leftRightArrow">
            <a:avLst>
              <a:gd name="adj1" fmla="val 50000"/>
              <a:gd name="adj2" fmla="val 55693"/>
            </a:avLst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573" name="Rectangle 4"/>
          <p:cNvSpPr>
            <a:spLocks noChangeArrowheads="1"/>
          </p:cNvSpPr>
          <p:nvPr/>
        </p:nvSpPr>
        <p:spPr bwMode="auto">
          <a:xfrm>
            <a:off x="4267200" y="2667000"/>
            <a:ext cx="909638" cy="57785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I/O 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bridge</a:t>
            </a:r>
          </a:p>
        </p:txBody>
      </p:sp>
      <p:sp>
        <p:nvSpPr>
          <p:cNvPr id="109574" name="AutoShape 5"/>
          <p:cNvSpPr>
            <a:spLocks noChangeArrowheads="1"/>
          </p:cNvSpPr>
          <p:nvPr/>
        </p:nvSpPr>
        <p:spPr bwMode="auto">
          <a:xfrm>
            <a:off x="2809875" y="2635250"/>
            <a:ext cx="1452563" cy="533400"/>
          </a:xfrm>
          <a:prstGeom prst="leftRightArrow">
            <a:avLst>
              <a:gd name="adj1" fmla="val 50000"/>
              <a:gd name="adj2" fmla="val 54212"/>
            </a:avLst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575" name="Rectangle 6"/>
          <p:cNvSpPr>
            <a:spLocks noChangeArrowheads="1"/>
          </p:cNvSpPr>
          <p:nvPr/>
        </p:nvSpPr>
        <p:spPr bwMode="auto">
          <a:xfrm>
            <a:off x="909638" y="2667000"/>
            <a:ext cx="1873250" cy="57785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Bus interface</a:t>
            </a:r>
          </a:p>
        </p:txBody>
      </p:sp>
      <p:sp>
        <p:nvSpPr>
          <p:cNvPr id="109576" name="Rectangle 7"/>
          <p:cNvSpPr>
            <a:spLocks noChangeArrowheads="1"/>
          </p:cNvSpPr>
          <p:nvPr/>
        </p:nvSpPr>
        <p:spPr bwMode="auto">
          <a:xfrm>
            <a:off x="1825625" y="1339850"/>
            <a:ext cx="684213" cy="1524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577" name="Rectangle 8"/>
          <p:cNvSpPr>
            <a:spLocks noChangeArrowheads="1"/>
          </p:cNvSpPr>
          <p:nvPr/>
        </p:nvSpPr>
        <p:spPr bwMode="auto">
          <a:xfrm>
            <a:off x="1825625" y="1492250"/>
            <a:ext cx="684213" cy="1524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578" name="Rectangle 9"/>
          <p:cNvSpPr>
            <a:spLocks noChangeArrowheads="1"/>
          </p:cNvSpPr>
          <p:nvPr/>
        </p:nvSpPr>
        <p:spPr bwMode="auto">
          <a:xfrm>
            <a:off x="1825625" y="1644650"/>
            <a:ext cx="684213" cy="1524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579" name="Rectangle 10"/>
          <p:cNvSpPr>
            <a:spLocks noChangeArrowheads="1"/>
          </p:cNvSpPr>
          <p:nvPr/>
        </p:nvSpPr>
        <p:spPr bwMode="auto">
          <a:xfrm>
            <a:off x="1825625" y="1797050"/>
            <a:ext cx="684213" cy="1524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580" name="Rectangle 11"/>
          <p:cNvSpPr>
            <a:spLocks noChangeArrowheads="1"/>
          </p:cNvSpPr>
          <p:nvPr/>
        </p:nvSpPr>
        <p:spPr bwMode="auto">
          <a:xfrm>
            <a:off x="1825625" y="1949450"/>
            <a:ext cx="684213" cy="1524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581" name="AutoShape 12"/>
          <p:cNvSpPr>
            <a:spLocks noChangeArrowheads="1"/>
          </p:cNvSpPr>
          <p:nvPr/>
        </p:nvSpPr>
        <p:spPr bwMode="auto">
          <a:xfrm>
            <a:off x="2598738" y="1339850"/>
            <a:ext cx="444500" cy="3810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582" name="AutoShape 13"/>
          <p:cNvSpPr>
            <a:spLocks noChangeArrowheads="1"/>
          </p:cNvSpPr>
          <p:nvPr/>
        </p:nvSpPr>
        <p:spPr bwMode="auto">
          <a:xfrm flipH="1">
            <a:off x="2509838" y="1720850"/>
            <a:ext cx="444500" cy="3810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583" name="Rectangle 14"/>
          <p:cNvSpPr>
            <a:spLocks noChangeArrowheads="1"/>
          </p:cNvSpPr>
          <p:nvPr/>
        </p:nvSpPr>
        <p:spPr bwMode="auto">
          <a:xfrm>
            <a:off x="3043238" y="1187450"/>
            <a:ext cx="533400" cy="10668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ALU</a:t>
            </a:r>
          </a:p>
        </p:txBody>
      </p:sp>
      <p:sp>
        <p:nvSpPr>
          <p:cNvPr id="109584" name="Text Box 15"/>
          <p:cNvSpPr txBox="1">
            <a:spLocks noChangeArrowheads="1"/>
          </p:cNvSpPr>
          <p:nvPr/>
        </p:nvSpPr>
        <p:spPr bwMode="auto">
          <a:xfrm>
            <a:off x="1593954" y="1036767"/>
            <a:ext cx="1182480" cy="30136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Register file</a:t>
            </a:r>
          </a:p>
        </p:txBody>
      </p:sp>
      <p:sp>
        <p:nvSpPr>
          <p:cNvPr id="109585" name="AutoShape 16"/>
          <p:cNvSpPr>
            <a:spLocks noChangeArrowheads="1"/>
          </p:cNvSpPr>
          <p:nvPr/>
        </p:nvSpPr>
        <p:spPr bwMode="auto">
          <a:xfrm>
            <a:off x="1900238" y="2178050"/>
            <a:ext cx="609600" cy="457200"/>
          </a:xfrm>
          <a:prstGeom prst="upDownArrow">
            <a:avLst>
              <a:gd name="adj1" fmla="val 50000"/>
              <a:gd name="adj2" fmla="val 19907"/>
            </a:avLst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586" name="Rectangle 17"/>
          <p:cNvSpPr>
            <a:spLocks noChangeArrowheads="1"/>
          </p:cNvSpPr>
          <p:nvPr/>
        </p:nvSpPr>
        <p:spPr bwMode="auto">
          <a:xfrm>
            <a:off x="757238" y="958850"/>
            <a:ext cx="2971800" cy="2438400"/>
          </a:xfrm>
          <a:prstGeom prst="rect">
            <a:avLst/>
          </a:prstGeom>
          <a:noFill/>
          <a:ln w="12600" cap="rnd">
            <a:solidFill>
              <a:srgbClr val="000066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587" name="Text Box 18"/>
          <p:cNvSpPr txBox="1">
            <a:spLocks noChangeArrowheads="1"/>
          </p:cNvSpPr>
          <p:nvPr/>
        </p:nvSpPr>
        <p:spPr bwMode="auto">
          <a:xfrm>
            <a:off x="728154" y="673230"/>
            <a:ext cx="534418" cy="30136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CPU</a:t>
            </a:r>
          </a:p>
        </p:txBody>
      </p:sp>
      <p:sp>
        <p:nvSpPr>
          <p:cNvPr id="109588" name="Text Box 19"/>
          <p:cNvSpPr txBox="1">
            <a:spLocks noChangeArrowheads="1"/>
          </p:cNvSpPr>
          <p:nvPr/>
        </p:nvSpPr>
        <p:spPr bwMode="auto">
          <a:xfrm>
            <a:off x="3772815" y="1967042"/>
            <a:ext cx="1139584" cy="30136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System bus</a:t>
            </a:r>
          </a:p>
        </p:txBody>
      </p:sp>
      <p:sp>
        <p:nvSpPr>
          <p:cNvPr id="109589" name="Line 20"/>
          <p:cNvSpPr>
            <a:spLocks noChangeShapeType="1"/>
          </p:cNvSpPr>
          <p:nvPr/>
        </p:nvSpPr>
        <p:spPr bwMode="auto">
          <a:xfrm flipH="1">
            <a:off x="3570288" y="2254250"/>
            <a:ext cx="698500" cy="457200"/>
          </a:xfrm>
          <a:prstGeom prst="line">
            <a:avLst/>
          </a:prstGeom>
          <a:noFill/>
          <a:ln w="12600">
            <a:solidFill>
              <a:srgbClr val="000066"/>
            </a:solidFill>
            <a:prstDash val="dash"/>
            <a:miter lim="800000"/>
            <a:headEnd/>
            <a:tailEnd type="triangle" w="med" len="med"/>
          </a:ln>
        </p:spPr>
        <p:txBody>
          <a:bodyPr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590" name="Text Box 21"/>
          <p:cNvSpPr txBox="1">
            <a:spLocks noChangeArrowheads="1"/>
          </p:cNvSpPr>
          <p:nvPr/>
        </p:nvSpPr>
        <p:spPr bwMode="auto">
          <a:xfrm>
            <a:off x="5277168" y="1967042"/>
            <a:ext cx="1263015" cy="30136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Memory bus</a:t>
            </a:r>
          </a:p>
        </p:txBody>
      </p:sp>
      <p:sp>
        <p:nvSpPr>
          <p:cNvPr id="109591" name="Line 22"/>
          <p:cNvSpPr>
            <a:spLocks noChangeShapeType="1"/>
          </p:cNvSpPr>
          <p:nvPr/>
        </p:nvSpPr>
        <p:spPr bwMode="auto">
          <a:xfrm>
            <a:off x="5862638" y="2254250"/>
            <a:ext cx="1587" cy="457200"/>
          </a:xfrm>
          <a:prstGeom prst="line">
            <a:avLst/>
          </a:prstGeom>
          <a:noFill/>
          <a:ln w="12600">
            <a:solidFill>
              <a:srgbClr val="000066"/>
            </a:solidFill>
            <a:prstDash val="dash"/>
            <a:miter lim="800000"/>
            <a:headEnd/>
            <a:tailEnd type="triangle" w="med" len="med"/>
          </a:ln>
        </p:spPr>
        <p:txBody>
          <a:bodyPr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592" name="AutoShape 23"/>
          <p:cNvSpPr>
            <a:spLocks noChangeArrowheads="1"/>
          </p:cNvSpPr>
          <p:nvPr/>
        </p:nvSpPr>
        <p:spPr bwMode="auto">
          <a:xfrm>
            <a:off x="4491038" y="332105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593" name="AutoShape 24"/>
          <p:cNvSpPr>
            <a:spLocks noChangeArrowheads="1"/>
          </p:cNvSpPr>
          <p:nvPr/>
        </p:nvSpPr>
        <p:spPr bwMode="auto">
          <a:xfrm flipV="1">
            <a:off x="5595938" y="4052888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594" name="Rectangle 25"/>
          <p:cNvSpPr>
            <a:spLocks noChangeArrowheads="1"/>
          </p:cNvSpPr>
          <p:nvPr/>
        </p:nvSpPr>
        <p:spPr bwMode="auto">
          <a:xfrm>
            <a:off x="5176838" y="4781550"/>
            <a:ext cx="1295400" cy="5207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Disk 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controller</a:t>
            </a:r>
          </a:p>
        </p:txBody>
      </p:sp>
      <p:sp>
        <p:nvSpPr>
          <p:cNvPr id="109595" name="AutoShape 26"/>
          <p:cNvSpPr>
            <a:spLocks noChangeArrowheads="1"/>
          </p:cNvSpPr>
          <p:nvPr/>
        </p:nvSpPr>
        <p:spPr bwMode="auto">
          <a:xfrm flipV="1">
            <a:off x="3265488" y="4052888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596" name="Rectangle 27"/>
          <p:cNvSpPr>
            <a:spLocks noChangeArrowheads="1"/>
          </p:cNvSpPr>
          <p:nvPr/>
        </p:nvSpPr>
        <p:spPr bwMode="auto">
          <a:xfrm>
            <a:off x="2846388" y="4781550"/>
            <a:ext cx="1295400" cy="5207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Graphics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adapter</a:t>
            </a:r>
          </a:p>
        </p:txBody>
      </p:sp>
      <p:sp>
        <p:nvSpPr>
          <p:cNvPr id="109597" name="AutoShape 28"/>
          <p:cNvSpPr>
            <a:spLocks noChangeArrowheads="1"/>
          </p:cNvSpPr>
          <p:nvPr/>
        </p:nvSpPr>
        <p:spPr bwMode="auto">
          <a:xfrm flipV="1">
            <a:off x="1589088" y="4052888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598" name="Rectangle 29"/>
          <p:cNvSpPr>
            <a:spLocks noChangeArrowheads="1"/>
          </p:cNvSpPr>
          <p:nvPr/>
        </p:nvSpPr>
        <p:spPr bwMode="auto">
          <a:xfrm>
            <a:off x="1246188" y="4768850"/>
            <a:ext cx="1143000" cy="5207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USB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controller</a:t>
            </a:r>
          </a:p>
        </p:txBody>
      </p:sp>
      <p:sp>
        <p:nvSpPr>
          <p:cNvPr id="109599" name="Line 30"/>
          <p:cNvSpPr>
            <a:spLocks noChangeShapeType="1"/>
          </p:cNvSpPr>
          <p:nvPr/>
        </p:nvSpPr>
        <p:spPr bwMode="auto">
          <a:xfrm>
            <a:off x="1474788" y="5302250"/>
            <a:ext cx="1587" cy="304800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headEnd type="triangle" w="med" len="med"/>
            <a:tailEnd/>
          </a:ln>
        </p:spPr>
        <p:txBody>
          <a:bodyPr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600" name="Line 31"/>
          <p:cNvSpPr>
            <a:spLocks noChangeShapeType="1"/>
          </p:cNvSpPr>
          <p:nvPr/>
        </p:nvSpPr>
        <p:spPr bwMode="auto">
          <a:xfrm>
            <a:off x="2236788" y="5302250"/>
            <a:ext cx="1587" cy="304800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headEnd type="triangle" w="med" len="med"/>
            <a:tailEnd/>
          </a:ln>
        </p:spPr>
        <p:txBody>
          <a:bodyPr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601" name="Text Box 32"/>
          <p:cNvSpPr txBox="1">
            <a:spLocks noChangeArrowheads="1"/>
          </p:cNvSpPr>
          <p:nvPr/>
        </p:nvSpPr>
        <p:spPr bwMode="auto">
          <a:xfrm>
            <a:off x="1075485" y="5548442"/>
            <a:ext cx="766854" cy="30136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Mouse</a:t>
            </a:r>
          </a:p>
        </p:txBody>
      </p:sp>
      <p:sp>
        <p:nvSpPr>
          <p:cNvPr id="109602" name="Text Box 33"/>
          <p:cNvSpPr txBox="1">
            <a:spLocks noChangeArrowheads="1"/>
          </p:cNvSpPr>
          <p:nvPr/>
        </p:nvSpPr>
        <p:spPr bwMode="auto">
          <a:xfrm>
            <a:off x="1764956" y="5548442"/>
            <a:ext cx="992877" cy="30136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Keyboard</a:t>
            </a:r>
          </a:p>
        </p:txBody>
      </p:sp>
      <p:sp>
        <p:nvSpPr>
          <p:cNvPr id="109603" name="Line 34"/>
          <p:cNvSpPr>
            <a:spLocks noChangeShapeType="1"/>
          </p:cNvSpPr>
          <p:nvPr/>
        </p:nvSpPr>
        <p:spPr bwMode="auto">
          <a:xfrm>
            <a:off x="3532188" y="5302250"/>
            <a:ext cx="1587" cy="304800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604" name="Text Box 35"/>
          <p:cNvSpPr txBox="1">
            <a:spLocks noChangeArrowheads="1"/>
          </p:cNvSpPr>
          <p:nvPr/>
        </p:nvSpPr>
        <p:spPr bwMode="auto">
          <a:xfrm>
            <a:off x="3109969" y="5548442"/>
            <a:ext cx="798400" cy="30136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Display</a:t>
            </a:r>
          </a:p>
        </p:txBody>
      </p:sp>
      <p:sp>
        <p:nvSpPr>
          <p:cNvPr id="109605" name="Line 36"/>
          <p:cNvSpPr>
            <a:spLocks noChangeShapeType="1"/>
          </p:cNvSpPr>
          <p:nvPr/>
        </p:nvSpPr>
        <p:spPr bwMode="auto">
          <a:xfrm>
            <a:off x="5837238" y="5302250"/>
            <a:ext cx="1587" cy="381000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headEnd type="triangle" w="med" len="med"/>
            <a:tailEnd type="triangle" w="med" len="med"/>
          </a:ln>
        </p:spPr>
        <p:txBody>
          <a:bodyPr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606" name="AutoShape 37"/>
          <p:cNvSpPr>
            <a:spLocks noChangeArrowheads="1"/>
          </p:cNvSpPr>
          <p:nvPr/>
        </p:nvSpPr>
        <p:spPr bwMode="auto">
          <a:xfrm>
            <a:off x="5532438" y="5683250"/>
            <a:ext cx="609600" cy="609600"/>
          </a:xfrm>
          <a:prstGeom prst="can">
            <a:avLst>
              <a:gd name="adj" fmla="val 25000"/>
            </a:avLst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Disk</a:t>
            </a:r>
          </a:p>
        </p:txBody>
      </p:sp>
      <p:sp>
        <p:nvSpPr>
          <p:cNvPr id="109607" name="AutoShape 38"/>
          <p:cNvSpPr>
            <a:spLocks noChangeArrowheads="1"/>
          </p:cNvSpPr>
          <p:nvPr/>
        </p:nvSpPr>
        <p:spPr bwMode="auto">
          <a:xfrm>
            <a:off x="681038" y="3841750"/>
            <a:ext cx="7277100" cy="393700"/>
          </a:xfrm>
          <a:prstGeom prst="leftRightArrow">
            <a:avLst>
              <a:gd name="adj1" fmla="val 48611"/>
              <a:gd name="adj2" fmla="val 95500"/>
            </a:avLst>
          </a:prstGeom>
          <a:solidFill>
            <a:srgbClr val="FFFFFF"/>
          </a:solidFill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608" name="Rectangle 39"/>
          <p:cNvSpPr>
            <a:spLocks noChangeArrowheads="1"/>
          </p:cNvSpPr>
          <p:nvPr/>
        </p:nvSpPr>
        <p:spPr bwMode="auto">
          <a:xfrm>
            <a:off x="1757363" y="4011613"/>
            <a:ext cx="166687" cy="1524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609" name="Rectangle 40"/>
          <p:cNvSpPr>
            <a:spLocks noChangeArrowheads="1"/>
          </p:cNvSpPr>
          <p:nvPr/>
        </p:nvSpPr>
        <p:spPr bwMode="auto">
          <a:xfrm>
            <a:off x="3433763" y="4002088"/>
            <a:ext cx="166687" cy="1524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610" name="Rectangle 41"/>
          <p:cNvSpPr>
            <a:spLocks noChangeArrowheads="1"/>
          </p:cNvSpPr>
          <p:nvPr/>
        </p:nvSpPr>
        <p:spPr bwMode="auto">
          <a:xfrm>
            <a:off x="5767388" y="3992563"/>
            <a:ext cx="161925" cy="1524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611" name="Text Box 42"/>
          <p:cNvSpPr txBox="1">
            <a:spLocks noChangeArrowheads="1"/>
          </p:cNvSpPr>
          <p:nvPr/>
        </p:nvSpPr>
        <p:spPr bwMode="auto">
          <a:xfrm>
            <a:off x="4384405" y="4164142"/>
            <a:ext cx="813341" cy="30136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I/O bus</a:t>
            </a:r>
          </a:p>
        </p:txBody>
      </p:sp>
      <p:sp>
        <p:nvSpPr>
          <p:cNvPr id="109612" name="Rectangle 43"/>
          <p:cNvSpPr>
            <a:spLocks noChangeArrowheads="1"/>
          </p:cNvSpPr>
          <p:nvPr/>
        </p:nvSpPr>
        <p:spPr bwMode="auto">
          <a:xfrm>
            <a:off x="4657725" y="3930650"/>
            <a:ext cx="161925" cy="1524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613" name="Rectangle 44"/>
          <p:cNvSpPr>
            <a:spLocks noChangeArrowheads="1"/>
          </p:cNvSpPr>
          <p:nvPr/>
        </p:nvSpPr>
        <p:spPr bwMode="auto">
          <a:xfrm>
            <a:off x="6548438" y="3854450"/>
            <a:ext cx="127000" cy="406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614" name="Rectangle 45"/>
          <p:cNvSpPr>
            <a:spLocks noChangeArrowheads="1"/>
          </p:cNvSpPr>
          <p:nvPr/>
        </p:nvSpPr>
        <p:spPr bwMode="auto">
          <a:xfrm>
            <a:off x="6853238" y="3854450"/>
            <a:ext cx="127000" cy="406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615" name="Rectangle 46"/>
          <p:cNvSpPr>
            <a:spLocks noChangeArrowheads="1"/>
          </p:cNvSpPr>
          <p:nvPr/>
        </p:nvSpPr>
        <p:spPr bwMode="auto">
          <a:xfrm>
            <a:off x="7158038" y="3854450"/>
            <a:ext cx="127000" cy="406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616" name="Text Box 47"/>
          <p:cNvSpPr txBox="1">
            <a:spLocks noChangeArrowheads="1"/>
          </p:cNvSpPr>
          <p:nvPr/>
        </p:nvSpPr>
        <p:spPr bwMode="auto">
          <a:xfrm>
            <a:off x="6537325" y="4311066"/>
            <a:ext cx="1919028" cy="9219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Expansion slots for</a:t>
            </a:r>
          </a:p>
          <a:p>
            <a:pPr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other devices such</a:t>
            </a:r>
          </a:p>
          <a:p>
            <a:pPr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as network adapters</a:t>
            </a:r>
          </a:p>
          <a:p>
            <a:pPr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9617" name="Text Box 48"/>
          <p:cNvSpPr txBox="1">
            <a:spLocks noChangeArrowheads="1"/>
          </p:cNvSpPr>
          <p:nvPr/>
        </p:nvSpPr>
        <p:spPr bwMode="auto">
          <a:xfrm>
            <a:off x="6382190" y="5734700"/>
            <a:ext cx="1612021" cy="53527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9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i="1">
                <a:latin typeface="Calibri" charset="0"/>
                <a:ea typeface="Calibri" charset="0"/>
                <a:cs typeface="Calibri" charset="0"/>
              </a:rPr>
              <a:t>hello executable 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i="1">
                <a:latin typeface="Calibri" charset="0"/>
                <a:ea typeface="Calibri" charset="0"/>
                <a:cs typeface="Calibri" charset="0"/>
              </a:rPr>
              <a:t>stored on disk</a:t>
            </a:r>
          </a:p>
        </p:txBody>
      </p:sp>
      <p:sp>
        <p:nvSpPr>
          <p:cNvPr id="109618" name="Rectangle 49"/>
          <p:cNvSpPr>
            <a:spLocks noChangeArrowheads="1"/>
          </p:cNvSpPr>
          <p:nvPr/>
        </p:nvSpPr>
        <p:spPr bwMode="auto">
          <a:xfrm>
            <a:off x="909638" y="1568450"/>
            <a:ext cx="762000" cy="3048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latin typeface="Calibri" charset="0"/>
                <a:ea typeface="Calibri" charset="0"/>
                <a:cs typeface="Calibri" charset="0"/>
              </a:rPr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804997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04800" y="398463"/>
            <a:ext cx="7775576" cy="6022976"/>
            <a:chOff x="192" y="251"/>
            <a:chExt cx="4898" cy="3794"/>
          </a:xfrm>
        </p:grpSpPr>
        <p:sp>
          <p:nvSpPr>
            <p:cNvPr id="111620" name="Rectangle 2"/>
            <p:cNvSpPr>
              <a:spLocks noChangeArrowheads="1"/>
            </p:cNvSpPr>
            <p:nvPr/>
          </p:nvSpPr>
          <p:spPr bwMode="auto">
            <a:xfrm>
              <a:off x="3987" y="1392"/>
              <a:ext cx="573" cy="576"/>
            </a:xfrm>
            <a:prstGeom prst="rect">
              <a:avLst/>
            </a:prstGeom>
            <a:solidFill>
              <a:srgbClr val="C0C0C0"/>
            </a:solidFill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b="1">
                  <a:latin typeface="Calibri" charset="0"/>
                  <a:ea typeface="Calibri" charset="0"/>
                  <a:cs typeface="Calibri" charset="0"/>
                </a:rPr>
                <a:t>Main</a:t>
              </a:r>
            </a:p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b="1">
                  <a:latin typeface="Calibri" charset="0"/>
                  <a:ea typeface="Calibri" charset="0"/>
                  <a:cs typeface="Calibri" charset="0"/>
                </a:rPr>
                <a:t>memory</a:t>
              </a:r>
            </a:p>
          </p:txBody>
        </p:sp>
        <p:sp>
          <p:nvSpPr>
            <p:cNvPr id="111621" name="AutoShape 3"/>
            <p:cNvSpPr>
              <a:spLocks noChangeArrowheads="1"/>
            </p:cNvSpPr>
            <p:nvPr/>
          </p:nvSpPr>
          <p:spPr bwMode="auto">
            <a:xfrm>
              <a:off x="3027" y="1488"/>
              <a:ext cx="940" cy="336"/>
            </a:xfrm>
            <a:prstGeom prst="leftRightArrow">
              <a:avLst>
                <a:gd name="adj1" fmla="val 50000"/>
                <a:gd name="adj2" fmla="val 55693"/>
              </a:avLst>
            </a:prstGeom>
            <a:noFill/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22" name="Rectangle 4"/>
            <p:cNvSpPr>
              <a:spLocks noChangeArrowheads="1"/>
            </p:cNvSpPr>
            <p:nvPr/>
          </p:nvSpPr>
          <p:spPr bwMode="auto">
            <a:xfrm>
              <a:off x="2451" y="1508"/>
              <a:ext cx="573" cy="364"/>
            </a:xfrm>
            <a:prstGeom prst="rect">
              <a:avLst/>
            </a:prstGeom>
            <a:solidFill>
              <a:srgbClr val="C0C0C0"/>
            </a:solidFill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b="1">
                  <a:latin typeface="Calibri" charset="0"/>
                  <a:ea typeface="Calibri" charset="0"/>
                  <a:cs typeface="Calibri" charset="0"/>
                </a:rPr>
                <a:t>I/O </a:t>
              </a:r>
            </a:p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b="1">
                  <a:latin typeface="Calibri" charset="0"/>
                  <a:ea typeface="Calibri" charset="0"/>
                  <a:cs typeface="Calibri" charset="0"/>
                </a:rPr>
                <a:t>bridge</a:t>
              </a:r>
            </a:p>
          </p:txBody>
        </p:sp>
        <p:sp>
          <p:nvSpPr>
            <p:cNvPr id="111623" name="AutoShape 5"/>
            <p:cNvSpPr>
              <a:spLocks noChangeArrowheads="1"/>
            </p:cNvSpPr>
            <p:nvPr/>
          </p:nvSpPr>
          <p:spPr bwMode="auto">
            <a:xfrm>
              <a:off x="1533" y="1488"/>
              <a:ext cx="915" cy="336"/>
            </a:xfrm>
            <a:prstGeom prst="leftRightArrow">
              <a:avLst>
                <a:gd name="adj1" fmla="val 50000"/>
                <a:gd name="adj2" fmla="val 54212"/>
              </a:avLst>
            </a:prstGeom>
            <a:noFill/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24" name="Rectangle 6"/>
            <p:cNvSpPr>
              <a:spLocks noChangeArrowheads="1"/>
            </p:cNvSpPr>
            <p:nvPr/>
          </p:nvSpPr>
          <p:spPr bwMode="auto">
            <a:xfrm>
              <a:off x="336" y="1508"/>
              <a:ext cx="1180" cy="364"/>
            </a:xfrm>
            <a:prstGeom prst="rect">
              <a:avLst/>
            </a:prstGeom>
            <a:solidFill>
              <a:srgbClr val="C0C0C0"/>
            </a:solidFill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b="1">
                  <a:latin typeface="Calibri" charset="0"/>
                  <a:ea typeface="Calibri" charset="0"/>
                  <a:cs typeface="Calibri" charset="0"/>
                </a:rPr>
                <a:t>Bus interface</a:t>
              </a:r>
            </a:p>
          </p:txBody>
        </p:sp>
        <p:sp>
          <p:nvSpPr>
            <p:cNvPr id="111625" name="Rectangle 7"/>
            <p:cNvSpPr>
              <a:spLocks noChangeArrowheads="1"/>
            </p:cNvSpPr>
            <p:nvPr/>
          </p:nvSpPr>
          <p:spPr bwMode="auto">
            <a:xfrm>
              <a:off x="913" y="672"/>
              <a:ext cx="431" cy="96"/>
            </a:xfrm>
            <a:prstGeom prst="rect">
              <a:avLst/>
            </a:prstGeom>
            <a:solidFill>
              <a:srgbClr val="C0C0C0"/>
            </a:solidFill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26" name="Rectangle 8"/>
            <p:cNvSpPr>
              <a:spLocks noChangeArrowheads="1"/>
            </p:cNvSpPr>
            <p:nvPr/>
          </p:nvSpPr>
          <p:spPr bwMode="auto">
            <a:xfrm>
              <a:off x="913" y="768"/>
              <a:ext cx="431" cy="96"/>
            </a:xfrm>
            <a:prstGeom prst="rect">
              <a:avLst/>
            </a:prstGeom>
            <a:solidFill>
              <a:srgbClr val="C0C0C0"/>
            </a:solidFill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27" name="Rectangle 9"/>
            <p:cNvSpPr>
              <a:spLocks noChangeArrowheads="1"/>
            </p:cNvSpPr>
            <p:nvPr/>
          </p:nvSpPr>
          <p:spPr bwMode="auto">
            <a:xfrm>
              <a:off x="913" y="864"/>
              <a:ext cx="431" cy="96"/>
            </a:xfrm>
            <a:prstGeom prst="rect">
              <a:avLst/>
            </a:prstGeom>
            <a:solidFill>
              <a:srgbClr val="C0C0C0"/>
            </a:solidFill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28" name="Rectangle 10"/>
            <p:cNvSpPr>
              <a:spLocks noChangeArrowheads="1"/>
            </p:cNvSpPr>
            <p:nvPr/>
          </p:nvSpPr>
          <p:spPr bwMode="auto">
            <a:xfrm>
              <a:off x="913" y="960"/>
              <a:ext cx="431" cy="96"/>
            </a:xfrm>
            <a:prstGeom prst="rect">
              <a:avLst/>
            </a:prstGeom>
            <a:solidFill>
              <a:srgbClr val="C0C0C0"/>
            </a:solidFill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29" name="Rectangle 11"/>
            <p:cNvSpPr>
              <a:spLocks noChangeArrowheads="1"/>
            </p:cNvSpPr>
            <p:nvPr/>
          </p:nvSpPr>
          <p:spPr bwMode="auto">
            <a:xfrm>
              <a:off x="913" y="1056"/>
              <a:ext cx="431" cy="96"/>
            </a:xfrm>
            <a:prstGeom prst="rect">
              <a:avLst/>
            </a:prstGeom>
            <a:solidFill>
              <a:srgbClr val="C0C0C0"/>
            </a:solidFill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30" name="AutoShape 12"/>
            <p:cNvSpPr>
              <a:spLocks noChangeArrowheads="1"/>
            </p:cNvSpPr>
            <p:nvPr/>
          </p:nvSpPr>
          <p:spPr bwMode="auto">
            <a:xfrm>
              <a:off x="1400" y="672"/>
              <a:ext cx="280" cy="240"/>
            </a:xfrm>
            <a:prstGeom prst="rightArrow">
              <a:avLst>
                <a:gd name="adj1" fmla="val 50000"/>
                <a:gd name="adj2" fmla="val 29167"/>
              </a:avLst>
            </a:prstGeom>
            <a:noFill/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31" name="AutoShape 13"/>
            <p:cNvSpPr>
              <a:spLocks noChangeArrowheads="1"/>
            </p:cNvSpPr>
            <p:nvPr/>
          </p:nvSpPr>
          <p:spPr bwMode="auto">
            <a:xfrm flipH="1">
              <a:off x="1344" y="912"/>
              <a:ext cx="280" cy="240"/>
            </a:xfrm>
            <a:prstGeom prst="rightArrow">
              <a:avLst>
                <a:gd name="adj1" fmla="val 50000"/>
                <a:gd name="adj2" fmla="val 29167"/>
              </a:avLst>
            </a:prstGeom>
            <a:noFill/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32" name="Rectangle 14"/>
            <p:cNvSpPr>
              <a:spLocks noChangeArrowheads="1"/>
            </p:cNvSpPr>
            <p:nvPr/>
          </p:nvSpPr>
          <p:spPr bwMode="auto">
            <a:xfrm>
              <a:off x="1680" y="576"/>
              <a:ext cx="336" cy="672"/>
            </a:xfrm>
            <a:prstGeom prst="rect">
              <a:avLst/>
            </a:prstGeom>
            <a:noFill/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>
                  <a:latin typeface="Calibri" charset="0"/>
                  <a:ea typeface="Calibri" charset="0"/>
                  <a:cs typeface="Calibri" charset="0"/>
                </a:rPr>
                <a:t>ALU</a:t>
              </a:r>
            </a:p>
          </p:txBody>
        </p:sp>
        <p:sp>
          <p:nvSpPr>
            <p:cNvPr id="111633" name="Text Box 15"/>
            <p:cNvSpPr txBox="1">
              <a:spLocks noChangeArrowheads="1"/>
            </p:cNvSpPr>
            <p:nvPr/>
          </p:nvSpPr>
          <p:spPr bwMode="auto">
            <a:xfrm>
              <a:off x="767" y="482"/>
              <a:ext cx="745" cy="1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b="1">
                  <a:latin typeface="Calibri" charset="0"/>
                  <a:ea typeface="Calibri" charset="0"/>
                  <a:cs typeface="Calibri" charset="0"/>
                </a:rPr>
                <a:t>Register file</a:t>
              </a:r>
            </a:p>
          </p:txBody>
        </p:sp>
        <p:sp>
          <p:nvSpPr>
            <p:cNvPr id="111634" name="AutoShape 16"/>
            <p:cNvSpPr>
              <a:spLocks noChangeArrowheads="1"/>
            </p:cNvSpPr>
            <p:nvPr/>
          </p:nvSpPr>
          <p:spPr bwMode="auto">
            <a:xfrm>
              <a:off x="960" y="1200"/>
              <a:ext cx="384" cy="288"/>
            </a:xfrm>
            <a:prstGeom prst="upDownArrow">
              <a:avLst>
                <a:gd name="adj1" fmla="val 50000"/>
                <a:gd name="adj2" fmla="val 19907"/>
              </a:avLst>
            </a:prstGeom>
            <a:noFill/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35" name="Rectangle 17"/>
            <p:cNvSpPr>
              <a:spLocks noChangeArrowheads="1"/>
            </p:cNvSpPr>
            <p:nvPr/>
          </p:nvSpPr>
          <p:spPr bwMode="auto">
            <a:xfrm>
              <a:off x="240" y="432"/>
              <a:ext cx="1872" cy="1536"/>
            </a:xfrm>
            <a:prstGeom prst="rect">
              <a:avLst/>
            </a:prstGeom>
            <a:noFill/>
            <a:ln w="12600" cap="rnd">
              <a:solidFill>
                <a:srgbClr val="000066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36" name="Text Box 18"/>
            <p:cNvSpPr txBox="1">
              <a:spLocks noChangeArrowheads="1"/>
            </p:cNvSpPr>
            <p:nvPr/>
          </p:nvSpPr>
          <p:spPr bwMode="auto">
            <a:xfrm>
              <a:off x="222" y="251"/>
              <a:ext cx="337" cy="1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>
                  <a:latin typeface="Calibri" charset="0"/>
                  <a:ea typeface="Calibri" charset="0"/>
                  <a:cs typeface="Calibri" charset="0"/>
                </a:rPr>
                <a:t>CPU</a:t>
              </a:r>
            </a:p>
          </p:txBody>
        </p:sp>
        <p:sp>
          <p:nvSpPr>
            <p:cNvPr id="111637" name="Text Box 19"/>
            <p:cNvSpPr txBox="1">
              <a:spLocks noChangeArrowheads="1"/>
            </p:cNvSpPr>
            <p:nvPr/>
          </p:nvSpPr>
          <p:spPr bwMode="auto">
            <a:xfrm>
              <a:off x="2140" y="1068"/>
              <a:ext cx="718" cy="1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>
                  <a:latin typeface="Calibri" charset="0"/>
                  <a:ea typeface="Calibri" charset="0"/>
                  <a:cs typeface="Calibri" charset="0"/>
                </a:rPr>
                <a:t>System bus</a:t>
              </a:r>
            </a:p>
          </p:txBody>
        </p:sp>
        <p:sp>
          <p:nvSpPr>
            <p:cNvPr id="111638" name="Line 20"/>
            <p:cNvSpPr>
              <a:spLocks noChangeShapeType="1"/>
            </p:cNvSpPr>
            <p:nvPr/>
          </p:nvSpPr>
          <p:spPr bwMode="auto">
            <a:xfrm flipH="1">
              <a:off x="2012" y="1248"/>
              <a:ext cx="440" cy="288"/>
            </a:xfrm>
            <a:prstGeom prst="line">
              <a:avLst/>
            </a:prstGeom>
            <a:noFill/>
            <a:ln w="12600">
              <a:solidFill>
                <a:srgbClr val="000066"/>
              </a:solidFill>
              <a:prstDash val="dash"/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39" name="Text Box 21"/>
            <p:cNvSpPr txBox="1">
              <a:spLocks noChangeArrowheads="1"/>
            </p:cNvSpPr>
            <p:nvPr/>
          </p:nvSpPr>
          <p:spPr bwMode="auto">
            <a:xfrm>
              <a:off x="3087" y="1068"/>
              <a:ext cx="796" cy="1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>
                  <a:latin typeface="Calibri" charset="0"/>
                  <a:ea typeface="Calibri" charset="0"/>
                  <a:cs typeface="Calibri" charset="0"/>
                </a:rPr>
                <a:t>Memory bus</a:t>
              </a:r>
            </a:p>
          </p:txBody>
        </p:sp>
        <p:sp>
          <p:nvSpPr>
            <p:cNvPr id="111640" name="Line 22"/>
            <p:cNvSpPr>
              <a:spLocks noChangeShapeType="1"/>
            </p:cNvSpPr>
            <p:nvPr/>
          </p:nvSpPr>
          <p:spPr bwMode="auto">
            <a:xfrm>
              <a:off x="3456" y="1248"/>
              <a:ext cx="1" cy="288"/>
            </a:xfrm>
            <a:prstGeom prst="line">
              <a:avLst/>
            </a:prstGeom>
            <a:noFill/>
            <a:ln w="12600">
              <a:solidFill>
                <a:srgbClr val="000066"/>
              </a:solidFill>
              <a:prstDash val="dash"/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41" name="AutoShape 23"/>
            <p:cNvSpPr>
              <a:spLocks noChangeArrowheads="1"/>
            </p:cNvSpPr>
            <p:nvPr/>
          </p:nvSpPr>
          <p:spPr bwMode="auto">
            <a:xfrm>
              <a:off x="2592" y="1920"/>
              <a:ext cx="312" cy="432"/>
            </a:xfrm>
            <a:prstGeom prst="upArrow">
              <a:avLst>
                <a:gd name="adj1" fmla="val 36667"/>
                <a:gd name="adj2" fmla="val 44872"/>
              </a:avLst>
            </a:prstGeom>
            <a:noFill/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42" name="AutoShape 24"/>
            <p:cNvSpPr>
              <a:spLocks noChangeArrowheads="1"/>
            </p:cNvSpPr>
            <p:nvPr/>
          </p:nvSpPr>
          <p:spPr bwMode="auto">
            <a:xfrm flipV="1">
              <a:off x="3288" y="2382"/>
              <a:ext cx="312" cy="432"/>
            </a:xfrm>
            <a:prstGeom prst="upArrow">
              <a:avLst>
                <a:gd name="adj1" fmla="val 36667"/>
                <a:gd name="adj2" fmla="val 44872"/>
              </a:avLst>
            </a:prstGeom>
            <a:noFill/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43" name="Rectangle 25"/>
            <p:cNvSpPr>
              <a:spLocks noChangeArrowheads="1"/>
            </p:cNvSpPr>
            <p:nvPr/>
          </p:nvSpPr>
          <p:spPr bwMode="auto">
            <a:xfrm>
              <a:off x="3024" y="2840"/>
              <a:ext cx="816" cy="328"/>
            </a:xfrm>
            <a:prstGeom prst="rect">
              <a:avLst/>
            </a:prstGeom>
            <a:noFill/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>
                  <a:latin typeface="Calibri" charset="0"/>
                  <a:ea typeface="Calibri" charset="0"/>
                  <a:cs typeface="Calibri" charset="0"/>
                </a:rPr>
                <a:t>Disk </a:t>
              </a:r>
            </a:p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>
                  <a:latin typeface="Calibri" charset="0"/>
                  <a:ea typeface="Calibri" charset="0"/>
                  <a:cs typeface="Calibri" charset="0"/>
                </a:rPr>
                <a:t>controller</a:t>
              </a:r>
            </a:p>
          </p:txBody>
        </p:sp>
        <p:sp>
          <p:nvSpPr>
            <p:cNvPr id="111644" name="AutoShape 26"/>
            <p:cNvSpPr>
              <a:spLocks noChangeArrowheads="1"/>
            </p:cNvSpPr>
            <p:nvPr/>
          </p:nvSpPr>
          <p:spPr bwMode="auto">
            <a:xfrm flipV="1">
              <a:off x="1820" y="2382"/>
              <a:ext cx="312" cy="432"/>
            </a:xfrm>
            <a:prstGeom prst="upArrow">
              <a:avLst>
                <a:gd name="adj1" fmla="val 36667"/>
                <a:gd name="adj2" fmla="val 44872"/>
              </a:avLst>
            </a:prstGeom>
            <a:noFill/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45" name="Rectangle 27"/>
            <p:cNvSpPr>
              <a:spLocks noChangeArrowheads="1"/>
            </p:cNvSpPr>
            <p:nvPr/>
          </p:nvSpPr>
          <p:spPr bwMode="auto">
            <a:xfrm>
              <a:off x="1556" y="2840"/>
              <a:ext cx="816" cy="328"/>
            </a:xfrm>
            <a:prstGeom prst="rect">
              <a:avLst/>
            </a:prstGeom>
            <a:noFill/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>
                  <a:latin typeface="Calibri" charset="0"/>
                  <a:ea typeface="Calibri" charset="0"/>
                  <a:cs typeface="Calibri" charset="0"/>
                </a:rPr>
                <a:t>Graphics</a:t>
              </a:r>
            </a:p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>
                  <a:latin typeface="Calibri" charset="0"/>
                  <a:ea typeface="Calibri" charset="0"/>
                  <a:cs typeface="Calibri" charset="0"/>
                </a:rPr>
                <a:t>adapter</a:t>
              </a:r>
            </a:p>
          </p:txBody>
        </p:sp>
        <p:sp>
          <p:nvSpPr>
            <p:cNvPr id="111646" name="AutoShape 28"/>
            <p:cNvSpPr>
              <a:spLocks noChangeArrowheads="1"/>
            </p:cNvSpPr>
            <p:nvPr/>
          </p:nvSpPr>
          <p:spPr bwMode="auto">
            <a:xfrm flipV="1">
              <a:off x="764" y="2382"/>
              <a:ext cx="312" cy="432"/>
            </a:xfrm>
            <a:prstGeom prst="upArrow">
              <a:avLst>
                <a:gd name="adj1" fmla="val 36667"/>
                <a:gd name="adj2" fmla="val 44872"/>
              </a:avLst>
            </a:prstGeom>
            <a:noFill/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47" name="Rectangle 29"/>
            <p:cNvSpPr>
              <a:spLocks noChangeArrowheads="1"/>
            </p:cNvSpPr>
            <p:nvPr/>
          </p:nvSpPr>
          <p:spPr bwMode="auto">
            <a:xfrm>
              <a:off x="548" y="2832"/>
              <a:ext cx="720" cy="328"/>
            </a:xfrm>
            <a:prstGeom prst="rect">
              <a:avLst/>
            </a:prstGeom>
            <a:solidFill>
              <a:srgbClr val="C0C0C0"/>
            </a:solidFill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b="1">
                  <a:latin typeface="Calibri" charset="0"/>
                  <a:ea typeface="Calibri" charset="0"/>
                  <a:cs typeface="Calibri" charset="0"/>
                </a:rPr>
                <a:t>USB</a:t>
              </a:r>
            </a:p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b="1">
                  <a:latin typeface="Calibri" charset="0"/>
                  <a:ea typeface="Calibri" charset="0"/>
                  <a:cs typeface="Calibri" charset="0"/>
                </a:rPr>
                <a:t>controller</a:t>
              </a:r>
            </a:p>
          </p:txBody>
        </p:sp>
        <p:sp>
          <p:nvSpPr>
            <p:cNvPr id="111648" name="Line 30"/>
            <p:cNvSpPr>
              <a:spLocks noChangeShapeType="1"/>
            </p:cNvSpPr>
            <p:nvPr/>
          </p:nvSpPr>
          <p:spPr bwMode="auto">
            <a:xfrm>
              <a:off x="692" y="3168"/>
              <a:ext cx="1" cy="192"/>
            </a:xfrm>
            <a:prstGeom prst="line">
              <a:avLst/>
            </a:prstGeom>
            <a:noFill/>
            <a:ln w="12600">
              <a:solidFill>
                <a:srgbClr val="000066"/>
              </a:solidFill>
              <a:miter lim="800000"/>
              <a:headEnd type="triangle" w="med" len="med"/>
              <a:tailEnd/>
            </a:ln>
          </p:spPr>
          <p:txBody>
            <a:bodyPr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49" name="Line 31"/>
            <p:cNvSpPr>
              <a:spLocks noChangeShapeType="1"/>
            </p:cNvSpPr>
            <p:nvPr/>
          </p:nvSpPr>
          <p:spPr bwMode="auto">
            <a:xfrm>
              <a:off x="1172" y="3168"/>
              <a:ext cx="1" cy="192"/>
            </a:xfrm>
            <a:prstGeom prst="line">
              <a:avLst/>
            </a:prstGeom>
            <a:noFill/>
            <a:ln w="12600">
              <a:solidFill>
                <a:srgbClr val="000066"/>
              </a:solidFill>
              <a:miter lim="800000"/>
              <a:headEnd type="triangle" w="med" len="med"/>
              <a:tailEnd/>
            </a:ln>
          </p:spPr>
          <p:txBody>
            <a:bodyPr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50" name="Text Box 32"/>
            <p:cNvSpPr txBox="1">
              <a:spLocks noChangeArrowheads="1"/>
            </p:cNvSpPr>
            <p:nvPr/>
          </p:nvSpPr>
          <p:spPr bwMode="auto">
            <a:xfrm>
              <a:off x="440" y="3323"/>
              <a:ext cx="483" cy="1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>
                  <a:latin typeface="Calibri" charset="0"/>
                  <a:ea typeface="Calibri" charset="0"/>
                  <a:cs typeface="Calibri" charset="0"/>
                </a:rPr>
                <a:t>Mouse</a:t>
              </a:r>
            </a:p>
          </p:txBody>
        </p:sp>
        <p:sp>
          <p:nvSpPr>
            <p:cNvPr id="111651" name="Text Box 33"/>
            <p:cNvSpPr txBox="1">
              <a:spLocks noChangeArrowheads="1"/>
            </p:cNvSpPr>
            <p:nvPr/>
          </p:nvSpPr>
          <p:spPr bwMode="auto">
            <a:xfrm>
              <a:off x="875" y="3323"/>
              <a:ext cx="625" cy="1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>
                  <a:latin typeface="Calibri" charset="0"/>
                  <a:ea typeface="Calibri" charset="0"/>
                  <a:cs typeface="Calibri" charset="0"/>
                </a:rPr>
                <a:t>Keyboard</a:t>
              </a:r>
            </a:p>
          </p:txBody>
        </p:sp>
        <p:sp>
          <p:nvSpPr>
            <p:cNvPr id="111652" name="Line 34"/>
            <p:cNvSpPr>
              <a:spLocks noChangeShapeType="1"/>
            </p:cNvSpPr>
            <p:nvPr/>
          </p:nvSpPr>
          <p:spPr bwMode="auto">
            <a:xfrm>
              <a:off x="1988" y="3168"/>
              <a:ext cx="1" cy="192"/>
            </a:xfrm>
            <a:prstGeom prst="line">
              <a:avLst/>
            </a:prstGeom>
            <a:noFill/>
            <a:ln w="12600">
              <a:solidFill>
                <a:srgbClr val="000066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53" name="Text Box 35"/>
            <p:cNvSpPr txBox="1">
              <a:spLocks noChangeArrowheads="1"/>
            </p:cNvSpPr>
            <p:nvPr/>
          </p:nvSpPr>
          <p:spPr bwMode="auto">
            <a:xfrm>
              <a:off x="1722" y="3323"/>
              <a:ext cx="503" cy="1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>
                  <a:latin typeface="Calibri" charset="0"/>
                  <a:ea typeface="Calibri" charset="0"/>
                  <a:cs typeface="Calibri" charset="0"/>
                </a:rPr>
                <a:t>Display</a:t>
              </a:r>
            </a:p>
          </p:txBody>
        </p:sp>
        <p:sp>
          <p:nvSpPr>
            <p:cNvPr id="111654" name="Line 36"/>
            <p:cNvSpPr>
              <a:spLocks noChangeShapeType="1"/>
            </p:cNvSpPr>
            <p:nvPr/>
          </p:nvSpPr>
          <p:spPr bwMode="auto">
            <a:xfrm>
              <a:off x="3440" y="3168"/>
              <a:ext cx="1" cy="240"/>
            </a:xfrm>
            <a:prstGeom prst="line">
              <a:avLst/>
            </a:prstGeom>
            <a:noFill/>
            <a:ln w="12600">
              <a:solidFill>
                <a:srgbClr val="000066"/>
              </a:solidFill>
              <a:miter lim="800000"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55" name="AutoShape 37"/>
            <p:cNvSpPr>
              <a:spLocks noChangeArrowheads="1"/>
            </p:cNvSpPr>
            <p:nvPr/>
          </p:nvSpPr>
          <p:spPr bwMode="auto">
            <a:xfrm>
              <a:off x="3248" y="3408"/>
              <a:ext cx="384" cy="384"/>
            </a:xfrm>
            <a:prstGeom prst="can">
              <a:avLst>
                <a:gd name="adj" fmla="val 25000"/>
              </a:avLst>
            </a:prstGeom>
            <a:noFill/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>
                  <a:latin typeface="Calibri" charset="0"/>
                  <a:ea typeface="Calibri" charset="0"/>
                  <a:cs typeface="Calibri" charset="0"/>
                </a:rPr>
                <a:t>Disk</a:t>
              </a:r>
            </a:p>
          </p:txBody>
        </p:sp>
        <p:sp>
          <p:nvSpPr>
            <p:cNvPr id="111656" name="AutoShape 38"/>
            <p:cNvSpPr>
              <a:spLocks noChangeArrowheads="1"/>
            </p:cNvSpPr>
            <p:nvPr/>
          </p:nvSpPr>
          <p:spPr bwMode="auto">
            <a:xfrm>
              <a:off x="192" y="2248"/>
              <a:ext cx="4584" cy="248"/>
            </a:xfrm>
            <a:prstGeom prst="leftRightArrow">
              <a:avLst>
                <a:gd name="adj1" fmla="val 48611"/>
                <a:gd name="adj2" fmla="val 95500"/>
              </a:avLst>
            </a:prstGeom>
            <a:solidFill>
              <a:srgbClr val="FFFFFF"/>
            </a:solidFill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57" name="Rectangle 39"/>
            <p:cNvSpPr>
              <a:spLocks noChangeArrowheads="1"/>
            </p:cNvSpPr>
            <p:nvPr/>
          </p:nvSpPr>
          <p:spPr bwMode="auto">
            <a:xfrm>
              <a:off x="870" y="2355"/>
              <a:ext cx="105" cy="96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58" name="Rectangle 40"/>
            <p:cNvSpPr>
              <a:spLocks noChangeArrowheads="1"/>
            </p:cNvSpPr>
            <p:nvPr/>
          </p:nvSpPr>
          <p:spPr bwMode="auto">
            <a:xfrm>
              <a:off x="1926" y="2349"/>
              <a:ext cx="105" cy="96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59" name="Rectangle 41"/>
            <p:cNvSpPr>
              <a:spLocks noChangeArrowheads="1"/>
            </p:cNvSpPr>
            <p:nvPr/>
          </p:nvSpPr>
          <p:spPr bwMode="auto">
            <a:xfrm>
              <a:off x="3396" y="2343"/>
              <a:ext cx="102" cy="96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60" name="Text Box 42"/>
            <p:cNvSpPr txBox="1">
              <a:spLocks noChangeArrowheads="1"/>
            </p:cNvSpPr>
            <p:nvPr/>
          </p:nvSpPr>
          <p:spPr bwMode="auto">
            <a:xfrm>
              <a:off x="2525" y="2452"/>
              <a:ext cx="512" cy="1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>
                  <a:latin typeface="Calibri" charset="0"/>
                  <a:ea typeface="Calibri" charset="0"/>
                  <a:cs typeface="Calibri" charset="0"/>
                </a:rPr>
                <a:t>I/O bus</a:t>
              </a:r>
            </a:p>
          </p:txBody>
        </p:sp>
        <p:sp>
          <p:nvSpPr>
            <p:cNvPr id="111661" name="Rectangle 43"/>
            <p:cNvSpPr>
              <a:spLocks noChangeArrowheads="1"/>
            </p:cNvSpPr>
            <p:nvPr/>
          </p:nvSpPr>
          <p:spPr bwMode="auto">
            <a:xfrm>
              <a:off x="2697" y="2304"/>
              <a:ext cx="102" cy="96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62" name="Rectangle 44"/>
            <p:cNvSpPr>
              <a:spLocks noChangeArrowheads="1"/>
            </p:cNvSpPr>
            <p:nvPr/>
          </p:nvSpPr>
          <p:spPr bwMode="auto">
            <a:xfrm>
              <a:off x="3888" y="2256"/>
              <a:ext cx="80" cy="256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63" name="Rectangle 45"/>
            <p:cNvSpPr>
              <a:spLocks noChangeArrowheads="1"/>
            </p:cNvSpPr>
            <p:nvPr/>
          </p:nvSpPr>
          <p:spPr bwMode="auto">
            <a:xfrm>
              <a:off x="4080" y="2256"/>
              <a:ext cx="80" cy="256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64" name="Rectangle 46"/>
            <p:cNvSpPr>
              <a:spLocks noChangeArrowheads="1"/>
            </p:cNvSpPr>
            <p:nvPr/>
          </p:nvSpPr>
          <p:spPr bwMode="auto">
            <a:xfrm>
              <a:off x="4272" y="2256"/>
              <a:ext cx="80" cy="256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65" name="Text Box 47"/>
            <p:cNvSpPr txBox="1">
              <a:spLocks noChangeArrowheads="1"/>
            </p:cNvSpPr>
            <p:nvPr/>
          </p:nvSpPr>
          <p:spPr bwMode="auto">
            <a:xfrm>
              <a:off x="3881" y="2544"/>
              <a:ext cx="1209" cy="58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>
                  <a:latin typeface="Calibri" charset="0"/>
                  <a:ea typeface="Calibri" charset="0"/>
                  <a:cs typeface="Calibri" charset="0"/>
                </a:rPr>
                <a:t>Expansion slots for</a:t>
              </a:r>
            </a:p>
            <a:p>
              <a:pPr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>
                  <a:latin typeface="Calibri" charset="0"/>
                  <a:ea typeface="Calibri" charset="0"/>
                  <a:cs typeface="Calibri" charset="0"/>
                </a:rPr>
                <a:t>other devices such</a:t>
              </a:r>
            </a:p>
            <a:p>
              <a:pPr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>
                  <a:latin typeface="Calibri" charset="0"/>
                  <a:ea typeface="Calibri" charset="0"/>
                  <a:cs typeface="Calibri" charset="0"/>
                </a:rPr>
                <a:t>as network adapters</a:t>
              </a:r>
            </a:p>
            <a:p>
              <a:pPr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GB" sz="16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66" name="Rectangle 48"/>
            <p:cNvSpPr>
              <a:spLocks noChangeArrowheads="1"/>
            </p:cNvSpPr>
            <p:nvPr/>
          </p:nvSpPr>
          <p:spPr bwMode="auto">
            <a:xfrm>
              <a:off x="336" y="816"/>
              <a:ext cx="480" cy="192"/>
            </a:xfrm>
            <a:prstGeom prst="rect">
              <a:avLst/>
            </a:prstGeom>
            <a:noFill/>
            <a:ln w="12600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>
                  <a:latin typeface="Calibri" charset="0"/>
                  <a:ea typeface="Calibri" charset="0"/>
                  <a:cs typeface="Calibri" charset="0"/>
                </a:rPr>
                <a:t>PC</a:t>
              </a:r>
            </a:p>
          </p:txBody>
        </p:sp>
        <p:sp>
          <p:nvSpPr>
            <p:cNvPr id="111667" name="Line 49"/>
            <p:cNvSpPr>
              <a:spLocks noChangeShapeType="1"/>
            </p:cNvSpPr>
            <p:nvPr/>
          </p:nvSpPr>
          <p:spPr bwMode="auto">
            <a:xfrm flipH="1" flipV="1">
              <a:off x="908" y="2780"/>
              <a:ext cx="248" cy="392"/>
            </a:xfrm>
            <a:prstGeom prst="line">
              <a:avLst/>
            </a:prstGeom>
            <a:noFill/>
            <a:ln w="57240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68" name="Line 50"/>
            <p:cNvSpPr>
              <a:spLocks noChangeShapeType="1"/>
            </p:cNvSpPr>
            <p:nvPr/>
          </p:nvSpPr>
          <p:spPr bwMode="auto">
            <a:xfrm flipV="1">
              <a:off x="912" y="2396"/>
              <a:ext cx="1" cy="392"/>
            </a:xfrm>
            <a:prstGeom prst="line">
              <a:avLst/>
            </a:prstGeom>
            <a:noFill/>
            <a:ln w="57240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69" name="Line 51"/>
            <p:cNvSpPr>
              <a:spLocks noChangeShapeType="1"/>
            </p:cNvSpPr>
            <p:nvPr/>
          </p:nvSpPr>
          <p:spPr bwMode="auto">
            <a:xfrm>
              <a:off x="912" y="2400"/>
              <a:ext cx="1824" cy="1"/>
            </a:xfrm>
            <a:prstGeom prst="line">
              <a:avLst/>
            </a:prstGeom>
            <a:noFill/>
            <a:ln w="57240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70" name="Line 52"/>
            <p:cNvSpPr>
              <a:spLocks noChangeShapeType="1"/>
            </p:cNvSpPr>
            <p:nvPr/>
          </p:nvSpPr>
          <p:spPr bwMode="auto">
            <a:xfrm flipV="1">
              <a:off x="2736" y="1724"/>
              <a:ext cx="1" cy="680"/>
            </a:xfrm>
            <a:prstGeom prst="line">
              <a:avLst/>
            </a:prstGeom>
            <a:noFill/>
            <a:ln w="57240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71" name="Line 53"/>
            <p:cNvSpPr>
              <a:spLocks noChangeShapeType="1"/>
            </p:cNvSpPr>
            <p:nvPr/>
          </p:nvSpPr>
          <p:spPr bwMode="auto">
            <a:xfrm flipH="1">
              <a:off x="1100" y="1728"/>
              <a:ext cx="1640" cy="1"/>
            </a:xfrm>
            <a:prstGeom prst="line">
              <a:avLst/>
            </a:prstGeom>
            <a:noFill/>
            <a:ln w="57240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72" name="Line 54"/>
            <p:cNvSpPr>
              <a:spLocks noChangeShapeType="1"/>
            </p:cNvSpPr>
            <p:nvPr/>
          </p:nvSpPr>
          <p:spPr bwMode="auto">
            <a:xfrm flipV="1">
              <a:off x="1104" y="1052"/>
              <a:ext cx="1" cy="680"/>
            </a:xfrm>
            <a:prstGeom prst="line">
              <a:avLst/>
            </a:prstGeom>
            <a:noFill/>
            <a:ln w="57240">
              <a:solidFill>
                <a:srgbClr val="000066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73" name="Line 55"/>
            <p:cNvSpPr>
              <a:spLocks noChangeShapeType="1"/>
            </p:cNvSpPr>
            <p:nvPr/>
          </p:nvSpPr>
          <p:spPr bwMode="auto">
            <a:xfrm>
              <a:off x="1248" y="1056"/>
              <a:ext cx="1" cy="528"/>
            </a:xfrm>
            <a:prstGeom prst="line">
              <a:avLst/>
            </a:prstGeom>
            <a:noFill/>
            <a:ln w="57240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74" name="Line 56"/>
            <p:cNvSpPr>
              <a:spLocks noChangeShapeType="1"/>
            </p:cNvSpPr>
            <p:nvPr/>
          </p:nvSpPr>
          <p:spPr bwMode="auto">
            <a:xfrm>
              <a:off x="1248" y="1584"/>
              <a:ext cx="2736" cy="1"/>
            </a:xfrm>
            <a:prstGeom prst="line">
              <a:avLst/>
            </a:prstGeom>
            <a:noFill/>
            <a:ln w="57240">
              <a:solidFill>
                <a:srgbClr val="000066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tr-TR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675" name="Text Box 57"/>
            <p:cNvSpPr txBox="1">
              <a:spLocks noChangeArrowheads="1"/>
            </p:cNvSpPr>
            <p:nvPr/>
          </p:nvSpPr>
          <p:spPr bwMode="auto">
            <a:xfrm>
              <a:off x="4557" y="1490"/>
              <a:ext cx="491" cy="1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b="1" i="1">
                  <a:latin typeface="Calibri" charset="0"/>
                  <a:ea typeface="Calibri" charset="0"/>
                  <a:cs typeface="Calibri" charset="0"/>
                </a:rPr>
                <a:t>"hello"</a:t>
              </a:r>
            </a:p>
          </p:txBody>
        </p:sp>
        <p:sp>
          <p:nvSpPr>
            <p:cNvPr id="111676" name="Text Box 58"/>
            <p:cNvSpPr txBox="1">
              <a:spLocks noChangeArrowheads="1"/>
            </p:cNvSpPr>
            <p:nvPr/>
          </p:nvSpPr>
          <p:spPr bwMode="auto">
            <a:xfrm>
              <a:off x="912" y="3595"/>
              <a:ext cx="624" cy="4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b="1" i="1">
                  <a:latin typeface="Calibri" charset="0"/>
                  <a:ea typeface="Calibri" charset="0"/>
                  <a:cs typeface="Calibri" charset="0"/>
                </a:rPr>
                <a:t>User</a:t>
              </a:r>
            </a:p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b="1" i="1">
                  <a:latin typeface="Calibri" charset="0"/>
                  <a:ea typeface="Calibri" charset="0"/>
                  <a:cs typeface="Calibri" charset="0"/>
                </a:rPr>
                <a:t>types</a:t>
              </a:r>
            </a:p>
            <a:p>
              <a:pPr algn="ctr">
                <a:lnSpc>
                  <a:spcPct val="84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b="1" i="1">
                  <a:latin typeface="Calibri" charset="0"/>
                  <a:ea typeface="Calibri" charset="0"/>
                  <a:cs typeface="Calibri" charset="0"/>
                </a:rPr>
                <a:t>"hello"</a:t>
              </a:r>
            </a:p>
          </p:txBody>
        </p:sp>
      </p:grpSp>
      <p:sp>
        <p:nvSpPr>
          <p:cNvPr id="111619" name="Text Box 59"/>
          <p:cNvSpPr txBox="1">
            <a:spLocks noChangeArrowheads="1"/>
          </p:cNvSpPr>
          <p:nvPr/>
        </p:nvSpPr>
        <p:spPr bwMode="auto">
          <a:xfrm>
            <a:off x="4213225" y="373063"/>
            <a:ext cx="4473575" cy="7858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spcBef>
                <a:spcPts val="1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latin typeface="Calibri" charset="0"/>
                <a:ea typeface="Calibri" charset="0"/>
                <a:cs typeface="Calibri" charset="0"/>
              </a:rPr>
              <a:t>Reading hello command from keyboard  </a:t>
            </a:r>
          </a:p>
        </p:txBody>
      </p:sp>
    </p:spTree>
    <p:extLst>
      <p:ext uri="{BB962C8B-B14F-4D97-AF65-F5344CB8AC3E}">
        <p14:creationId xmlns:p14="http://schemas.microsoft.com/office/powerpoint/2010/main" val="875798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Bits, Bytes, and Integers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Representing information as bits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Bit-level manipulations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Integers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Representation: unsigned and signed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Conversion, casting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Expanding, truncating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Addition, negation, multiplication, shifting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Summary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2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is bits</a:t>
            </a:r>
          </a:p>
        </p:txBody>
      </p:sp>
      <p:sp>
        <p:nvSpPr>
          <p:cNvPr id="9243" name="Rectangle 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bit is 0 or 1</a:t>
            </a:r>
          </a:p>
          <a:p>
            <a:r>
              <a:rPr lang="en-US" dirty="0"/>
              <a:t>By encoding/interpreting sets of bits in various ways</a:t>
            </a:r>
          </a:p>
          <a:p>
            <a:pPr lvl="1"/>
            <a:r>
              <a:rPr lang="en-US" dirty="0"/>
              <a:t>Computers determine what to do (instructions)</a:t>
            </a:r>
          </a:p>
          <a:p>
            <a:pPr lvl="1"/>
            <a:r>
              <a:rPr lang="en-US" dirty="0"/>
              <a:t>… and represent and manipulate numbers, sets, strings, etc…</a:t>
            </a:r>
          </a:p>
          <a:p>
            <a:r>
              <a:rPr lang="en-US" dirty="0"/>
              <a:t>Why bits?  Electronic Implementation</a:t>
            </a:r>
          </a:p>
          <a:p>
            <a:pPr lvl="1"/>
            <a:r>
              <a:rPr lang="en-US" dirty="0"/>
              <a:t>Easy to store with </a:t>
            </a:r>
            <a:r>
              <a:rPr lang="en-US" dirty="0" err="1"/>
              <a:t>bistable</a:t>
            </a:r>
            <a:r>
              <a:rPr lang="en-US" dirty="0"/>
              <a:t> elements</a:t>
            </a:r>
          </a:p>
          <a:p>
            <a:pPr lvl="1"/>
            <a:r>
              <a:rPr lang="en-US" dirty="0"/>
              <a:t>Reliably transmitted on noisy and inaccurate wires </a:t>
            </a: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889000" y="4267200"/>
            <a:ext cx="6858000" cy="2209800"/>
            <a:chOff x="0" y="0"/>
            <a:chExt cx="4320" cy="1392"/>
          </a:xfrm>
        </p:grpSpPr>
        <p:sp>
          <p:nvSpPr>
            <p:cNvPr id="27" name="Rectangle 5"/>
            <p:cNvSpPr>
              <a:spLocks/>
            </p:cNvSpPr>
            <p:nvPr/>
          </p:nvSpPr>
          <p:spPr bwMode="auto">
            <a:xfrm>
              <a:off x="575" y="1008"/>
              <a:ext cx="3745" cy="240"/>
            </a:xfrm>
            <a:prstGeom prst="rect">
              <a:avLst/>
            </a:prstGeom>
            <a:solidFill>
              <a:srgbClr val="00FF99"/>
            </a:solidFill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8" name="Rectangle 6"/>
            <p:cNvSpPr>
              <a:spLocks/>
            </p:cNvSpPr>
            <p:nvPr/>
          </p:nvSpPr>
          <p:spPr bwMode="auto">
            <a:xfrm>
              <a:off x="575" y="384"/>
              <a:ext cx="3745" cy="240"/>
            </a:xfrm>
            <a:prstGeom prst="rect">
              <a:avLst/>
            </a:prstGeom>
            <a:solidFill>
              <a:srgbClr val="00FF99"/>
            </a:solidFill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576" y="484"/>
              <a:ext cx="3732" cy="716"/>
            </a:xfrm>
            <a:custGeom>
              <a:avLst/>
              <a:gdLst>
                <a:gd name="T0" fmla="*/ 0 w 21600"/>
                <a:gd name="T1" fmla="*/ 21298 h 21600"/>
                <a:gd name="T2" fmla="*/ 948 w 21600"/>
                <a:gd name="T3" fmla="*/ 19699 h 21600"/>
                <a:gd name="T4" fmla="*/ 1775 w 21600"/>
                <a:gd name="T5" fmla="*/ 19398 h 21600"/>
                <a:gd name="T6" fmla="*/ 3302 w 21600"/>
                <a:gd name="T7" fmla="*/ 20665 h 21600"/>
                <a:gd name="T8" fmla="*/ 4636 w 21600"/>
                <a:gd name="T9" fmla="*/ 19699 h 21600"/>
                <a:gd name="T10" fmla="*/ 5397 w 21600"/>
                <a:gd name="T11" fmla="*/ 19066 h 21600"/>
                <a:gd name="T12" fmla="*/ 6164 w 21600"/>
                <a:gd name="T13" fmla="*/ 20031 h 21600"/>
                <a:gd name="T14" fmla="*/ 7111 w 21600"/>
                <a:gd name="T15" fmla="*/ 20333 h 21600"/>
                <a:gd name="T16" fmla="*/ 7685 w 21600"/>
                <a:gd name="T17" fmla="*/ 20031 h 21600"/>
                <a:gd name="T18" fmla="*/ 7878 w 21600"/>
                <a:gd name="T19" fmla="*/ 19699 h 21600"/>
                <a:gd name="T20" fmla="*/ 8132 w 21600"/>
                <a:gd name="T21" fmla="*/ 17165 h 21600"/>
                <a:gd name="T22" fmla="*/ 8832 w 21600"/>
                <a:gd name="T23" fmla="*/ 7632 h 21600"/>
                <a:gd name="T24" fmla="*/ 9339 w 21600"/>
                <a:gd name="T25" fmla="*/ 3499 h 21600"/>
                <a:gd name="T26" fmla="*/ 9913 w 21600"/>
                <a:gd name="T27" fmla="*/ 1599 h 21600"/>
                <a:gd name="T28" fmla="*/ 11054 w 21600"/>
                <a:gd name="T29" fmla="*/ 634 h 21600"/>
                <a:gd name="T30" fmla="*/ 12261 w 21600"/>
                <a:gd name="T31" fmla="*/ 965 h 21600"/>
                <a:gd name="T32" fmla="*/ 12514 w 21600"/>
                <a:gd name="T33" fmla="*/ 1267 h 21600"/>
                <a:gd name="T34" fmla="*/ 13595 w 21600"/>
                <a:gd name="T35" fmla="*/ 332 h 21600"/>
                <a:gd name="T36" fmla="*/ 13975 w 21600"/>
                <a:gd name="T37" fmla="*/ 1267 h 21600"/>
                <a:gd name="T38" fmla="*/ 14422 w 21600"/>
                <a:gd name="T39" fmla="*/ 1599 h 21600"/>
                <a:gd name="T40" fmla="*/ 15436 w 21600"/>
                <a:gd name="T41" fmla="*/ 1267 h 21600"/>
                <a:gd name="T42" fmla="*/ 15817 w 21600"/>
                <a:gd name="T43" fmla="*/ 1931 h 21600"/>
                <a:gd name="T44" fmla="*/ 16390 w 21600"/>
                <a:gd name="T45" fmla="*/ 332 h 21600"/>
                <a:gd name="T46" fmla="*/ 16710 w 21600"/>
                <a:gd name="T47" fmla="*/ 0 h 21600"/>
                <a:gd name="T48" fmla="*/ 18358 w 21600"/>
                <a:gd name="T49" fmla="*/ 12399 h 21600"/>
                <a:gd name="T50" fmla="*/ 19058 w 21600"/>
                <a:gd name="T51" fmla="*/ 19398 h 21600"/>
                <a:gd name="T52" fmla="*/ 20205 w 21600"/>
                <a:gd name="T53" fmla="*/ 21600 h 21600"/>
                <a:gd name="T54" fmla="*/ 20773 w 21600"/>
                <a:gd name="T55" fmla="*/ 21298 h 21600"/>
                <a:gd name="T56" fmla="*/ 20900 w 21600"/>
                <a:gd name="T57" fmla="*/ 20333 h 21600"/>
                <a:gd name="T58" fmla="*/ 21600 w 21600"/>
                <a:gd name="T59" fmla="*/ 19699 h 216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1600"/>
                <a:gd name="T91" fmla="*/ 0 h 21600"/>
                <a:gd name="T92" fmla="*/ 21600 w 21600"/>
                <a:gd name="T93" fmla="*/ 21600 h 2160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1600" h="21600">
                  <a:moveTo>
                    <a:pt x="0" y="21298"/>
                  </a:moveTo>
                  <a:cubicBezTo>
                    <a:pt x="326" y="20936"/>
                    <a:pt x="610" y="19820"/>
                    <a:pt x="948" y="19699"/>
                  </a:cubicBezTo>
                  <a:cubicBezTo>
                    <a:pt x="1219" y="19579"/>
                    <a:pt x="1497" y="19488"/>
                    <a:pt x="1775" y="19398"/>
                  </a:cubicBezTo>
                  <a:cubicBezTo>
                    <a:pt x="2276" y="19850"/>
                    <a:pt x="2789" y="20212"/>
                    <a:pt x="3302" y="20665"/>
                  </a:cubicBezTo>
                  <a:cubicBezTo>
                    <a:pt x="3791" y="19760"/>
                    <a:pt x="3984" y="19911"/>
                    <a:pt x="4636" y="19699"/>
                  </a:cubicBezTo>
                  <a:cubicBezTo>
                    <a:pt x="4781" y="19549"/>
                    <a:pt x="5282" y="19066"/>
                    <a:pt x="5397" y="19066"/>
                  </a:cubicBezTo>
                  <a:cubicBezTo>
                    <a:pt x="5663" y="19066"/>
                    <a:pt x="5898" y="19880"/>
                    <a:pt x="6164" y="20031"/>
                  </a:cubicBezTo>
                  <a:cubicBezTo>
                    <a:pt x="6478" y="20182"/>
                    <a:pt x="6792" y="20212"/>
                    <a:pt x="7111" y="20333"/>
                  </a:cubicBezTo>
                  <a:cubicBezTo>
                    <a:pt x="7299" y="20212"/>
                    <a:pt x="7492" y="20182"/>
                    <a:pt x="7685" y="20031"/>
                  </a:cubicBezTo>
                  <a:cubicBezTo>
                    <a:pt x="7751" y="19971"/>
                    <a:pt x="7836" y="19941"/>
                    <a:pt x="7878" y="19699"/>
                  </a:cubicBezTo>
                  <a:cubicBezTo>
                    <a:pt x="7993" y="18945"/>
                    <a:pt x="8023" y="17950"/>
                    <a:pt x="8132" y="17165"/>
                  </a:cubicBezTo>
                  <a:cubicBezTo>
                    <a:pt x="8548" y="13937"/>
                    <a:pt x="8566" y="10921"/>
                    <a:pt x="8832" y="7632"/>
                  </a:cubicBezTo>
                  <a:cubicBezTo>
                    <a:pt x="8935" y="6305"/>
                    <a:pt x="9176" y="4616"/>
                    <a:pt x="9339" y="3499"/>
                  </a:cubicBezTo>
                  <a:cubicBezTo>
                    <a:pt x="9466" y="2594"/>
                    <a:pt x="9689" y="1810"/>
                    <a:pt x="9913" y="1599"/>
                  </a:cubicBezTo>
                  <a:cubicBezTo>
                    <a:pt x="10287" y="1207"/>
                    <a:pt x="11054" y="634"/>
                    <a:pt x="11054" y="634"/>
                  </a:cubicBezTo>
                  <a:cubicBezTo>
                    <a:pt x="11452" y="724"/>
                    <a:pt x="11856" y="784"/>
                    <a:pt x="12261" y="965"/>
                  </a:cubicBezTo>
                  <a:cubicBezTo>
                    <a:pt x="12345" y="996"/>
                    <a:pt x="12424" y="1267"/>
                    <a:pt x="12514" y="1267"/>
                  </a:cubicBezTo>
                  <a:cubicBezTo>
                    <a:pt x="12859" y="1267"/>
                    <a:pt x="13245" y="603"/>
                    <a:pt x="13595" y="332"/>
                  </a:cubicBezTo>
                  <a:cubicBezTo>
                    <a:pt x="13728" y="513"/>
                    <a:pt x="13837" y="1056"/>
                    <a:pt x="13975" y="1267"/>
                  </a:cubicBezTo>
                  <a:cubicBezTo>
                    <a:pt x="14114" y="1478"/>
                    <a:pt x="14271" y="1478"/>
                    <a:pt x="14422" y="1599"/>
                  </a:cubicBezTo>
                  <a:cubicBezTo>
                    <a:pt x="14790" y="1086"/>
                    <a:pt x="15050" y="935"/>
                    <a:pt x="15436" y="1267"/>
                  </a:cubicBezTo>
                  <a:cubicBezTo>
                    <a:pt x="15563" y="1478"/>
                    <a:pt x="15684" y="2142"/>
                    <a:pt x="15817" y="1931"/>
                  </a:cubicBezTo>
                  <a:cubicBezTo>
                    <a:pt x="16022" y="1569"/>
                    <a:pt x="16173" y="543"/>
                    <a:pt x="16390" y="332"/>
                  </a:cubicBezTo>
                  <a:cubicBezTo>
                    <a:pt x="16493" y="211"/>
                    <a:pt x="16601" y="91"/>
                    <a:pt x="16710" y="0"/>
                  </a:cubicBezTo>
                  <a:cubicBezTo>
                    <a:pt x="17682" y="4857"/>
                    <a:pt x="17851" y="5038"/>
                    <a:pt x="18358" y="12399"/>
                  </a:cubicBezTo>
                  <a:cubicBezTo>
                    <a:pt x="18539" y="15023"/>
                    <a:pt x="18527" y="18010"/>
                    <a:pt x="19058" y="19398"/>
                  </a:cubicBezTo>
                  <a:cubicBezTo>
                    <a:pt x="19855" y="18674"/>
                    <a:pt x="19445" y="17799"/>
                    <a:pt x="20205" y="21600"/>
                  </a:cubicBezTo>
                  <a:cubicBezTo>
                    <a:pt x="20393" y="21479"/>
                    <a:pt x="20592" y="21600"/>
                    <a:pt x="20773" y="21298"/>
                  </a:cubicBezTo>
                  <a:cubicBezTo>
                    <a:pt x="20839" y="21147"/>
                    <a:pt x="20839" y="20544"/>
                    <a:pt x="20900" y="20333"/>
                  </a:cubicBezTo>
                  <a:cubicBezTo>
                    <a:pt x="21063" y="19669"/>
                    <a:pt x="21401" y="19699"/>
                    <a:pt x="21600" y="19699"/>
                  </a:cubicBezTo>
                </a:path>
              </a:pathLst>
            </a:cu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0" name="Line 8"/>
            <p:cNvSpPr>
              <a:spLocks noChangeShapeType="1"/>
            </p:cNvSpPr>
            <p:nvPr/>
          </p:nvSpPr>
          <p:spPr bwMode="auto">
            <a:xfrm flipH="1">
              <a:off x="432" y="1248"/>
              <a:ext cx="144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1" name="Line 9"/>
            <p:cNvSpPr>
              <a:spLocks noChangeShapeType="1"/>
            </p:cNvSpPr>
            <p:nvPr/>
          </p:nvSpPr>
          <p:spPr bwMode="auto">
            <a:xfrm flipH="1">
              <a:off x="432" y="384"/>
              <a:ext cx="144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2" name="Rectangle 10"/>
            <p:cNvSpPr>
              <a:spLocks/>
            </p:cNvSpPr>
            <p:nvPr/>
          </p:nvSpPr>
          <p:spPr bwMode="auto">
            <a:xfrm>
              <a:off x="0" y="1152"/>
              <a:ext cx="393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0.0V</a:t>
              </a:r>
            </a:p>
          </p:txBody>
        </p:sp>
        <p:sp>
          <p:nvSpPr>
            <p:cNvPr id="33" name="Rectangle 11"/>
            <p:cNvSpPr>
              <a:spLocks/>
            </p:cNvSpPr>
            <p:nvPr/>
          </p:nvSpPr>
          <p:spPr bwMode="auto">
            <a:xfrm>
              <a:off x="0" y="912"/>
              <a:ext cx="397" cy="23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 dirty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0.2V</a:t>
              </a:r>
            </a:p>
          </p:txBody>
        </p:sp>
        <p:sp>
          <p:nvSpPr>
            <p:cNvPr id="34" name="Rectangle 12"/>
            <p:cNvSpPr>
              <a:spLocks/>
            </p:cNvSpPr>
            <p:nvPr/>
          </p:nvSpPr>
          <p:spPr bwMode="auto">
            <a:xfrm>
              <a:off x="0" y="528"/>
              <a:ext cx="397" cy="23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 dirty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0.9V</a:t>
              </a:r>
            </a:p>
          </p:txBody>
        </p:sp>
        <p:sp>
          <p:nvSpPr>
            <p:cNvPr id="35" name="Rectangle 13"/>
            <p:cNvSpPr>
              <a:spLocks/>
            </p:cNvSpPr>
            <p:nvPr/>
          </p:nvSpPr>
          <p:spPr bwMode="auto">
            <a:xfrm>
              <a:off x="0" y="288"/>
              <a:ext cx="397" cy="23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 dirty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1.1V</a:t>
              </a:r>
            </a:p>
          </p:txBody>
        </p:sp>
        <p:sp>
          <p:nvSpPr>
            <p:cNvPr id="36" name="Line 14"/>
            <p:cNvSpPr>
              <a:spLocks noChangeShapeType="1"/>
            </p:cNvSpPr>
            <p:nvPr/>
          </p:nvSpPr>
          <p:spPr bwMode="auto">
            <a:xfrm>
              <a:off x="576" y="96"/>
              <a:ext cx="1392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7" name="Line 15"/>
            <p:cNvSpPr>
              <a:spLocks noChangeShapeType="1"/>
            </p:cNvSpPr>
            <p:nvPr/>
          </p:nvSpPr>
          <p:spPr bwMode="auto">
            <a:xfrm>
              <a:off x="2160" y="96"/>
              <a:ext cx="1440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8" name="Line 16"/>
            <p:cNvSpPr>
              <a:spLocks noChangeShapeType="1"/>
            </p:cNvSpPr>
            <p:nvPr/>
          </p:nvSpPr>
          <p:spPr bwMode="auto">
            <a:xfrm>
              <a:off x="3792" y="96"/>
              <a:ext cx="480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9" name="Line 17"/>
            <p:cNvSpPr>
              <a:spLocks noChangeShapeType="1"/>
            </p:cNvSpPr>
            <p:nvPr/>
          </p:nvSpPr>
          <p:spPr bwMode="auto">
            <a:xfrm>
              <a:off x="1968" y="48"/>
              <a:ext cx="1" cy="1008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0" name="Line 18"/>
            <p:cNvSpPr>
              <a:spLocks noChangeShapeType="1"/>
            </p:cNvSpPr>
            <p:nvPr/>
          </p:nvSpPr>
          <p:spPr bwMode="auto">
            <a:xfrm>
              <a:off x="2160" y="48"/>
              <a:ext cx="1" cy="576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1" name="Line 19"/>
            <p:cNvSpPr>
              <a:spLocks noChangeShapeType="1"/>
            </p:cNvSpPr>
            <p:nvPr/>
          </p:nvSpPr>
          <p:spPr bwMode="auto">
            <a:xfrm>
              <a:off x="3600" y="48"/>
              <a:ext cx="1" cy="576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2" name="Line 20"/>
            <p:cNvSpPr>
              <a:spLocks noChangeShapeType="1"/>
            </p:cNvSpPr>
            <p:nvPr/>
          </p:nvSpPr>
          <p:spPr bwMode="auto">
            <a:xfrm>
              <a:off x="3792" y="48"/>
              <a:ext cx="1" cy="96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3" name="Rectangle 21"/>
            <p:cNvSpPr>
              <a:spLocks/>
            </p:cNvSpPr>
            <p:nvPr/>
          </p:nvSpPr>
          <p:spPr bwMode="auto">
            <a:xfrm>
              <a:off x="1105" y="0"/>
              <a:ext cx="304" cy="240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0</a:t>
              </a:r>
            </a:p>
          </p:txBody>
        </p:sp>
        <p:sp>
          <p:nvSpPr>
            <p:cNvPr id="44" name="Rectangle 22"/>
            <p:cNvSpPr>
              <a:spLocks/>
            </p:cNvSpPr>
            <p:nvPr/>
          </p:nvSpPr>
          <p:spPr bwMode="auto">
            <a:xfrm>
              <a:off x="2641" y="0"/>
              <a:ext cx="304" cy="240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1</a:t>
              </a:r>
            </a:p>
          </p:txBody>
        </p:sp>
        <p:sp>
          <p:nvSpPr>
            <p:cNvPr id="45" name="Rectangle 23"/>
            <p:cNvSpPr>
              <a:spLocks/>
            </p:cNvSpPr>
            <p:nvPr/>
          </p:nvSpPr>
          <p:spPr bwMode="auto">
            <a:xfrm>
              <a:off x="3936" y="0"/>
              <a:ext cx="200" cy="240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0</a:t>
              </a:r>
            </a:p>
          </p:txBody>
        </p:sp>
        <p:sp>
          <p:nvSpPr>
            <p:cNvPr id="46" name="Line 24"/>
            <p:cNvSpPr>
              <a:spLocks noChangeShapeType="1"/>
            </p:cNvSpPr>
            <p:nvPr/>
          </p:nvSpPr>
          <p:spPr bwMode="auto">
            <a:xfrm flipH="1">
              <a:off x="432" y="1008"/>
              <a:ext cx="144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7" name="Line 25"/>
            <p:cNvSpPr>
              <a:spLocks noChangeShapeType="1"/>
            </p:cNvSpPr>
            <p:nvPr/>
          </p:nvSpPr>
          <p:spPr bwMode="auto">
            <a:xfrm flipH="1">
              <a:off x="432" y="624"/>
              <a:ext cx="144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2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example, can count in binary</a:t>
            </a:r>
          </a:p>
        </p:txBody>
      </p:sp>
      <p:sp>
        <p:nvSpPr>
          <p:cNvPr id="9243" name="Rectangle 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 2 Number Representation</a:t>
            </a:r>
          </a:p>
          <a:p>
            <a:pPr lvl="1"/>
            <a:r>
              <a:rPr lang="en-US" dirty="0"/>
              <a:t>Represent 15213</a:t>
            </a:r>
            <a:r>
              <a:rPr lang="en-US" baseline="-25000" dirty="0"/>
              <a:t>10</a:t>
            </a:r>
            <a:r>
              <a:rPr lang="en-US" dirty="0"/>
              <a:t> as 11101101101101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Represent 1.20</a:t>
            </a:r>
            <a:r>
              <a:rPr lang="en-US" baseline="-25000" dirty="0"/>
              <a:t>10</a:t>
            </a:r>
            <a:r>
              <a:rPr lang="en-US" dirty="0"/>
              <a:t> as 1.0011001100110011[0011]…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Represent 1.5213 X 10</a:t>
            </a:r>
            <a:r>
              <a:rPr lang="en-US" baseline="30000" dirty="0"/>
              <a:t>4</a:t>
            </a:r>
            <a:r>
              <a:rPr lang="en-US" dirty="0"/>
              <a:t>  as 1.1101101101101</a:t>
            </a:r>
            <a:r>
              <a:rPr lang="en-US" baseline="-25000" dirty="0"/>
              <a:t>2</a:t>
            </a:r>
            <a:r>
              <a:rPr lang="en-US" dirty="0"/>
              <a:t> X 2</a:t>
            </a:r>
            <a:r>
              <a:rPr lang="en-US" baseline="300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26493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3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Encoding Byte Values</a:t>
            </a:r>
          </a:p>
        </p:txBody>
      </p:sp>
      <p:sp>
        <p:nvSpPr>
          <p:cNvPr id="43013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Byte = 8 bits</a:t>
            </a:r>
          </a:p>
          <a:p>
            <a:pPr marL="552450" lvl="1" eaLnBrk="1" hangingPunct="1"/>
            <a:r>
              <a:rPr lang="en-US" dirty="0"/>
              <a:t>Binary 00000000</a:t>
            </a:r>
            <a:r>
              <a:rPr lang="en-US" baseline="-6000" dirty="0"/>
              <a:t>2</a:t>
            </a:r>
            <a:r>
              <a:rPr lang="en-US" dirty="0"/>
              <a:t> to 11111111</a:t>
            </a:r>
            <a:r>
              <a:rPr lang="en-US" baseline="-6000" dirty="0"/>
              <a:t>2</a:t>
            </a:r>
            <a:endParaRPr lang="en-US" dirty="0"/>
          </a:p>
          <a:p>
            <a:pPr marL="552450" lvl="1" eaLnBrk="1" hangingPunct="1"/>
            <a:r>
              <a:rPr lang="en-US" dirty="0"/>
              <a:t>Decimal: 0</a:t>
            </a:r>
            <a:r>
              <a:rPr lang="en-US" baseline="-6000" dirty="0"/>
              <a:t>10</a:t>
            </a:r>
            <a:r>
              <a:rPr lang="en-US" dirty="0"/>
              <a:t> to 255</a:t>
            </a:r>
            <a:r>
              <a:rPr lang="en-US" baseline="-6000" dirty="0"/>
              <a:t>10</a:t>
            </a:r>
            <a:endParaRPr lang="en-US" dirty="0"/>
          </a:p>
          <a:p>
            <a:pPr marL="552450" lvl="1" eaLnBrk="1" hangingPunct="1"/>
            <a:r>
              <a:rPr lang="en-US" dirty="0"/>
              <a:t>Hexadecimal 00</a:t>
            </a:r>
            <a:r>
              <a:rPr lang="en-US" baseline="-6000" dirty="0"/>
              <a:t>16</a:t>
            </a:r>
            <a:r>
              <a:rPr lang="en-US" dirty="0"/>
              <a:t> to FF</a:t>
            </a:r>
            <a:r>
              <a:rPr lang="en-US" baseline="-6000" dirty="0"/>
              <a:t>16</a:t>
            </a:r>
            <a:endParaRPr lang="en-US" dirty="0"/>
          </a:p>
          <a:p>
            <a:pPr marL="838200" lvl="2" eaLnBrk="1" hangingPunct="1"/>
            <a:r>
              <a:rPr lang="en-US" dirty="0"/>
              <a:t>Base 16 number representation</a:t>
            </a:r>
          </a:p>
          <a:p>
            <a:pPr marL="838200" lvl="2" eaLnBrk="1" hangingPunct="1"/>
            <a:r>
              <a:rPr lang="en-US" dirty="0"/>
              <a:t>Use characters ‘0’ to ‘9’ and ‘A’ to ‘F’</a:t>
            </a:r>
          </a:p>
          <a:p>
            <a:pPr marL="838200" lvl="2" eaLnBrk="1" hangingPunct="1"/>
            <a:r>
              <a:rPr lang="en-US" dirty="0"/>
              <a:t>Write FA1D37B</a:t>
            </a:r>
            <a:r>
              <a:rPr lang="en-US" baseline="-6000" dirty="0"/>
              <a:t>16</a:t>
            </a:r>
            <a:r>
              <a:rPr lang="en-US" dirty="0"/>
              <a:t> in C as</a:t>
            </a:r>
          </a:p>
          <a:p>
            <a:pPr marL="1295400" lvl="3"/>
            <a:r>
              <a:rPr lang="en-US" dirty="0"/>
              <a:t>0xFA1D37B</a:t>
            </a:r>
          </a:p>
          <a:p>
            <a:pPr marL="1295400" lvl="3"/>
            <a:r>
              <a:rPr lang="en-US" dirty="0"/>
              <a:t>0xfa1d37b </a:t>
            </a:r>
          </a:p>
          <a:p>
            <a:pPr marL="1752600" lvl="4"/>
            <a:r>
              <a:rPr lang="en-US" dirty="0">
                <a:solidFill>
                  <a:srgbClr val="FF0000"/>
                </a:solidFill>
              </a:rPr>
              <a:t>Convert in 4-bit groups</a:t>
            </a:r>
          </a:p>
          <a:p>
            <a:pPr marL="1181100" lvl="3" eaLnBrk="1" hangingPunct="1">
              <a:buNone/>
            </a:pPr>
            <a:endParaRPr lang="en-US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553200" y="1106488"/>
            <a:ext cx="1851025" cy="4591050"/>
            <a:chOff x="0" y="0"/>
            <a:chExt cx="1166" cy="2891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0" y="507"/>
              <a:ext cx="1104" cy="2384"/>
              <a:chOff x="0" y="0"/>
              <a:chExt cx="1104" cy="2384"/>
            </a:xfrm>
          </p:grpSpPr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288" cy="224"/>
                <a:chOff x="0" y="0"/>
                <a:chExt cx="288" cy="224"/>
              </a:xfrm>
            </p:grpSpPr>
            <p:sp>
              <p:nvSpPr>
                <p:cNvPr id="43161" name="Rectangle 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62" name="Rectangle 9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5" name="Group 10"/>
              <p:cNvGrpSpPr>
                <a:grpSpLocks/>
              </p:cNvGrpSpPr>
              <p:nvPr/>
            </p:nvGrpSpPr>
            <p:grpSpPr bwMode="auto">
              <a:xfrm>
                <a:off x="288" y="0"/>
                <a:ext cx="288" cy="224"/>
                <a:chOff x="0" y="0"/>
                <a:chExt cx="288" cy="224"/>
              </a:xfrm>
            </p:grpSpPr>
            <p:sp>
              <p:nvSpPr>
                <p:cNvPr id="43159" name="Rectangle 1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60" name="Rectangle 12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6" name="Group 13"/>
              <p:cNvGrpSpPr>
                <a:grpSpLocks/>
              </p:cNvGrpSpPr>
              <p:nvPr/>
            </p:nvGrpSpPr>
            <p:grpSpPr bwMode="auto">
              <a:xfrm>
                <a:off x="576" y="0"/>
                <a:ext cx="528" cy="224"/>
                <a:chOff x="0" y="0"/>
                <a:chExt cx="528" cy="224"/>
              </a:xfrm>
            </p:grpSpPr>
            <p:sp>
              <p:nvSpPr>
                <p:cNvPr id="43157" name="Rectangle 1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58" name="Rectangle 15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0000</a:t>
                  </a:r>
                </a:p>
              </p:txBody>
            </p:sp>
          </p:grpSp>
          <p:grpSp>
            <p:nvGrpSpPr>
              <p:cNvPr id="7" name="Group 16"/>
              <p:cNvGrpSpPr>
                <a:grpSpLocks/>
              </p:cNvGrpSpPr>
              <p:nvPr/>
            </p:nvGrpSpPr>
            <p:grpSpPr bwMode="auto">
              <a:xfrm>
                <a:off x="0" y="144"/>
                <a:ext cx="288" cy="224"/>
                <a:chOff x="0" y="0"/>
                <a:chExt cx="288" cy="224"/>
              </a:xfrm>
            </p:grpSpPr>
            <p:sp>
              <p:nvSpPr>
                <p:cNvPr id="43155" name="Rectangle 1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56" name="Rectangle 18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8" name="Group 19"/>
              <p:cNvGrpSpPr>
                <a:grpSpLocks/>
              </p:cNvGrpSpPr>
              <p:nvPr/>
            </p:nvGrpSpPr>
            <p:grpSpPr bwMode="auto">
              <a:xfrm>
                <a:off x="288" y="144"/>
                <a:ext cx="288" cy="224"/>
                <a:chOff x="0" y="0"/>
                <a:chExt cx="288" cy="224"/>
              </a:xfrm>
            </p:grpSpPr>
            <p:sp>
              <p:nvSpPr>
                <p:cNvPr id="43153" name="Rectangle 2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54" name="Rectangle 21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9" name="Group 22"/>
              <p:cNvGrpSpPr>
                <a:grpSpLocks/>
              </p:cNvGrpSpPr>
              <p:nvPr/>
            </p:nvGrpSpPr>
            <p:grpSpPr bwMode="auto">
              <a:xfrm>
                <a:off x="576" y="144"/>
                <a:ext cx="528" cy="224"/>
                <a:chOff x="0" y="0"/>
                <a:chExt cx="528" cy="224"/>
              </a:xfrm>
            </p:grpSpPr>
            <p:sp>
              <p:nvSpPr>
                <p:cNvPr id="43151" name="Rectangle 2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52" name="Rectangle 24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0001</a:t>
                  </a:r>
                </a:p>
              </p:txBody>
            </p:sp>
          </p:grpSp>
          <p:grpSp>
            <p:nvGrpSpPr>
              <p:cNvPr id="10" name="Group 25"/>
              <p:cNvGrpSpPr>
                <a:grpSpLocks/>
              </p:cNvGrpSpPr>
              <p:nvPr/>
            </p:nvGrpSpPr>
            <p:grpSpPr bwMode="auto">
              <a:xfrm>
                <a:off x="0" y="288"/>
                <a:ext cx="288" cy="224"/>
                <a:chOff x="0" y="0"/>
                <a:chExt cx="288" cy="224"/>
              </a:xfrm>
            </p:grpSpPr>
            <p:sp>
              <p:nvSpPr>
                <p:cNvPr id="43149" name="Rectangle 2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50" name="Rectangle 27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1" name="Group 28"/>
              <p:cNvGrpSpPr>
                <a:grpSpLocks/>
              </p:cNvGrpSpPr>
              <p:nvPr/>
            </p:nvGrpSpPr>
            <p:grpSpPr bwMode="auto">
              <a:xfrm>
                <a:off x="288" y="288"/>
                <a:ext cx="288" cy="224"/>
                <a:chOff x="0" y="0"/>
                <a:chExt cx="288" cy="224"/>
              </a:xfrm>
            </p:grpSpPr>
            <p:sp>
              <p:nvSpPr>
                <p:cNvPr id="43147" name="Rectangle 2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48" name="Rectangle 30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2" name="Group 31"/>
              <p:cNvGrpSpPr>
                <a:grpSpLocks/>
              </p:cNvGrpSpPr>
              <p:nvPr/>
            </p:nvGrpSpPr>
            <p:grpSpPr bwMode="auto">
              <a:xfrm>
                <a:off x="576" y="288"/>
                <a:ext cx="528" cy="224"/>
                <a:chOff x="0" y="0"/>
                <a:chExt cx="528" cy="224"/>
              </a:xfrm>
            </p:grpSpPr>
            <p:sp>
              <p:nvSpPr>
                <p:cNvPr id="43145" name="Rectangle 3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46" name="Rectangle 33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0010</a:t>
                  </a:r>
                </a:p>
              </p:txBody>
            </p:sp>
          </p:grpSp>
          <p:grpSp>
            <p:nvGrpSpPr>
              <p:cNvPr id="13" name="Group 34"/>
              <p:cNvGrpSpPr>
                <a:grpSpLocks/>
              </p:cNvGrpSpPr>
              <p:nvPr/>
            </p:nvGrpSpPr>
            <p:grpSpPr bwMode="auto">
              <a:xfrm>
                <a:off x="0" y="432"/>
                <a:ext cx="288" cy="224"/>
                <a:chOff x="0" y="0"/>
                <a:chExt cx="288" cy="224"/>
              </a:xfrm>
            </p:grpSpPr>
            <p:sp>
              <p:nvSpPr>
                <p:cNvPr id="43143" name="Rectangle 3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44" name="Rectangle 36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14" name="Group 37"/>
              <p:cNvGrpSpPr>
                <a:grpSpLocks/>
              </p:cNvGrpSpPr>
              <p:nvPr/>
            </p:nvGrpSpPr>
            <p:grpSpPr bwMode="auto">
              <a:xfrm>
                <a:off x="288" y="432"/>
                <a:ext cx="288" cy="224"/>
                <a:chOff x="0" y="0"/>
                <a:chExt cx="288" cy="224"/>
              </a:xfrm>
            </p:grpSpPr>
            <p:sp>
              <p:nvSpPr>
                <p:cNvPr id="43141" name="Rectangle 3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42" name="Rectangle 39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15" name="Group 40"/>
              <p:cNvGrpSpPr>
                <a:grpSpLocks/>
              </p:cNvGrpSpPr>
              <p:nvPr/>
            </p:nvGrpSpPr>
            <p:grpSpPr bwMode="auto">
              <a:xfrm>
                <a:off x="576" y="432"/>
                <a:ext cx="528" cy="224"/>
                <a:chOff x="0" y="0"/>
                <a:chExt cx="528" cy="224"/>
              </a:xfrm>
            </p:grpSpPr>
            <p:sp>
              <p:nvSpPr>
                <p:cNvPr id="43139" name="Rectangle 4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40" name="Rectangle 42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0011</a:t>
                  </a:r>
                </a:p>
              </p:txBody>
            </p:sp>
          </p:grpSp>
          <p:grpSp>
            <p:nvGrpSpPr>
              <p:cNvPr id="16" name="Group 43"/>
              <p:cNvGrpSpPr>
                <a:grpSpLocks/>
              </p:cNvGrpSpPr>
              <p:nvPr/>
            </p:nvGrpSpPr>
            <p:grpSpPr bwMode="auto">
              <a:xfrm>
                <a:off x="0" y="576"/>
                <a:ext cx="288" cy="224"/>
                <a:chOff x="0" y="0"/>
                <a:chExt cx="288" cy="224"/>
              </a:xfrm>
            </p:grpSpPr>
            <p:sp>
              <p:nvSpPr>
                <p:cNvPr id="43137" name="Rectangle 4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38" name="Rectangle 45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17" name="Group 46"/>
              <p:cNvGrpSpPr>
                <a:grpSpLocks/>
              </p:cNvGrpSpPr>
              <p:nvPr/>
            </p:nvGrpSpPr>
            <p:grpSpPr bwMode="auto">
              <a:xfrm>
                <a:off x="288" y="576"/>
                <a:ext cx="288" cy="224"/>
                <a:chOff x="0" y="0"/>
                <a:chExt cx="288" cy="224"/>
              </a:xfrm>
            </p:grpSpPr>
            <p:sp>
              <p:nvSpPr>
                <p:cNvPr id="43135" name="Rectangle 4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36" name="Rectangle 48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18" name="Group 49"/>
              <p:cNvGrpSpPr>
                <a:grpSpLocks/>
              </p:cNvGrpSpPr>
              <p:nvPr/>
            </p:nvGrpSpPr>
            <p:grpSpPr bwMode="auto">
              <a:xfrm>
                <a:off x="576" y="576"/>
                <a:ext cx="528" cy="224"/>
                <a:chOff x="0" y="0"/>
                <a:chExt cx="528" cy="224"/>
              </a:xfrm>
            </p:grpSpPr>
            <p:sp>
              <p:nvSpPr>
                <p:cNvPr id="43133" name="Rectangle 5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34" name="Rectangle 51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0100</a:t>
                  </a:r>
                </a:p>
              </p:txBody>
            </p:sp>
          </p:grpSp>
          <p:grpSp>
            <p:nvGrpSpPr>
              <p:cNvPr id="19" name="Group 52"/>
              <p:cNvGrpSpPr>
                <a:grpSpLocks/>
              </p:cNvGrpSpPr>
              <p:nvPr/>
            </p:nvGrpSpPr>
            <p:grpSpPr bwMode="auto">
              <a:xfrm>
                <a:off x="0" y="720"/>
                <a:ext cx="288" cy="224"/>
                <a:chOff x="0" y="0"/>
                <a:chExt cx="288" cy="224"/>
              </a:xfrm>
            </p:grpSpPr>
            <p:sp>
              <p:nvSpPr>
                <p:cNvPr id="43131" name="Rectangle 5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32" name="Rectangle 54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0" name="Group 55"/>
              <p:cNvGrpSpPr>
                <a:grpSpLocks/>
              </p:cNvGrpSpPr>
              <p:nvPr/>
            </p:nvGrpSpPr>
            <p:grpSpPr bwMode="auto">
              <a:xfrm>
                <a:off x="288" y="720"/>
                <a:ext cx="288" cy="224"/>
                <a:chOff x="0" y="0"/>
                <a:chExt cx="288" cy="224"/>
              </a:xfrm>
            </p:grpSpPr>
            <p:sp>
              <p:nvSpPr>
                <p:cNvPr id="43129" name="Rectangle 5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30" name="Rectangle 57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1" name="Group 58"/>
              <p:cNvGrpSpPr>
                <a:grpSpLocks/>
              </p:cNvGrpSpPr>
              <p:nvPr/>
            </p:nvGrpSpPr>
            <p:grpSpPr bwMode="auto">
              <a:xfrm>
                <a:off x="576" y="720"/>
                <a:ext cx="528" cy="224"/>
                <a:chOff x="0" y="0"/>
                <a:chExt cx="528" cy="224"/>
              </a:xfrm>
            </p:grpSpPr>
            <p:sp>
              <p:nvSpPr>
                <p:cNvPr id="43127" name="Rectangle 5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28" name="Rectangle 60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0101</a:t>
                  </a:r>
                </a:p>
              </p:txBody>
            </p:sp>
          </p:grpSp>
          <p:grpSp>
            <p:nvGrpSpPr>
              <p:cNvPr id="22" name="Group 61"/>
              <p:cNvGrpSpPr>
                <a:grpSpLocks/>
              </p:cNvGrpSpPr>
              <p:nvPr/>
            </p:nvGrpSpPr>
            <p:grpSpPr bwMode="auto">
              <a:xfrm>
                <a:off x="0" y="864"/>
                <a:ext cx="288" cy="224"/>
                <a:chOff x="0" y="0"/>
                <a:chExt cx="288" cy="224"/>
              </a:xfrm>
            </p:grpSpPr>
            <p:sp>
              <p:nvSpPr>
                <p:cNvPr id="43125" name="Rectangle 6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26" name="Rectangle 63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23" name="Group 64"/>
              <p:cNvGrpSpPr>
                <a:grpSpLocks/>
              </p:cNvGrpSpPr>
              <p:nvPr/>
            </p:nvGrpSpPr>
            <p:grpSpPr bwMode="auto">
              <a:xfrm>
                <a:off x="288" y="864"/>
                <a:ext cx="288" cy="224"/>
                <a:chOff x="0" y="0"/>
                <a:chExt cx="288" cy="224"/>
              </a:xfrm>
            </p:grpSpPr>
            <p:sp>
              <p:nvSpPr>
                <p:cNvPr id="43123" name="Rectangle 6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24" name="Rectangle 66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24" name="Group 67"/>
              <p:cNvGrpSpPr>
                <a:grpSpLocks/>
              </p:cNvGrpSpPr>
              <p:nvPr/>
            </p:nvGrpSpPr>
            <p:grpSpPr bwMode="auto">
              <a:xfrm>
                <a:off x="576" y="864"/>
                <a:ext cx="528" cy="224"/>
                <a:chOff x="0" y="0"/>
                <a:chExt cx="528" cy="224"/>
              </a:xfrm>
            </p:grpSpPr>
            <p:sp>
              <p:nvSpPr>
                <p:cNvPr id="43121" name="Rectangle 68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22" name="Rectangle 69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0110</a:t>
                  </a:r>
                </a:p>
              </p:txBody>
            </p:sp>
          </p:grpSp>
          <p:grpSp>
            <p:nvGrpSpPr>
              <p:cNvPr id="25" name="Group 70"/>
              <p:cNvGrpSpPr>
                <a:grpSpLocks/>
              </p:cNvGrpSpPr>
              <p:nvPr/>
            </p:nvGrpSpPr>
            <p:grpSpPr bwMode="auto">
              <a:xfrm>
                <a:off x="0" y="1008"/>
                <a:ext cx="288" cy="224"/>
                <a:chOff x="0" y="0"/>
                <a:chExt cx="288" cy="224"/>
              </a:xfrm>
            </p:grpSpPr>
            <p:sp>
              <p:nvSpPr>
                <p:cNvPr id="43119" name="Rectangle 7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20" name="Rectangle 72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26" name="Group 73"/>
              <p:cNvGrpSpPr>
                <a:grpSpLocks/>
              </p:cNvGrpSpPr>
              <p:nvPr/>
            </p:nvGrpSpPr>
            <p:grpSpPr bwMode="auto">
              <a:xfrm>
                <a:off x="288" y="1008"/>
                <a:ext cx="288" cy="224"/>
                <a:chOff x="0" y="0"/>
                <a:chExt cx="288" cy="224"/>
              </a:xfrm>
            </p:grpSpPr>
            <p:sp>
              <p:nvSpPr>
                <p:cNvPr id="43117" name="Rectangle 7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18" name="Rectangle 75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27" name="Group 76"/>
              <p:cNvGrpSpPr>
                <a:grpSpLocks/>
              </p:cNvGrpSpPr>
              <p:nvPr/>
            </p:nvGrpSpPr>
            <p:grpSpPr bwMode="auto">
              <a:xfrm>
                <a:off x="576" y="1008"/>
                <a:ext cx="528" cy="224"/>
                <a:chOff x="0" y="0"/>
                <a:chExt cx="528" cy="224"/>
              </a:xfrm>
            </p:grpSpPr>
            <p:sp>
              <p:nvSpPr>
                <p:cNvPr id="43115" name="Rectangle 77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16" name="Rectangle 78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0111</a:t>
                  </a:r>
                </a:p>
              </p:txBody>
            </p:sp>
          </p:grpSp>
          <p:grpSp>
            <p:nvGrpSpPr>
              <p:cNvPr id="28" name="Group 79"/>
              <p:cNvGrpSpPr>
                <a:grpSpLocks/>
              </p:cNvGrpSpPr>
              <p:nvPr/>
            </p:nvGrpSpPr>
            <p:grpSpPr bwMode="auto">
              <a:xfrm>
                <a:off x="0" y="1152"/>
                <a:ext cx="288" cy="224"/>
                <a:chOff x="0" y="0"/>
                <a:chExt cx="288" cy="224"/>
              </a:xfrm>
            </p:grpSpPr>
            <p:sp>
              <p:nvSpPr>
                <p:cNvPr id="43113" name="Rectangle 8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14" name="Rectangle 81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29" name="Group 82"/>
              <p:cNvGrpSpPr>
                <a:grpSpLocks/>
              </p:cNvGrpSpPr>
              <p:nvPr/>
            </p:nvGrpSpPr>
            <p:grpSpPr bwMode="auto">
              <a:xfrm>
                <a:off x="288" y="1152"/>
                <a:ext cx="288" cy="224"/>
                <a:chOff x="0" y="0"/>
                <a:chExt cx="288" cy="224"/>
              </a:xfrm>
            </p:grpSpPr>
            <p:sp>
              <p:nvSpPr>
                <p:cNvPr id="43111" name="Rectangle 8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12" name="Rectangle 84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30" name="Group 85"/>
              <p:cNvGrpSpPr>
                <a:grpSpLocks/>
              </p:cNvGrpSpPr>
              <p:nvPr/>
            </p:nvGrpSpPr>
            <p:grpSpPr bwMode="auto">
              <a:xfrm>
                <a:off x="576" y="1152"/>
                <a:ext cx="528" cy="224"/>
                <a:chOff x="0" y="0"/>
                <a:chExt cx="528" cy="224"/>
              </a:xfrm>
            </p:grpSpPr>
            <p:sp>
              <p:nvSpPr>
                <p:cNvPr id="43109" name="Rectangle 86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10" name="Rectangle 87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1000</a:t>
                  </a:r>
                </a:p>
              </p:txBody>
            </p:sp>
          </p:grpSp>
          <p:grpSp>
            <p:nvGrpSpPr>
              <p:cNvPr id="31" name="Group 88"/>
              <p:cNvGrpSpPr>
                <a:grpSpLocks/>
              </p:cNvGrpSpPr>
              <p:nvPr/>
            </p:nvGrpSpPr>
            <p:grpSpPr bwMode="auto">
              <a:xfrm>
                <a:off x="0" y="1296"/>
                <a:ext cx="288" cy="224"/>
                <a:chOff x="0" y="0"/>
                <a:chExt cx="288" cy="224"/>
              </a:xfrm>
            </p:grpSpPr>
            <p:sp>
              <p:nvSpPr>
                <p:cNvPr id="43107" name="Rectangle 8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08" name="Rectangle 90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43008" name="Group 91"/>
              <p:cNvGrpSpPr>
                <a:grpSpLocks/>
              </p:cNvGrpSpPr>
              <p:nvPr/>
            </p:nvGrpSpPr>
            <p:grpSpPr bwMode="auto">
              <a:xfrm>
                <a:off x="288" y="1296"/>
                <a:ext cx="288" cy="224"/>
                <a:chOff x="0" y="0"/>
                <a:chExt cx="288" cy="224"/>
              </a:xfrm>
            </p:grpSpPr>
            <p:sp>
              <p:nvSpPr>
                <p:cNvPr id="43105" name="Rectangle 9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06" name="Rectangle 93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43009" name="Group 94"/>
              <p:cNvGrpSpPr>
                <a:grpSpLocks/>
              </p:cNvGrpSpPr>
              <p:nvPr/>
            </p:nvGrpSpPr>
            <p:grpSpPr bwMode="auto">
              <a:xfrm>
                <a:off x="576" y="1296"/>
                <a:ext cx="528" cy="224"/>
                <a:chOff x="0" y="0"/>
                <a:chExt cx="528" cy="224"/>
              </a:xfrm>
            </p:grpSpPr>
            <p:sp>
              <p:nvSpPr>
                <p:cNvPr id="43103" name="Rectangle 95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04" name="Rectangle 96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1001</a:t>
                  </a:r>
                </a:p>
              </p:txBody>
            </p:sp>
          </p:grpSp>
          <p:grpSp>
            <p:nvGrpSpPr>
              <p:cNvPr id="43014" name="Group 97"/>
              <p:cNvGrpSpPr>
                <a:grpSpLocks/>
              </p:cNvGrpSpPr>
              <p:nvPr/>
            </p:nvGrpSpPr>
            <p:grpSpPr bwMode="auto">
              <a:xfrm>
                <a:off x="0" y="1440"/>
                <a:ext cx="288" cy="224"/>
                <a:chOff x="0" y="0"/>
                <a:chExt cx="288" cy="224"/>
              </a:xfrm>
            </p:grpSpPr>
            <p:sp>
              <p:nvSpPr>
                <p:cNvPr id="43101" name="Rectangle 9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02" name="Rectangle 99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A</a:t>
                  </a:r>
                </a:p>
              </p:txBody>
            </p:sp>
          </p:grpSp>
          <p:grpSp>
            <p:nvGrpSpPr>
              <p:cNvPr id="43015" name="Group 100"/>
              <p:cNvGrpSpPr>
                <a:grpSpLocks/>
              </p:cNvGrpSpPr>
              <p:nvPr/>
            </p:nvGrpSpPr>
            <p:grpSpPr bwMode="auto">
              <a:xfrm>
                <a:off x="288" y="1440"/>
                <a:ext cx="288" cy="224"/>
                <a:chOff x="0" y="0"/>
                <a:chExt cx="288" cy="224"/>
              </a:xfrm>
            </p:grpSpPr>
            <p:sp>
              <p:nvSpPr>
                <p:cNvPr id="43099" name="Rectangle 10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00" name="Rectangle 102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</a:t>
                  </a:r>
                </a:p>
              </p:txBody>
            </p:sp>
          </p:grpSp>
          <p:grpSp>
            <p:nvGrpSpPr>
              <p:cNvPr id="43019" name="Group 103"/>
              <p:cNvGrpSpPr>
                <a:grpSpLocks/>
              </p:cNvGrpSpPr>
              <p:nvPr/>
            </p:nvGrpSpPr>
            <p:grpSpPr bwMode="auto">
              <a:xfrm>
                <a:off x="576" y="1440"/>
                <a:ext cx="528" cy="224"/>
                <a:chOff x="0" y="0"/>
                <a:chExt cx="528" cy="224"/>
              </a:xfrm>
            </p:grpSpPr>
            <p:sp>
              <p:nvSpPr>
                <p:cNvPr id="43097" name="Rectangle 10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98" name="Rectangle 105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1010</a:t>
                  </a:r>
                </a:p>
              </p:txBody>
            </p:sp>
          </p:grpSp>
          <p:grpSp>
            <p:nvGrpSpPr>
              <p:cNvPr id="43020" name="Group 106"/>
              <p:cNvGrpSpPr>
                <a:grpSpLocks/>
              </p:cNvGrpSpPr>
              <p:nvPr/>
            </p:nvGrpSpPr>
            <p:grpSpPr bwMode="auto">
              <a:xfrm>
                <a:off x="0" y="1584"/>
                <a:ext cx="288" cy="224"/>
                <a:chOff x="0" y="0"/>
                <a:chExt cx="288" cy="224"/>
              </a:xfrm>
            </p:grpSpPr>
            <p:sp>
              <p:nvSpPr>
                <p:cNvPr id="43095" name="Rectangle 10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96" name="Rectangle 108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B</a:t>
                  </a:r>
                </a:p>
              </p:txBody>
            </p:sp>
          </p:grpSp>
          <p:grpSp>
            <p:nvGrpSpPr>
              <p:cNvPr id="43021" name="Group 109"/>
              <p:cNvGrpSpPr>
                <a:grpSpLocks/>
              </p:cNvGrpSpPr>
              <p:nvPr/>
            </p:nvGrpSpPr>
            <p:grpSpPr bwMode="auto">
              <a:xfrm>
                <a:off x="288" y="1584"/>
                <a:ext cx="288" cy="224"/>
                <a:chOff x="0" y="0"/>
                <a:chExt cx="288" cy="224"/>
              </a:xfrm>
            </p:grpSpPr>
            <p:sp>
              <p:nvSpPr>
                <p:cNvPr id="43093" name="Rectangle 11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94" name="Rectangle 111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</a:t>
                  </a:r>
                </a:p>
              </p:txBody>
            </p:sp>
          </p:grpSp>
          <p:grpSp>
            <p:nvGrpSpPr>
              <p:cNvPr id="43022" name="Group 112"/>
              <p:cNvGrpSpPr>
                <a:grpSpLocks/>
              </p:cNvGrpSpPr>
              <p:nvPr/>
            </p:nvGrpSpPr>
            <p:grpSpPr bwMode="auto">
              <a:xfrm>
                <a:off x="576" y="1584"/>
                <a:ext cx="528" cy="224"/>
                <a:chOff x="0" y="0"/>
                <a:chExt cx="528" cy="224"/>
              </a:xfrm>
            </p:grpSpPr>
            <p:sp>
              <p:nvSpPr>
                <p:cNvPr id="43091" name="Rectangle 11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92" name="Rectangle 114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1011</a:t>
                  </a:r>
                </a:p>
              </p:txBody>
            </p:sp>
          </p:grpSp>
          <p:grpSp>
            <p:nvGrpSpPr>
              <p:cNvPr id="43023" name="Group 115"/>
              <p:cNvGrpSpPr>
                <a:grpSpLocks/>
              </p:cNvGrpSpPr>
              <p:nvPr/>
            </p:nvGrpSpPr>
            <p:grpSpPr bwMode="auto">
              <a:xfrm>
                <a:off x="0" y="1728"/>
                <a:ext cx="288" cy="224"/>
                <a:chOff x="0" y="0"/>
                <a:chExt cx="288" cy="224"/>
              </a:xfrm>
            </p:grpSpPr>
            <p:sp>
              <p:nvSpPr>
                <p:cNvPr id="43089" name="Rectangle 11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90" name="Rectangle 117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</a:t>
                  </a:r>
                </a:p>
              </p:txBody>
            </p:sp>
          </p:grpSp>
          <p:grpSp>
            <p:nvGrpSpPr>
              <p:cNvPr id="43024" name="Group 118"/>
              <p:cNvGrpSpPr>
                <a:grpSpLocks/>
              </p:cNvGrpSpPr>
              <p:nvPr/>
            </p:nvGrpSpPr>
            <p:grpSpPr bwMode="auto">
              <a:xfrm>
                <a:off x="288" y="1728"/>
                <a:ext cx="288" cy="224"/>
                <a:chOff x="0" y="0"/>
                <a:chExt cx="288" cy="224"/>
              </a:xfrm>
            </p:grpSpPr>
            <p:sp>
              <p:nvSpPr>
                <p:cNvPr id="43087" name="Rectangle 11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88" name="Rectangle 120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12</a:t>
                  </a:r>
                </a:p>
              </p:txBody>
            </p:sp>
          </p:grpSp>
          <p:grpSp>
            <p:nvGrpSpPr>
              <p:cNvPr id="43025" name="Group 121"/>
              <p:cNvGrpSpPr>
                <a:grpSpLocks/>
              </p:cNvGrpSpPr>
              <p:nvPr/>
            </p:nvGrpSpPr>
            <p:grpSpPr bwMode="auto">
              <a:xfrm>
                <a:off x="576" y="1728"/>
                <a:ext cx="528" cy="224"/>
                <a:chOff x="0" y="0"/>
                <a:chExt cx="528" cy="224"/>
              </a:xfrm>
            </p:grpSpPr>
            <p:sp>
              <p:nvSpPr>
                <p:cNvPr id="43085" name="Rectangle 12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86" name="Rectangle 123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1100</a:t>
                  </a:r>
                </a:p>
              </p:txBody>
            </p:sp>
          </p:grpSp>
          <p:grpSp>
            <p:nvGrpSpPr>
              <p:cNvPr id="43026" name="Group 124"/>
              <p:cNvGrpSpPr>
                <a:grpSpLocks/>
              </p:cNvGrpSpPr>
              <p:nvPr/>
            </p:nvGrpSpPr>
            <p:grpSpPr bwMode="auto">
              <a:xfrm>
                <a:off x="0" y="1872"/>
                <a:ext cx="288" cy="224"/>
                <a:chOff x="0" y="0"/>
                <a:chExt cx="288" cy="224"/>
              </a:xfrm>
            </p:grpSpPr>
            <p:sp>
              <p:nvSpPr>
                <p:cNvPr id="43083" name="Rectangle 12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84" name="Rectangle 126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D</a:t>
                  </a:r>
                </a:p>
              </p:txBody>
            </p:sp>
          </p:grpSp>
          <p:grpSp>
            <p:nvGrpSpPr>
              <p:cNvPr id="43027" name="Group 127"/>
              <p:cNvGrpSpPr>
                <a:grpSpLocks/>
              </p:cNvGrpSpPr>
              <p:nvPr/>
            </p:nvGrpSpPr>
            <p:grpSpPr bwMode="auto">
              <a:xfrm>
                <a:off x="288" y="1872"/>
                <a:ext cx="288" cy="224"/>
                <a:chOff x="0" y="0"/>
                <a:chExt cx="288" cy="224"/>
              </a:xfrm>
            </p:grpSpPr>
            <p:sp>
              <p:nvSpPr>
                <p:cNvPr id="43081" name="Rectangle 12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82" name="Rectangle 129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13</a:t>
                  </a:r>
                </a:p>
              </p:txBody>
            </p:sp>
          </p:grpSp>
          <p:grpSp>
            <p:nvGrpSpPr>
              <p:cNvPr id="43028" name="Group 130"/>
              <p:cNvGrpSpPr>
                <a:grpSpLocks/>
              </p:cNvGrpSpPr>
              <p:nvPr/>
            </p:nvGrpSpPr>
            <p:grpSpPr bwMode="auto">
              <a:xfrm>
                <a:off x="576" y="1872"/>
                <a:ext cx="528" cy="224"/>
                <a:chOff x="0" y="0"/>
                <a:chExt cx="528" cy="224"/>
              </a:xfrm>
            </p:grpSpPr>
            <p:sp>
              <p:nvSpPr>
                <p:cNvPr id="43079" name="Rectangle 13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80" name="Rectangle 132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1101</a:t>
                  </a:r>
                </a:p>
              </p:txBody>
            </p:sp>
          </p:grpSp>
          <p:grpSp>
            <p:nvGrpSpPr>
              <p:cNvPr id="43029" name="Group 133"/>
              <p:cNvGrpSpPr>
                <a:grpSpLocks/>
              </p:cNvGrpSpPr>
              <p:nvPr/>
            </p:nvGrpSpPr>
            <p:grpSpPr bwMode="auto">
              <a:xfrm>
                <a:off x="0" y="2016"/>
                <a:ext cx="288" cy="224"/>
                <a:chOff x="0" y="0"/>
                <a:chExt cx="288" cy="224"/>
              </a:xfrm>
            </p:grpSpPr>
            <p:sp>
              <p:nvSpPr>
                <p:cNvPr id="43077" name="Rectangle 13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78" name="Rectangle 135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E</a:t>
                  </a:r>
                </a:p>
              </p:txBody>
            </p:sp>
          </p:grpSp>
          <p:grpSp>
            <p:nvGrpSpPr>
              <p:cNvPr id="43030" name="Group 136"/>
              <p:cNvGrpSpPr>
                <a:grpSpLocks/>
              </p:cNvGrpSpPr>
              <p:nvPr/>
            </p:nvGrpSpPr>
            <p:grpSpPr bwMode="auto">
              <a:xfrm>
                <a:off x="288" y="2016"/>
                <a:ext cx="288" cy="224"/>
                <a:chOff x="0" y="0"/>
                <a:chExt cx="288" cy="224"/>
              </a:xfrm>
            </p:grpSpPr>
            <p:sp>
              <p:nvSpPr>
                <p:cNvPr id="43075" name="Rectangle 13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76" name="Rectangle 138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14</a:t>
                  </a:r>
                </a:p>
              </p:txBody>
            </p:sp>
          </p:grpSp>
          <p:grpSp>
            <p:nvGrpSpPr>
              <p:cNvPr id="43031" name="Group 139"/>
              <p:cNvGrpSpPr>
                <a:grpSpLocks/>
              </p:cNvGrpSpPr>
              <p:nvPr/>
            </p:nvGrpSpPr>
            <p:grpSpPr bwMode="auto">
              <a:xfrm>
                <a:off x="576" y="2016"/>
                <a:ext cx="528" cy="224"/>
                <a:chOff x="0" y="0"/>
                <a:chExt cx="528" cy="224"/>
              </a:xfrm>
            </p:grpSpPr>
            <p:sp>
              <p:nvSpPr>
                <p:cNvPr id="43073" name="Rectangle 14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74" name="Rectangle 141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1110</a:t>
                  </a:r>
                </a:p>
              </p:txBody>
            </p:sp>
          </p:grpSp>
          <p:grpSp>
            <p:nvGrpSpPr>
              <p:cNvPr id="43032" name="Group 142"/>
              <p:cNvGrpSpPr>
                <a:grpSpLocks/>
              </p:cNvGrpSpPr>
              <p:nvPr/>
            </p:nvGrpSpPr>
            <p:grpSpPr bwMode="auto">
              <a:xfrm>
                <a:off x="0" y="2160"/>
                <a:ext cx="288" cy="224"/>
                <a:chOff x="0" y="0"/>
                <a:chExt cx="288" cy="224"/>
              </a:xfrm>
            </p:grpSpPr>
            <p:sp>
              <p:nvSpPr>
                <p:cNvPr id="43071" name="Rectangle 14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72" name="Rectangle 144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</a:t>
                  </a:r>
                </a:p>
              </p:txBody>
            </p:sp>
          </p:grpSp>
          <p:grpSp>
            <p:nvGrpSpPr>
              <p:cNvPr id="43033" name="Group 145"/>
              <p:cNvGrpSpPr>
                <a:grpSpLocks/>
              </p:cNvGrpSpPr>
              <p:nvPr/>
            </p:nvGrpSpPr>
            <p:grpSpPr bwMode="auto">
              <a:xfrm>
                <a:off x="288" y="2160"/>
                <a:ext cx="288" cy="224"/>
                <a:chOff x="0" y="0"/>
                <a:chExt cx="288" cy="224"/>
              </a:xfrm>
            </p:grpSpPr>
            <p:sp>
              <p:nvSpPr>
                <p:cNvPr id="43069" name="Rectangle 14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70" name="Rectangle 147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15</a:t>
                  </a:r>
                </a:p>
              </p:txBody>
            </p:sp>
          </p:grpSp>
          <p:grpSp>
            <p:nvGrpSpPr>
              <p:cNvPr id="43034" name="Group 148"/>
              <p:cNvGrpSpPr>
                <a:grpSpLocks/>
              </p:cNvGrpSpPr>
              <p:nvPr/>
            </p:nvGrpSpPr>
            <p:grpSpPr bwMode="auto">
              <a:xfrm>
                <a:off x="576" y="2160"/>
                <a:ext cx="528" cy="224"/>
                <a:chOff x="0" y="0"/>
                <a:chExt cx="528" cy="224"/>
              </a:xfrm>
            </p:grpSpPr>
            <p:sp>
              <p:nvSpPr>
                <p:cNvPr id="43067" name="Rectangle 14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68" name="Rectangle 150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1111</a:t>
                  </a:r>
                </a:p>
              </p:txBody>
            </p:sp>
          </p:grpSp>
        </p:grpSp>
        <p:sp>
          <p:nvSpPr>
            <p:cNvPr id="43016" name="Rectangle 151"/>
            <p:cNvSpPr>
              <a:spLocks/>
            </p:cNvSpPr>
            <p:nvPr/>
          </p:nvSpPr>
          <p:spPr bwMode="auto">
            <a:xfrm rot="-2340000">
              <a:off x="50" y="267"/>
              <a:ext cx="362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Hex</a:t>
              </a:r>
            </a:p>
          </p:txBody>
        </p:sp>
        <p:sp>
          <p:nvSpPr>
            <p:cNvPr id="43017" name="Rectangle 152"/>
            <p:cNvSpPr>
              <a:spLocks/>
            </p:cNvSpPr>
            <p:nvPr/>
          </p:nvSpPr>
          <p:spPr bwMode="auto">
            <a:xfrm rot="-2340000">
              <a:off x="307" y="177"/>
              <a:ext cx="649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Decimal</a:t>
              </a:r>
            </a:p>
          </p:txBody>
        </p:sp>
        <p:sp>
          <p:nvSpPr>
            <p:cNvPr id="43018" name="Rectangle 153"/>
            <p:cNvSpPr>
              <a:spLocks/>
            </p:cNvSpPr>
            <p:nvPr/>
          </p:nvSpPr>
          <p:spPr bwMode="auto">
            <a:xfrm rot="-2340000">
              <a:off x="606" y="210"/>
              <a:ext cx="546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Binary</a:t>
              </a:r>
            </a:p>
          </p:txBody>
        </p:sp>
      </p:grp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9BD4-C90B-DF42-8485-53E7E33F5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18" y="449125"/>
            <a:ext cx="7592093" cy="762000"/>
          </a:xfrm>
        </p:spPr>
        <p:txBody>
          <a:bodyPr/>
          <a:lstStyle/>
          <a:p>
            <a:r>
              <a:rPr lang="tr-TR" dirty="0" err="1"/>
              <a:t>Warmup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6AF1CD-50E1-6642-9ECB-2CABEDD3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11124"/>
            <a:ext cx="4210411" cy="56138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56A91-B6E8-B949-9853-288EEEFE0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119" y="2542119"/>
            <a:ext cx="1860546" cy="3922133"/>
          </a:xfrm>
        </p:spPr>
        <p:txBody>
          <a:bodyPr/>
          <a:lstStyle/>
          <a:p>
            <a:pPr marL="0" indent="0" algn="ctr">
              <a:buNone/>
            </a:pPr>
            <a:r>
              <a:rPr lang="tr-TR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There</a:t>
            </a:r>
            <a:r>
              <a:rPr lang="tr-TR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are</a:t>
            </a:r>
            <a:r>
              <a:rPr lang="tr-TR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10 </a:t>
            </a:r>
            <a:r>
              <a:rPr lang="tr-TR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kinds</a:t>
            </a:r>
            <a:r>
              <a:rPr lang="tr-TR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of </a:t>
            </a:r>
            <a:r>
              <a:rPr lang="tr-TR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people</a:t>
            </a:r>
            <a:r>
              <a:rPr lang="tr-TR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in </a:t>
            </a:r>
            <a:r>
              <a:rPr lang="tr-TR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the</a:t>
            </a:r>
            <a:r>
              <a:rPr lang="tr-TR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world</a:t>
            </a:r>
            <a:r>
              <a:rPr lang="tr-TR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: </a:t>
            </a:r>
            <a:r>
              <a:rPr lang="tr-TR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Those</a:t>
            </a:r>
            <a:r>
              <a:rPr lang="tr-TR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who</a:t>
            </a:r>
            <a:r>
              <a:rPr lang="tr-TR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know</a:t>
            </a:r>
            <a:r>
              <a:rPr lang="tr-TR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binary</a:t>
            </a:r>
            <a:r>
              <a:rPr lang="tr-TR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numbers</a:t>
            </a:r>
            <a:r>
              <a:rPr lang="tr-TR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, </a:t>
            </a:r>
            <a:r>
              <a:rPr lang="tr-TR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and</a:t>
            </a:r>
            <a:r>
              <a:rPr lang="tr-TR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those</a:t>
            </a:r>
            <a:r>
              <a:rPr lang="tr-TR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who</a:t>
            </a:r>
            <a:r>
              <a:rPr lang="tr-TR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don’t</a:t>
            </a:r>
            <a:r>
              <a:rPr lang="tr-TR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34131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 dirty="0"/>
              <a:t>Example Data Representations</a:t>
            </a:r>
          </a:p>
        </p:txBody>
      </p:sp>
      <p:graphicFrame>
        <p:nvGraphicFramePr>
          <p:cNvPr id="12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288834"/>
              </p:ext>
            </p:extLst>
          </p:nvPr>
        </p:nvGraphicFramePr>
        <p:xfrm>
          <a:off x="1549400" y="1524000"/>
          <a:ext cx="6032500" cy="41656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C Data Type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Typical 32-bit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Typical 64-bit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x86-64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char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short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int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Arial Narrow" charset="0"/>
                        <a:cs typeface="Courier New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long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float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double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long double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ゴシック"/>
                          <a:cs typeface="Calibri"/>
                          <a:sym typeface="Arial Narrow" charset="0"/>
                        </a:rPr>
                        <a:t>−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ゴシック"/>
                          <a:cs typeface="Calibri"/>
                          <a:sym typeface="Arial Narrow" charset="0"/>
                        </a:rPr>
                        <a:t>−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10/16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pointer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D86595-A7D0-434D-B60B-90B5EB67D8F0}"/>
              </a:ext>
            </a:extLst>
          </p:cNvPr>
          <p:cNvCxnSpPr/>
          <p:nvPr/>
        </p:nvCxnSpPr>
        <p:spPr bwMode="auto">
          <a:xfrm>
            <a:off x="6934200" y="914400"/>
            <a:ext cx="0" cy="6096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/>
              <a:t>Bit-level manipulations</a:t>
            </a:r>
          </a:p>
          <a:p>
            <a:r>
              <a:rPr lang="en-US" dirty="0">
                <a:solidFill>
                  <a:srgbClr val="A6A6A6"/>
                </a:solidFill>
              </a:rPr>
              <a:t>Integers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Representation: unsigned and signed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Conversion, casting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Expanding, truncating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Addition, negation, multiplication, shifting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Summary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Boolean Algebra</a:t>
            </a:r>
          </a:p>
        </p:txBody>
      </p:sp>
      <p:sp>
        <p:nvSpPr>
          <p:cNvPr id="5632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Developed by George Boole in 19th Century</a:t>
            </a:r>
          </a:p>
          <a:p>
            <a:pPr marL="552450" lvl="1" eaLnBrk="1" hangingPunct="1"/>
            <a:r>
              <a:rPr lang="en-US" dirty="0"/>
              <a:t>Algebraic representation of logic</a:t>
            </a:r>
          </a:p>
          <a:p>
            <a:pPr marL="838200" lvl="2" eaLnBrk="1" hangingPunct="1"/>
            <a:r>
              <a:rPr lang="en-US" dirty="0"/>
              <a:t>Encode “True” as 1 and “False” as 0</a:t>
            </a:r>
          </a:p>
        </p:txBody>
      </p:sp>
      <p:sp>
        <p:nvSpPr>
          <p:cNvPr id="56326" name="Rectangle 5"/>
          <p:cNvSpPr>
            <a:spLocks/>
          </p:cNvSpPr>
          <p:nvPr/>
        </p:nvSpPr>
        <p:spPr bwMode="auto">
          <a:xfrm>
            <a:off x="317500" y="2603500"/>
            <a:ext cx="374650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>
              <a:spcBef>
                <a:spcPts val="575"/>
              </a:spcBef>
            </a:pPr>
            <a:r>
              <a:rPr lang="en-US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And</a:t>
            </a:r>
          </a:p>
          <a:p>
            <a:pPr eaLnBrk="1" hangingPunct="1">
              <a:spcBef>
                <a:spcPts val="575"/>
              </a:spcBef>
              <a:buClr>
                <a:srgbClr val="980002"/>
              </a:buClr>
              <a:buSzPct val="60000"/>
              <a:buFont typeface="Wingdings" charset="2"/>
              <a:buChar char="n"/>
            </a:pPr>
            <a:r>
              <a:rPr lang="en-US" sz="2000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A&amp;B = 1 when both A=1 and B=1</a:t>
            </a:r>
          </a:p>
        </p:txBody>
      </p:sp>
      <p:pic>
        <p:nvPicPr>
          <p:cNvPr id="56327" name="Picture 6"/>
          <p:cNvPicPr>
            <a:picLocks noChangeArrowheads="1"/>
          </p:cNvPicPr>
          <p:nvPr/>
        </p:nvPicPr>
        <p:blipFill>
          <a:blip r:embed="rId2"/>
          <a:srcRect r="77623"/>
          <a:stretch>
            <a:fillRect/>
          </a:stretch>
        </p:blipFill>
        <p:spPr bwMode="auto">
          <a:xfrm>
            <a:off x="584200" y="3429000"/>
            <a:ext cx="1397000" cy="137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8" name="Rectangle 7"/>
          <p:cNvSpPr>
            <a:spLocks/>
          </p:cNvSpPr>
          <p:nvPr/>
        </p:nvSpPr>
        <p:spPr bwMode="auto">
          <a:xfrm>
            <a:off x="4419600" y="2603500"/>
            <a:ext cx="374650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>
              <a:spcBef>
                <a:spcPts val="575"/>
              </a:spcBef>
            </a:pPr>
            <a:r>
              <a:rPr lang="en-US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Or</a:t>
            </a:r>
          </a:p>
          <a:p>
            <a:pPr eaLnBrk="1" hangingPunct="1">
              <a:spcBef>
                <a:spcPts val="575"/>
              </a:spcBef>
              <a:buClr>
                <a:srgbClr val="980002"/>
              </a:buClr>
              <a:buSzPct val="60000"/>
              <a:buFont typeface="Wingdings" charset="2"/>
              <a:buChar char="n"/>
            </a:pPr>
            <a:r>
              <a:rPr lang="en-US" sz="2000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A|B = 1 when either A=1 or B=1</a:t>
            </a:r>
          </a:p>
        </p:txBody>
      </p:sp>
      <p:pic>
        <p:nvPicPr>
          <p:cNvPr id="56329" name="Picture 8"/>
          <p:cNvPicPr>
            <a:picLocks noChangeArrowheads="1"/>
          </p:cNvPicPr>
          <p:nvPr/>
        </p:nvPicPr>
        <p:blipFill>
          <a:blip r:embed="rId3"/>
          <a:srcRect r="77623"/>
          <a:stretch>
            <a:fillRect/>
          </a:stretch>
        </p:blipFill>
        <p:spPr bwMode="auto">
          <a:xfrm>
            <a:off x="4762500" y="3436938"/>
            <a:ext cx="1397000" cy="137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30" name="Picture 9"/>
          <p:cNvPicPr>
            <a:picLocks noChangeArrowheads="1"/>
          </p:cNvPicPr>
          <p:nvPr/>
        </p:nvPicPr>
        <p:blipFill>
          <a:blip r:embed="rId4"/>
          <a:srcRect r="77623"/>
          <a:stretch>
            <a:fillRect/>
          </a:stretch>
        </p:blipFill>
        <p:spPr bwMode="auto">
          <a:xfrm>
            <a:off x="584200" y="5461000"/>
            <a:ext cx="1397000" cy="137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31" name="Rectangle 10"/>
          <p:cNvSpPr>
            <a:spLocks/>
          </p:cNvSpPr>
          <p:nvPr/>
        </p:nvSpPr>
        <p:spPr bwMode="auto">
          <a:xfrm>
            <a:off x="317500" y="4635500"/>
            <a:ext cx="209550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>
              <a:spcBef>
                <a:spcPts val="575"/>
              </a:spcBef>
            </a:pPr>
            <a:r>
              <a:rPr lang="en-US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Not</a:t>
            </a:r>
          </a:p>
          <a:p>
            <a:pPr eaLnBrk="1" hangingPunct="1">
              <a:spcBef>
                <a:spcPts val="575"/>
              </a:spcBef>
              <a:buClr>
                <a:srgbClr val="980002"/>
              </a:buClr>
              <a:buSzPct val="60000"/>
              <a:buFont typeface="Wingdings" charset="2"/>
              <a:buChar char="n"/>
            </a:pPr>
            <a:r>
              <a:rPr lang="en-US" sz="2000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~A = 1 when A=0</a:t>
            </a:r>
          </a:p>
        </p:txBody>
      </p:sp>
      <p:pic>
        <p:nvPicPr>
          <p:cNvPr id="56332" name="Picture 11"/>
          <p:cNvPicPr>
            <a:picLocks noChangeArrowheads="1"/>
          </p:cNvPicPr>
          <p:nvPr/>
        </p:nvPicPr>
        <p:blipFill>
          <a:blip r:embed="rId5"/>
          <a:srcRect r="77623"/>
          <a:stretch>
            <a:fillRect/>
          </a:stretch>
        </p:blipFill>
        <p:spPr bwMode="auto">
          <a:xfrm>
            <a:off x="4762500" y="5468938"/>
            <a:ext cx="1397000" cy="137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33" name="Rectangle 12"/>
          <p:cNvSpPr>
            <a:spLocks/>
          </p:cNvSpPr>
          <p:nvPr/>
        </p:nvSpPr>
        <p:spPr bwMode="auto">
          <a:xfrm>
            <a:off x="3568700" y="4635500"/>
            <a:ext cx="518160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>
              <a:spcBef>
                <a:spcPts val="575"/>
              </a:spcBef>
            </a:pPr>
            <a:r>
              <a:rPr lang="en-US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Exclusive-Or (</a:t>
            </a:r>
            <a:r>
              <a:rPr lang="en-US" b="0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Xor</a:t>
            </a:r>
            <a:r>
              <a:rPr lang="en-US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)</a:t>
            </a:r>
          </a:p>
          <a:p>
            <a:pPr eaLnBrk="1" hangingPunct="1">
              <a:spcBef>
                <a:spcPts val="575"/>
              </a:spcBef>
              <a:buClr>
                <a:srgbClr val="980002"/>
              </a:buClr>
              <a:buSzPct val="60000"/>
              <a:buFont typeface="Wingdings" charset="2"/>
              <a:buChar char="n"/>
            </a:pPr>
            <a:r>
              <a:rPr lang="en-US" sz="2000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A^B = 1 when either A=1 or B=1, but not both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General Boolean Algebras</a:t>
            </a:r>
          </a:p>
        </p:txBody>
      </p:sp>
      <p:sp>
        <p:nvSpPr>
          <p:cNvPr id="58373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Operate on Bit Vectors</a:t>
            </a:r>
          </a:p>
          <a:p>
            <a:pPr marL="552450" lvl="1" eaLnBrk="1" hangingPunct="1"/>
            <a:r>
              <a:rPr lang="en-US"/>
              <a:t>Operations applied bitwise</a:t>
            </a:r>
          </a:p>
          <a:p>
            <a:pPr eaLnBrk="1" hangingPunct="1"/>
            <a:endParaRPr lang="en-US"/>
          </a:p>
          <a:p>
            <a:pPr eaLnBrk="1" hangingPunct="1"/>
            <a:endParaRPr lang="en-US"/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All of the Properties of Boolean Algebra Apply</a:t>
            </a:r>
          </a:p>
        </p:txBody>
      </p:sp>
      <p:sp>
        <p:nvSpPr>
          <p:cNvPr id="58374" name="Rectangle 5"/>
          <p:cNvSpPr>
            <a:spLocks/>
          </p:cNvSpPr>
          <p:nvPr/>
        </p:nvSpPr>
        <p:spPr bwMode="auto">
          <a:xfrm>
            <a:off x="787400" y="2349500"/>
            <a:ext cx="1677988" cy="977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01101001</a:t>
            </a:r>
          </a:p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&amp; 01010101</a:t>
            </a:r>
          </a:p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 dirty="0">
                <a:solidFill>
                  <a:srgbClr val="FFFFFF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01000001</a:t>
            </a:r>
          </a:p>
        </p:txBody>
      </p:sp>
      <p:sp>
        <p:nvSpPr>
          <p:cNvPr id="58375" name="Line 6"/>
          <p:cNvSpPr>
            <a:spLocks noChangeShapeType="1"/>
          </p:cNvSpPr>
          <p:nvPr/>
        </p:nvSpPr>
        <p:spPr bwMode="auto">
          <a:xfrm>
            <a:off x="863600" y="2981325"/>
            <a:ext cx="1524000" cy="1588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8376" name="Rectangle 7"/>
          <p:cNvSpPr>
            <a:spLocks/>
          </p:cNvSpPr>
          <p:nvPr/>
        </p:nvSpPr>
        <p:spPr bwMode="auto">
          <a:xfrm>
            <a:off x="2616200" y="2349500"/>
            <a:ext cx="1677988" cy="977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01101001</a:t>
            </a:r>
          </a:p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| 01010101</a:t>
            </a:r>
          </a:p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>
                <a:solidFill>
                  <a:srgbClr val="FFFFFF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01111101</a:t>
            </a:r>
          </a:p>
        </p:txBody>
      </p:sp>
      <p:sp>
        <p:nvSpPr>
          <p:cNvPr id="58377" name="Line 8"/>
          <p:cNvSpPr>
            <a:spLocks noChangeShapeType="1"/>
          </p:cNvSpPr>
          <p:nvPr/>
        </p:nvSpPr>
        <p:spPr bwMode="auto">
          <a:xfrm>
            <a:off x="2692400" y="2981325"/>
            <a:ext cx="1524000" cy="1588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8378" name="Rectangle 9"/>
          <p:cNvSpPr>
            <a:spLocks/>
          </p:cNvSpPr>
          <p:nvPr/>
        </p:nvSpPr>
        <p:spPr bwMode="auto">
          <a:xfrm>
            <a:off x="4445000" y="2349500"/>
            <a:ext cx="1677988" cy="977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01101001</a:t>
            </a:r>
          </a:p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^ 01010101</a:t>
            </a:r>
          </a:p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>
                <a:solidFill>
                  <a:srgbClr val="FFFFFF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00111100</a:t>
            </a:r>
          </a:p>
        </p:txBody>
      </p:sp>
      <p:sp>
        <p:nvSpPr>
          <p:cNvPr id="58379" name="Line 10"/>
          <p:cNvSpPr>
            <a:spLocks noChangeShapeType="1"/>
          </p:cNvSpPr>
          <p:nvPr/>
        </p:nvSpPr>
        <p:spPr bwMode="auto">
          <a:xfrm>
            <a:off x="4597400" y="2981325"/>
            <a:ext cx="1524000" cy="1588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8380" name="Rectangle 11"/>
          <p:cNvSpPr>
            <a:spLocks/>
          </p:cNvSpPr>
          <p:nvPr/>
        </p:nvSpPr>
        <p:spPr bwMode="auto">
          <a:xfrm>
            <a:off x="6348413" y="2349500"/>
            <a:ext cx="1679575" cy="977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</a:p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~ 01010101</a:t>
            </a:r>
          </a:p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>
                <a:solidFill>
                  <a:srgbClr val="FFFFFF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10101010</a:t>
            </a:r>
          </a:p>
        </p:txBody>
      </p:sp>
      <p:sp>
        <p:nvSpPr>
          <p:cNvPr id="58381" name="Line 12"/>
          <p:cNvSpPr>
            <a:spLocks noChangeShapeType="1"/>
          </p:cNvSpPr>
          <p:nvPr/>
        </p:nvSpPr>
        <p:spPr bwMode="auto">
          <a:xfrm>
            <a:off x="6426200" y="2981325"/>
            <a:ext cx="1600200" cy="1588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3565" name="Rectangle 13"/>
          <p:cNvSpPr>
            <a:spLocks/>
          </p:cNvSpPr>
          <p:nvPr/>
        </p:nvSpPr>
        <p:spPr bwMode="auto">
          <a:xfrm>
            <a:off x="787400" y="3035300"/>
            <a:ext cx="1677988" cy="393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01000001</a:t>
            </a:r>
          </a:p>
        </p:txBody>
      </p:sp>
      <p:sp>
        <p:nvSpPr>
          <p:cNvPr id="23566" name="Rectangle 14"/>
          <p:cNvSpPr>
            <a:spLocks/>
          </p:cNvSpPr>
          <p:nvPr/>
        </p:nvSpPr>
        <p:spPr bwMode="auto">
          <a:xfrm>
            <a:off x="2921000" y="3035300"/>
            <a:ext cx="1373188" cy="393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01111101</a:t>
            </a:r>
          </a:p>
        </p:txBody>
      </p:sp>
      <p:sp>
        <p:nvSpPr>
          <p:cNvPr id="23567" name="Rectangle 15"/>
          <p:cNvSpPr>
            <a:spLocks/>
          </p:cNvSpPr>
          <p:nvPr/>
        </p:nvSpPr>
        <p:spPr bwMode="auto">
          <a:xfrm>
            <a:off x="4749800" y="3035300"/>
            <a:ext cx="1373188" cy="393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00111100</a:t>
            </a:r>
          </a:p>
        </p:txBody>
      </p:sp>
      <p:sp>
        <p:nvSpPr>
          <p:cNvPr id="23568" name="Rectangle 16"/>
          <p:cNvSpPr>
            <a:spLocks/>
          </p:cNvSpPr>
          <p:nvPr/>
        </p:nvSpPr>
        <p:spPr bwMode="auto">
          <a:xfrm>
            <a:off x="6654800" y="3035300"/>
            <a:ext cx="1373188" cy="393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10101010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3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3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3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3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5" grpId="0" build="p" autoUpdateAnimBg="0"/>
      <p:bldP spid="23566" grpId="0" build="p" autoUpdateAnimBg="0"/>
      <p:bldP spid="23567" grpId="0" build="p" autoUpdateAnimBg="0"/>
      <p:bldP spid="23568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3"/>
          <p:cNvSpPr>
            <a:spLocks noGrp="1" noChangeArrowheads="1"/>
          </p:cNvSpPr>
          <p:nvPr>
            <p:ph type="title"/>
          </p:nvPr>
        </p:nvSpPr>
        <p:spPr>
          <a:xfrm>
            <a:off x="357018" y="435678"/>
            <a:ext cx="8634582" cy="762000"/>
          </a:xfrm>
        </p:spPr>
        <p:txBody>
          <a:bodyPr/>
          <a:lstStyle/>
          <a:p>
            <a:r>
              <a:rPr lang="en-US" dirty="0"/>
              <a:t>Example: Representing &amp; Manipulating Sets</a:t>
            </a:r>
          </a:p>
        </p:txBody>
      </p:sp>
      <p:sp>
        <p:nvSpPr>
          <p:cNvPr id="59397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</a:t>
            </a:r>
          </a:p>
          <a:p>
            <a:pPr lvl="1"/>
            <a:r>
              <a:rPr lang="en-US" dirty="0"/>
              <a:t>Width </a:t>
            </a:r>
            <a:r>
              <a:rPr lang="en-US" dirty="0" err="1"/>
              <a:t>w</a:t>
            </a:r>
            <a:r>
              <a:rPr lang="en-US" dirty="0"/>
              <a:t> bit vector represents subsets of {0, …, </a:t>
            </a:r>
            <a:r>
              <a:rPr lang="en-US" dirty="0" err="1"/>
              <a:t>w</a:t>
            </a:r>
            <a:r>
              <a:rPr lang="en-US" dirty="0"/>
              <a:t>–1}</a:t>
            </a:r>
          </a:p>
          <a:p>
            <a:pPr lvl="1"/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 = 1 if </a:t>
            </a:r>
            <a:r>
              <a:rPr lang="en-US" dirty="0" err="1"/>
              <a:t>j</a:t>
            </a:r>
            <a:r>
              <a:rPr lang="en-US" dirty="0"/>
              <a:t>  ∈ A</a:t>
            </a:r>
          </a:p>
          <a:p>
            <a:pPr lvl="2"/>
            <a:endParaRPr lang="en-US" dirty="0">
              <a:sym typeface="Monaco" charset="0"/>
            </a:endParaRPr>
          </a:p>
          <a:p>
            <a:pPr lvl="2"/>
            <a:r>
              <a:rPr lang="en-US" dirty="0">
                <a:sym typeface="Monaco" charset="0"/>
              </a:rPr>
              <a:t> 01101001	{ 0, 3, 5, 6 }</a:t>
            </a:r>
          </a:p>
          <a:p>
            <a:pPr lvl="2"/>
            <a:r>
              <a:rPr lang="en-US" dirty="0">
                <a:sym typeface="Monaco" charset="0"/>
              </a:rPr>
              <a:t> </a:t>
            </a:r>
            <a:r>
              <a:rPr lang="en-US" i="1" dirty="0">
                <a:sym typeface="Monaco" charset="0"/>
              </a:rPr>
              <a:t>7</a:t>
            </a:r>
            <a:r>
              <a:rPr lang="en-US" i="1" dirty="0">
                <a:solidFill>
                  <a:srgbClr val="FF0000"/>
                </a:solidFill>
                <a:sym typeface="Monaco" charset="0"/>
              </a:rPr>
              <a:t>65</a:t>
            </a:r>
            <a:r>
              <a:rPr lang="en-US" i="1" dirty="0">
                <a:sym typeface="Monaco" charset="0"/>
              </a:rPr>
              <a:t>4</a:t>
            </a:r>
            <a:r>
              <a:rPr lang="en-US" i="1" dirty="0">
                <a:solidFill>
                  <a:srgbClr val="FF0000"/>
                </a:solidFill>
                <a:sym typeface="Monaco" charset="0"/>
              </a:rPr>
              <a:t>3</a:t>
            </a:r>
            <a:r>
              <a:rPr lang="en-US" i="1" dirty="0">
                <a:sym typeface="Monaco" charset="0"/>
              </a:rPr>
              <a:t>21</a:t>
            </a:r>
            <a:r>
              <a:rPr lang="en-US" i="1" dirty="0">
                <a:solidFill>
                  <a:srgbClr val="FF0000"/>
                </a:solidFill>
                <a:sym typeface="Monaco" charset="0"/>
              </a:rPr>
              <a:t>0</a:t>
            </a:r>
          </a:p>
          <a:p>
            <a:pPr lvl="2"/>
            <a:endParaRPr lang="en-US" dirty="0">
              <a:sym typeface="Monaco" charset="0"/>
            </a:endParaRPr>
          </a:p>
          <a:p>
            <a:pPr lvl="2"/>
            <a:r>
              <a:rPr lang="en-US" dirty="0">
                <a:sym typeface="Monaco" charset="0"/>
              </a:rPr>
              <a:t> 01010101	{ 0, 2, 4, 6 }</a:t>
            </a:r>
          </a:p>
          <a:p>
            <a:pPr lvl="2"/>
            <a:r>
              <a:rPr lang="en-US" dirty="0">
                <a:sym typeface="Monaco" charset="0"/>
              </a:rPr>
              <a:t> </a:t>
            </a:r>
            <a:r>
              <a:rPr lang="en-US" i="1" dirty="0">
                <a:sym typeface="Monaco" charset="0"/>
              </a:rPr>
              <a:t>7</a:t>
            </a:r>
            <a:r>
              <a:rPr lang="en-US" i="1" dirty="0">
                <a:solidFill>
                  <a:srgbClr val="FF0000"/>
                </a:solidFill>
                <a:sym typeface="Monaco" charset="0"/>
              </a:rPr>
              <a:t>6</a:t>
            </a:r>
            <a:r>
              <a:rPr lang="en-US" i="1" dirty="0">
                <a:sym typeface="Monaco" charset="0"/>
              </a:rPr>
              <a:t>5</a:t>
            </a:r>
            <a:r>
              <a:rPr lang="en-US" i="1" dirty="0">
                <a:solidFill>
                  <a:srgbClr val="FF0000"/>
                </a:solidFill>
                <a:sym typeface="Monaco" charset="0"/>
              </a:rPr>
              <a:t>4</a:t>
            </a:r>
            <a:r>
              <a:rPr lang="en-US" i="1" dirty="0">
                <a:sym typeface="Monaco" charset="0"/>
              </a:rPr>
              <a:t>3</a:t>
            </a:r>
            <a:r>
              <a:rPr lang="en-US" i="1" dirty="0">
                <a:solidFill>
                  <a:srgbClr val="FF0000"/>
                </a:solidFill>
                <a:sym typeface="Monaco" charset="0"/>
              </a:rPr>
              <a:t>2</a:t>
            </a:r>
            <a:r>
              <a:rPr lang="en-US" i="1" dirty="0">
                <a:sym typeface="Monaco" charset="0"/>
              </a:rPr>
              <a:t>1</a:t>
            </a:r>
            <a:r>
              <a:rPr lang="en-US" i="1" dirty="0">
                <a:solidFill>
                  <a:srgbClr val="FF0000"/>
                </a:solidFill>
                <a:sym typeface="Monaco" charset="0"/>
              </a:rPr>
              <a:t>0</a:t>
            </a:r>
          </a:p>
          <a:p>
            <a:r>
              <a:rPr lang="en-US" dirty="0"/>
              <a:t>Operations</a:t>
            </a:r>
          </a:p>
          <a:p>
            <a:pPr lvl="1"/>
            <a:r>
              <a:rPr lang="en-US" dirty="0"/>
              <a:t>&amp;    Intersection		01000001	{ 0, 6 }</a:t>
            </a:r>
          </a:p>
          <a:p>
            <a:pPr lvl="1"/>
            <a:r>
              <a:rPr lang="en-US" dirty="0"/>
              <a:t>|     Union			01111101	{ 0, 2, 3, 4, 5, 6 }</a:t>
            </a:r>
          </a:p>
          <a:p>
            <a:pPr lvl="1"/>
            <a:r>
              <a:rPr lang="en-US" dirty="0"/>
              <a:t>^	    Symmetric difference	00111100	{ 2, 3, 4, 5 }</a:t>
            </a:r>
          </a:p>
          <a:p>
            <a:pPr lvl="1"/>
            <a:r>
              <a:rPr lang="en-US" dirty="0"/>
              <a:t>~	    Complement		10101010	{ 1, 3, 5, 7 }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Bit-Level Operations in C</a:t>
            </a:r>
          </a:p>
        </p:txBody>
      </p:sp>
      <p:sp>
        <p:nvSpPr>
          <p:cNvPr id="60421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Operations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&amp;</a:t>
            </a:r>
            <a:r>
              <a:rPr lang="en-US" dirty="0"/>
              <a:t>, 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|</a:t>
            </a:r>
            <a:r>
              <a:rPr lang="en-US" dirty="0"/>
              <a:t>, 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~</a:t>
            </a:r>
            <a:r>
              <a:rPr lang="en-US" dirty="0"/>
              <a:t>, 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^</a:t>
            </a:r>
            <a:r>
              <a:rPr lang="en-US" dirty="0"/>
              <a:t> Available in C</a:t>
            </a:r>
          </a:p>
          <a:p>
            <a:pPr marL="552450" lvl="1" eaLnBrk="1" hangingPunct="1"/>
            <a:r>
              <a:rPr lang="en-US" dirty="0"/>
              <a:t>Apply to any “integral” data type</a:t>
            </a:r>
          </a:p>
          <a:p>
            <a:pPr marL="838200" lvl="2" eaLnBrk="1" hangingPunct="1"/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long, int, short, char, unsigned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 eaLnBrk="1" hangingPunct="1"/>
            <a:r>
              <a:rPr lang="en-US" dirty="0"/>
              <a:t>View arguments as bit vectors</a:t>
            </a:r>
          </a:p>
          <a:p>
            <a:pPr marL="552450" lvl="1" eaLnBrk="1" hangingPunct="1"/>
            <a:r>
              <a:rPr lang="en-US" dirty="0"/>
              <a:t>Arguments applied bit-wise</a:t>
            </a:r>
          </a:p>
          <a:p>
            <a:pPr eaLnBrk="1" hangingPunct="1"/>
            <a:r>
              <a:rPr lang="en-US" dirty="0"/>
              <a:t>Examples (Char data type)</a:t>
            </a:r>
          </a:p>
          <a:p>
            <a:pPr marL="552450" lvl="1" eaLnBrk="1" hangingPunct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~0x41 = 0xBE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838200" lvl="2" eaLnBrk="1" hangingPunct="1"/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~01000001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= 10111110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 eaLnBrk="1" hangingPunct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~0x00 = 0xFF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838200" lvl="2" eaLnBrk="1" hangingPunct="1"/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~00000000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= 11111111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 eaLnBrk="1" hangingPunct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&amp; 0x55 = 0x41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838200" lvl="2" eaLnBrk="1" hangingPunct="1"/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01101001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 &amp; 01010101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= 01000001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 eaLnBrk="1" hangingPunct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| 0x55 = 0x7D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838200" lvl="2" eaLnBrk="1" hangingPunct="1"/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01101001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 | 01010101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 = 01111101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baseline="-6000" dirty="0">
              <a:latin typeface="Monaco" charset="0"/>
              <a:sym typeface="Monaco" charset="0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Contrast: Logic Operations in C</a:t>
            </a:r>
          </a:p>
        </p:txBody>
      </p:sp>
      <p:sp>
        <p:nvSpPr>
          <p:cNvPr id="6144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Contrast to Logical Operators</a:t>
            </a:r>
          </a:p>
          <a:p>
            <a:pPr marL="552450" lvl="1" eaLnBrk="1" hangingPunct="1"/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&amp;&amp;, ||, !</a:t>
            </a:r>
            <a:endParaRPr lang="en-US" dirty="0">
              <a:latin typeface="Monaco" charset="0"/>
              <a:sym typeface="Monaco" charset="0"/>
            </a:endParaRPr>
          </a:p>
          <a:p>
            <a:pPr marL="838200" lvl="2" eaLnBrk="1" hangingPunct="1"/>
            <a:r>
              <a:rPr lang="en-US" dirty="0"/>
              <a:t>View 0 as “False”</a:t>
            </a:r>
          </a:p>
          <a:p>
            <a:pPr marL="838200" lvl="2" eaLnBrk="1" hangingPunct="1"/>
            <a:r>
              <a:rPr lang="en-US" dirty="0"/>
              <a:t>Anything nonzero as “True”</a:t>
            </a:r>
          </a:p>
          <a:p>
            <a:pPr marL="838200" lvl="2" eaLnBrk="1" hangingPunct="1"/>
            <a:r>
              <a:rPr lang="en-US" dirty="0"/>
              <a:t>Always return 0 or 1</a:t>
            </a:r>
          </a:p>
          <a:p>
            <a:pPr marL="838200" lvl="2" eaLnBrk="1" hangingPunct="1"/>
            <a:r>
              <a:rPr lang="en-US" dirty="0">
                <a:solidFill>
                  <a:srgbClr val="980002"/>
                </a:solidFill>
              </a:rPr>
              <a:t>Early termination</a:t>
            </a:r>
          </a:p>
          <a:p>
            <a:pPr eaLnBrk="1" hangingPunct="1"/>
            <a:r>
              <a:rPr lang="en-US" dirty="0"/>
              <a:t>Examples (char data type)</a:t>
            </a:r>
          </a:p>
          <a:p>
            <a:pPr marL="552450" lvl="1" eaLnBrk="1" hangingPunct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!0x41  =  0x00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 eaLnBrk="1" hangingPunct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!0x00  =  0x01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 eaLnBrk="1" hangingPunct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!!0x41  =  0x01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 eaLnBrk="1" hangingPunct="1">
              <a:spcBef>
                <a:spcPts val="2100"/>
              </a:spcBef>
            </a:pP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&amp;&amp; 0x55  =  0x01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 eaLnBrk="1" hangingPunct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|| 0x55  =  0x01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 eaLnBrk="1" hangingPunct="1"/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p &amp;&amp; *p </a:t>
            </a:r>
            <a:r>
              <a:rPr lang="en-US" dirty="0"/>
              <a:t>	(avoids null pointer access due to lazy evaluation)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Contrast: Logic Operations in C</a:t>
            </a:r>
          </a:p>
        </p:txBody>
      </p:sp>
      <p:sp>
        <p:nvSpPr>
          <p:cNvPr id="6144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Contrast to Logical Operators</a:t>
            </a:r>
          </a:p>
          <a:p>
            <a:pPr marL="552450" lvl="1" eaLnBrk="1" hangingPunct="1"/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&amp;&amp;, ||, !</a:t>
            </a:r>
            <a:endParaRPr lang="en-US" dirty="0">
              <a:latin typeface="Monaco" charset="0"/>
              <a:sym typeface="Monaco" charset="0"/>
            </a:endParaRPr>
          </a:p>
          <a:p>
            <a:pPr marL="838200" lvl="2" eaLnBrk="1" hangingPunct="1"/>
            <a:r>
              <a:rPr lang="en-US" dirty="0"/>
              <a:t>View 0 as “False”</a:t>
            </a:r>
          </a:p>
          <a:p>
            <a:pPr marL="838200" lvl="2" eaLnBrk="1" hangingPunct="1"/>
            <a:r>
              <a:rPr lang="en-US" dirty="0"/>
              <a:t>Anything nonzero as “True”</a:t>
            </a:r>
          </a:p>
          <a:p>
            <a:pPr marL="838200" lvl="2" eaLnBrk="1" hangingPunct="1"/>
            <a:r>
              <a:rPr lang="en-US" dirty="0"/>
              <a:t>Always return 0 or 1</a:t>
            </a:r>
          </a:p>
          <a:p>
            <a:pPr marL="838200" lvl="2" eaLnBrk="1" hangingPunct="1"/>
            <a:r>
              <a:rPr lang="en-US" dirty="0">
                <a:solidFill>
                  <a:srgbClr val="980002"/>
                </a:solidFill>
              </a:rPr>
              <a:t>Early termination</a:t>
            </a:r>
          </a:p>
          <a:p>
            <a:pPr eaLnBrk="1" hangingPunct="1"/>
            <a:r>
              <a:rPr lang="en-US" dirty="0"/>
              <a:t>Examples (char data type)</a:t>
            </a:r>
          </a:p>
          <a:p>
            <a:pPr marL="552450" lvl="1" eaLnBrk="1" hangingPunct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!0x41  =  0x00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 eaLnBrk="1" hangingPunct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!0x00  =  0x01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 eaLnBrk="1" hangingPunct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!!0x41  =  0x01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 eaLnBrk="1" hangingPunct="1">
              <a:spcBef>
                <a:spcPts val="2100"/>
              </a:spcBef>
            </a:pP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&amp;&amp; 0x55  =  0x01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 eaLnBrk="1" hangingPunct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|| 0x55  =  0x01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 eaLnBrk="1" hangingPunct="1"/>
            <a:r>
              <a:rPr lang="en-US" sz="1800" dirty="0" err="1">
                <a:latin typeface="Monaco" charset="0"/>
                <a:ea typeface="Monaco" charset="0"/>
                <a:cs typeface="Monaco" charset="0"/>
                <a:sym typeface="Monaco" charset="0"/>
              </a:rPr>
              <a:t>p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 &amp;&amp; *</a:t>
            </a:r>
            <a:r>
              <a:rPr lang="en-US" sz="1800" dirty="0" err="1">
                <a:latin typeface="Monaco" charset="0"/>
                <a:ea typeface="Monaco" charset="0"/>
                <a:cs typeface="Monaco" charset="0"/>
                <a:sym typeface="Monaco" charset="0"/>
              </a:rPr>
              <a:t>p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 </a:t>
            </a:r>
            <a:r>
              <a:rPr lang="en-US" dirty="0"/>
              <a:t>	(avoids null pointer access)</a:t>
            </a: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4572000" y="1946020"/>
            <a:ext cx="3810000" cy="1137157"/>
          </a:xfrm>
          <a:prstGeom prst="wedgeRoundRectCallout">
            <a:avLst>
              <a:gd name="adj1" fmla="val -40824"/>
              <a:gd name="adj2" fmla="val -88541"/>
              <a:gd name="adj3" fmla="val 16667"/>
            </a:avLst>
          </a:prstGeom>
          <a:solidFill>
            <a:srgbClr val="FF9900"/>
          </a:solidFill>
          <a:ln w="19050">
            <a:solidFill>
              <a:schemeClr val="tx2"/>
            </a:solidFill>
            <a:miter lim="800000"/>
            <a:headEnd/>
            <a:tailEnd type="none" w="sm" len="sm"/>
          </a:ln>
          <a:effectLst/>
        </p:spPr>
        <p:txBody>
          <a:bodyPr lIns="45720" rIns="45720" anchor="ctr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Watch out for &amp;&amp; vs. &amp; (and || vs. |)… </a:t>
            </a:r>
          </a:p>
          <a:p>
            <a:r>
              <a:rPr lang="en-US" sz="1600" dirty="0">
                <a:solidFill>
                  <a:srgbClr val="000000"/>
                </a:solidFill>
              </a:rPr>
              <a:t>one of the more common </a:t>
            </a:r>
            <a:r>
              <a:rPr lang="en-US" sz="1600" dirty="0" err="1">
                <a:solidFill>
                  <a:srgbClr val="000000"/>
                </a:solidFill>
              </a:rPr>
              <a:t>oopsies</a:t>
            </a:r>
            <a:r>
              <a:rPr lang="en-US" sz="1600" dirty="0">
                <a:solidFill>
                  <a:srgbClr val="000000"/>
                </a:solidFill>
              </a:rPr>
              <a:t> in </a:t>
            </a:r>
          </a:p>
          <a:p>
            <a:r>
              <a:rPr lang="en-US" sz="1600" dirty="0">
                <a:solidFill>
                  <a:srgbClr val="000000"/>
                </a:solidFill>
              </a:rPr>
              <a:t>C programming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Shift Operations</a:t>
            </a:r>
          </a:p>
        </p:txBody>
      </p:sp>
      <p:sp>
        <p:nvSpPr>
          <p:cNvPr id="62469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Left Shift: 	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x &lt;&lt; y</a:t>
            </a:r>
            <a:endParaRPr lang="en-US" dirty="0"/>
          </a:p>
          <a:p>
            <a:pPr marL="552450" lvl="1" eaLnBrk="1" hangingPunct="1"/>
            <a:r>
              <a:rPr lang="en-US" dirty="0"/>
              <a:t>Shift bit-vector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x</a:t>
            </a:r>
            <a:r>
              <a:rPr lang="en-US" dirty="0"/>
              <a:t> left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y</a:t>
            </a:r>
            <a:r>
              <a:rPr lang="en-US" dirty="0"/>
              <a:t> positions</a:t>
            </a:r>
          </a:p>
          <a:p>
            <a:pPr marL="1181100" lvl="3" eaLnBrk="1" hangingPunct="1"/>
            <a:r>
              <a:rPr lang="en-US" dirty="0"/>
              <a:t>Throw away extra bits on left</a:t>
            </a:r>
          </a:p>
          <a:p>
            <a:pPr marL="838200" lvl="2" eaLnBrk="1" hangingPunct="1"/>
            <a:r>
              <a:rPr lang="en-US" dirty="0"/>
              <a:t>Fill with 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0</a:t>
            </a:r>
            <a:r>
              <a:rPr lang="en-US" dirty="0"/>
              <a:t>’s on right</a:t>
            </a:r>
          </a:p>
          <a:p>
            <a:pPr eaLnBrk="1" hangingPunct="1"/>
            <a:r>
              <a:rPr lang="en-US" dirty="0"/>
              <a:t>Right Shift: 	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x &gt;&gt; y</a:t>
            </a:r>
            <a:endParaRPr lang="en-US" dirty="0"/>
          </a:p>
          <a:p>
            <a:pPr marL="552450" lvl="1" eaLnBrk="1" hangingPunct="1"/>
            <a:r>
              <a:rPr lang="en-US" dirty="0"/>
              <a:t>Shift bit-vector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x</a:t>
            </a:r>
            <a:r>
              <a:rPr lang="en-US" dirty="0"/>
              <a:t> right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y</a:t>
            </a:r>
            <a:r>
              <a:rPr lang="en-US" dirty="0"/>
              <a:t> positions</a:t>
            </a:r>
          </a:p>
          <a:p>
            <a:pPr marL="838200" lvl="2" eaLnBrk="1" hangingPunct="1"/>
            <a:r>
              <a:rPr lang="en-US" dirty="0"/>
              <a:t>Throw away extra bits on right</a:t>
            </a:r>
          </a:p>
          <a:p>
            <a:pPr marL="552450" lvl="1" eaLnBrk="1" hangingPunct="1"/>
            <a:r>
              <a:rPr lang="en-US" dirty="0"/>
              <a:t>Logical shift</a:t>
            </a:r>
          </a:p>
          <a:p>
            <a:pPr marL="838200" lvl="2" eaLnBrk="1" hangingPunct="1"/>
            <a:r>
              <a:rPr lang="en-US" dirty="0"/>
              <a:t>Fill with 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0</a:t>
            </a:r>
            <a:r>
              <a:rPr lang="en-US" dirty="0"/>
              <a:t>’s on left</a:t>
            </a:r>
          </a:p>
          <a:p>
            <a:pPr marL="552450" lvl="1" eaLnBrk="1" hangingPunct="1"/>
            <a:r>
              <a:rPr lang="en-US" dirty="0"/>
              <a:t>Arithmetic shift</a:t>
            </a:r>
          </a:p>
          <a:p>
            <a:pPr marL="838200" lvl="2" eaLnBrk="1" hangingPunct="1"/>
            <a:r>
              <a:rPr lang="en-US" dirty="0"/>
              <a:t>Replicate most significant bit on right</a:t>
            </a:r>
          </a:p>
          <a:p>
            <a:pPr eaLnBrk="1" hangingPunct="1"/>
            <a:r>
              <a:rPr lang="en-US" dirty="0"/>
              <a:t>Undefined Behavior</a:t>
            </a:r>
          </a:p>
          <a:p>
            <a:pPr marL="552450" lvl="1" eaLnBrk="1" hangingPunct="1"/>
            <a:r>
              <a:rPr lang="en-US" dirty="0"/>
              <a:t>Shift amount &lt; 0 or ≥ word size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781800" y="304800"/>
            <a:ext cx="1371600" cy="457200"/>
            <a:chOff x="0" y="0"/>
            <a:chExt cx="864" cy="288"/>
          </a:xfrm>
        </p:grpSpPr>
        <p:sp>
          <p:nvSpPr>
            <p:cNvPr id="62552" name="Rectangle 6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53" name="Rectangle 7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01100010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376863" y="304800"/>
            <a:ext cx="1436687" cy="457200"/>
            <a:chOff x="0" y="0"/>
            <a:chExt cx="904" cy="288"/>
          </a:xfrm>
        </p:grpSpPr>
        <p:sp>
          <p:nvSpPr>
            <p:cNvPr id="62550" name="Rectangle 9"/>
            <p:cNvSpPr>
              <a:spLocks/>
            </p:cNvSpPr>
            <p:nvPr/>
          </p:nvSpPr>
          <p:spPr bwMode="auto">
            <a:xfrm>
              <a:off x="2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51" name="Rectangle 10"/>
            <p:cNvSpPr>
              <a:spLocks/>
            </p:cNvSpPr>
            <p:nvPr/>
          </p:nvSpPr>
          <p:spPr bwMode="auto">
            <a:xfrm>
              <a:off x="0" y="16"/>
              <a:ext cx="904" cy="2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Argument 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x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6781800" y="762000"/>
            <a:ext cx="1371600" cy="457200"/>
            <a:chOff x="0" y="0"/>
            <a:chExt cx="864" cy="288"/>
          </a:xfrm>
        </p:grpSpPr>
        <p:sp>
          <p:nvSpPr>
            <p:cNvPr id="62548" name="Rectangle 12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9" name="Rectangle 13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5410200" y="762000"/>
            <a:ext cx="1371600" cy="457200"/>
            <a:chOff x="0" y="0"/>
            <a:chExt cx="864" cy="288"/>
          </a:xfrm>
        </p:grpSpPr>
        <p:sp>
          <p:nvSpPr>
            <p:cNvPr id="62546" name="Rectangle 15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7" name="Rectangle 16"/>
            <p:cNvSpPr>
              <a:spLocks/>
            </p:cNvSpPr>
            <p:nvPr/>
          </p:nvSpPr>
          <p:spPr bwMode="auto">
            <a:xfrm>
              <a:off x="210" y="32"/>
              <a:ext cx="443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&lt;&lt; 3</a:t>
              </a: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6781800" y="1219200"/>
            <a:ext cx="1371600" cy="457200"/>
            <a:chOff x="0" y="0"/>
            <a:chExt cx="864" cy="288"/>
          </a:xfrm>
        </p:grpSpPr>
        <p:sp>
          <p:nvSpPr>
            <p:cNvPr id="62544" name="Rectangle 18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5" name="Rectangle 19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5410200" y="1219200"/>
            <a:ext cx="1371600" cy="457200"/>
            <a:chOff x="0" y="0"/>
            <a:chExt cx="864" cy="288"/>
          </a:xfrm>
        </p:grpSpPr>
        <p:sp>
          <p:nvSpPr>
            <p:cNvPr id="62542" name="Rectangle 21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3" name="Rectangle 22"/>
            <p:cNvSpPr>
              <a:spLocks/>
            </p:cNvSpPr>
            <p:nvPr/>
          </p:nvSpPr>
          <p:spPr bwMode="auto">
            <a:xfrm>
              <a:off x="38" y="16"/>
              <a:ext cx="787" cy="2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Log. 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&gt;&gt; 2</a:t>
              </a:r>
            </a:p>
          </p:txBody>
        </p: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6781800" y="1676400"/>
            <a:ext cx="1371600" cy="457200"/>
            <a:chOff x="0" y="0"/>
            <a:chExt cx="864" cy="288"/>
          </a:xfrm>
        </p:grpSpPr>
        <p:sp>
          <p:nvSpPr>
            <p:cNvPr id="62540" name="Rectangle 24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1" name="Rectangle 25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5410200" y="1676400"/>
            <a:ext cx="1371600" cy="457200"/>
            <a:chOff x="0" y="0"/>
            <a:chExt cx="864" cy="288"/>
          </a:xfrm>
        </p:grpSpPr>
        <p:sp>
          <p:nvSpPr>
            <p:cNvPr id="62538" name="Rectangle 27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9" name="Rectangle 28"/>
            <p:cNvSpPr>
              <a:spLocks/>
            </p:cNvSpPr>
            <p:nvPr/>
          </p:nvSpPr>
          <p:spPr bwMode="auto">
            <a:xfrm>
              <a:off x="2" y="16"/>
              <a:ext cx="859" cy="2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Arith. 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&gt;&gt; 2</a:t>
              </a:r>
            </a:p>
          </p:txBody>
        </p: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6781800" y="2514600"/>
            <a:ext cx="1371600" cy="457200"/>
            <a:chOff x="0" y="0"/>
            <a:chExt cx="864" cy="288"/>
          </a:xfrm>
        </p:grpSpPr>
        <p:sp>
          <p:nvSpPr>
            <p:cNvPr id="62536" name="Rectangle 30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7" name="Rectangle 31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10100010</a:t>
              </a:r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5376863" y="2514600"/>
            <a:ext cx="1436687" cy="457200"/>
            <a:chOff x="0" y="0"/>
            <a:chExt cx="904" cy="288"/>
          </a:xfrm>
        </p:grpSpPr>
        <p:sp>
          <p:nvSpPr>
            <p:cNvPr id="62534" name="Rectangle 33"/>
            <p:cNvSpPr>
              <a:spLocks/>
            </p:cNvSpPr>
            <p:nvPr/>
          </p:nvSpPr>
          <p:spPr bwMode="auto">
            <a:xfrm>
              <a:off x="2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5" name="Rectangle 34"/>
            <p:cNvSpPr>
              <a:spLocks/>
            </p:cNvSpPr>
            <p:nvPr/>
          </p:nvSpPr>
          <p:spPr bwMode="auto">
            <a:xfrm>
              <a:off x="0" y="16"/>
              <a:ext cx="904" cy="2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Argument 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x</a:t>
              </a:r>
            </a:p>
          </p:txBody>
        </p:sp>
      </p:grpSp>
      <p:grpSp>
        <p:nvGrpSpPr>
          <p:cNvPr id="12" name="Group 35"/>
          <p:cNvGrpSpPr>
            <a:grpSpLocks/>
          </p:cNvGrpSpPr>
          <p:nvPr/>
        </p:nvGrpSpPr>
        <p:grpSpPr bwMode="auto">
          <a:xfrm>
            <a:off x="6781800" y="2971800"/>
            <a:ext cx="1371600" cy="457200"/>
            <a:chOff x="0" y="0"/>
            <a:chExt cx="864" cy="288"/>
          </a:xfrm>
        </p:grpSpPr>
        <p:sp>
          <p:nvSpPr>
            <p:cNvPr id="62532" name="Rectangle 36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3" name="Rectangle 37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13" name="Group 38"/>
          <p:cNvGrpSpPr>
            <a:grpSpLocks/>
          </p:cNvGrpSpPr>
          <p:nvPr/>
        </p:nvGrpSpPr>
        <p:grpSpPr bwMode="auto">
          <a:xfrm>
            <a:off x="5410200" y="2971800"/>
            <a:ext cx="1371600" cy="457200"/>
            <a:chOff x="0" y="0"/>
            <a:chExt cx="864" cy="288"/>
          </a:xfrm>
        </p:grpSpPr>
        <p:sp>
          <p:nvSpPr>
            <p:cNvPr id="62530" name="Rectangle 39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1" name="Rectangle 40"/>
            <p:cNvSpPr>
              <a:spLocks/>
            </p:cNvSpPr>
            <p:nvPr/>
          </p:nvSpPr>
          <p:spPr bwMode="auto">
            <a:xfrm>
              <a:off x="210" y="32"/>
              <a:ext cx="443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&lt;&lt; 3</a:t>
              </a:r>
            </a:p>
          </p:txBody>
        </p:sp>
      </p:grpSp>
      <p:grpSp>
        <p:nvGrpSpPr>
          <p:cNvPr id="14" name="Group 41"/>
          <p:cNvGrpSpPr>
            <a:grpSpLocks/>
          </p:cNvGrpSpPr>
          <p:nvPr/>
        </p:nvGrpSpPr>
        <p:grpSpPr bwMode="auto">
          <a:xfrm>
            <a:off x="6781800" y="3429000"/>
            <a:ext cx="1371600" cy="457200"/>
            <a:chOff x="0" y="0"/>
            <a:chExt cx="864" cy="288"/>
          </a:xfrm>
        </p:grpSpPr>
        <p:sp>
          <p:nvSpPr>
            <p:cNvPr id="62528" name="Rectangle 42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9" name="Rectangle 43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15" name="Group 44"/>
          <p:cNvGrpSpPr>
            <a:grpSpLocks/>
          </p:cNvGrpSpPr>
          <p:nvPr/>
        </p:nvGrpSpPr>
        <p:grpSpPr bwMode="auto">
          <a:xfrm>
            <a:off x="5410200" y="3429000"/>
            <a:ext cx="1371600" cy="457200"/>
            <a:chOff x="0" y="0"/>
            <a:chExt cx="864" cy="288"/>
          </a:xfrm>
        </p:grpSpPr>
        <p:sp>
          <p:nvSpPr>
            <p:cNvPr id="62526" name="Rectangle 45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7" name="Rectangle 46"/>
            <p:cNvSpPr>
              <a:spLocks/>
            </p:cNvSpPr>
            <p:nvPr/>
          </p:nvSpPr>
          <p:spPr bwMode="auto">
            <a:xfrm>
              <a:off x="38" y="16"/>
              <a:ext cx="787" cy="2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Log. 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&gt;&gt; 2</a:t>
              </a:r>
            </a:p>
          </p:txBody>
        </p:sp>
      </p:grp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6781800" y="3886200"/>
            <a:ext cx="1371600" cy="457200"/>
            <a:chOff x="0" y="0"/>
            <a:chExt cx="864" cy="288"/>
          </a:xfrm>
        </p:grpSpPr>
        <p:sp>
          <p:nvSpPr>
            <p:cNvPr id="62524" name="Rectangle 48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5" name="Rectangle 49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11</a:t>
              </a:r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17" name="Group 50"/>
          <p:cNvGrpSpPr>
            <a:grpSpLocks/>
          </p:cNvGrpSpPr>
          <p:nvPr/>
        </p:nvGrpSpPr>
        <p:grpSpPr bwMode="auto">
          <a:xfrm>
            <a:off x="5410200" y="3886200"/>
            <a:ext cx="1371600" cy="457200"/>
            <a:chOff x="0" y="0"/>
            <a:chExt cx="864" cy="288"/>
          </a:xfrm>
        </p:grpSpPr>
        <p:sp>
          <p:nvSpPr>
            <p:cNvPr id="62522" name="Rectangle 51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3" name="Rectangle 52"/>
            <p:cNvSpPr>
              <a:spLocks/>
            </p:cNvSpPr>
            <p:nvPr/>
          </p:nvSpPr>
          <p:spPr bwMode="auto">
            <a:xfrm>
              <a:off x="2" y="16"/>
              <a:ext cx="859" cy="2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Arith. 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&gt;&gt; 2</a:t>
              </a:r>
            </a:p>
          </p:txBody>
        </p:sp>
      </p:grpSp>
      <p:grpSp>
        <p:nvGrpSpPr>
          <p:cNvPr id="18" name="Group 53"/>
          <p:cNvGrpSpPr>
            <a:grpSpLocks/>
          </p:cNvGrpSpPr>
          <p:nvPr/>
        </p:nvGrpSpPr>
        <p:grpSpPr bwMode="auto">
          <a:xfrm>
            <a:off x="6781800" y="762000"/>
            <a:ext cx="1371600" cy="457200"/>
            <a:chOff x="0" y="0"/>
            <a:chExt cx="864" cy="288"/>
          </a:xfrm>
        </p:grpSpPr>
        <p:sp>
          <p:nvSpPr>
            <p:cNvPr id="62520" name="Rectangle 54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1" name="Rectangle 55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19" name="Group 56"/>
          <p:cNvGrpSpPr>
            <a:grpSpLocks/>
          </p:cNvGrpSpPr>
          <p:nvPr/>
        </p:nvGrpSpPr>
        <p:grpSpPr bwMode="auto">
          <a:xfrm>
            <a:off x="6781800" y="762000"/>
            <a:ext cx="1371600" cy="457200"/>
            <a:chOff x="0" y="0"/>
            <a:chExt cx="864" cy="288"/>
          </a:xfrm>
        </p:grpSpPr>
        <p:sp>
          <p:nvSpPr>
            <p:cNvPr id="62518" name="Rectangle 57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9" name="Rectangle 58"/>
            <p:cNvSpPr>
              <a:spLocks/>
            </p:cNvSpPr>
            <p:nvPr/>
          </p:nvSpPr>
          <p:spPr bwMode="auto">
            <a:xfrm>
              <a:off x="386" y="24"/>
              <a:ext cx="91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1800" b="0" dirty="0">
                <a:solidFill>
                  <a:srgbClr val="000066"/>
                </a:solidFill>
                <a:latin typeface="Courier New Bold Italic" charset="0"/>
                <a:ea typeface="Courier New Bold Italic" charset="0"/>
                <a:cs typeface="Courier New Bold Italic" charset="0"/>
                <a:sym typeface="Courier New Bold Italic" charset="0"/>
              </a:endParaRPr>
            </a:p>
          </p:txBody>
        </p:sp>
      </p:grpSp>
      <p:grpSp>
        <p:nvGrpSpPr>
          <p:cNvPr id="20" name="Group 59"/>
          <p:cNvGrpSpPr>
            <a:grpSpLocks/>
          </p:cNvGrpSpPr>
          <p:nvPr/>
        </p:nvGrpSpPr>
        <p:grpSpPr bwMode="auto">
          <a:xfrm>
            <a:off x="6781800" y="1219200"/>
            <a:ext cx="1371600" cy="457200"/>
            <a:chOff x="0" y="0"/>
            <a:chExt cx="864" cy="288"/>
          </a:xfrm>
        </p:grpSpPr>
        <p:sp>
          <p:nvSpPr>
            <p:cNvPr id="62516" name="Rectangle 60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7" name="Rectangle 61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21" name="Group 62"/>
          <p:cNvGrpSpPr>
            <a:grpSpLocks/>
          </p:cNvGrpSpPr>
          <p:nvPr/>
        </p:nvGrpSpPr>
        <p:grpSpPr bwMode="auto">
          <a:xfrm>
            <a:off x="6781800" y="1219200"/>
            <a:ext cx="1314450" cy="457200"/>
            <a:chOff x="0" y="0"/>
            <a:chExt cx="828" cy="288"/>
          </a:xfrm>
        </p:grpSpPr>
        <p:sp>
          <p:nvSpPr>
            <p:cNvPr id="62514" name="Rectangle 63"/>
            <p:cNvSpPr>
              <a:spLocks/>
            </p:cNvSpPr>
            <p:nvPr/>
          </p:nvSpPr>
          <p:spPr bwMode="auto">
            <a:xfrm>
              <a:off x="0" y="0"/>
              <a:ext cx="828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5" name="Rectangle 64"/>
            <p:cNvSpPr>
              <a:spLocks/>
            </p:cNvSpPr>
            <p:nvPr/>
          </p:nvSpPr>
          <p:spPr bwMode="auto">
            <a:xfrm>
              <a:off x="386" y="24"/>
              <a:ext cx="91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18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endParaRPr>
            </a:p>
          </p:txBody>
        </p:sp>
      </p:grpSp>
      <p:grpSp>
        <p:nvGrpSpPr>
          <p:cNvPr id="22" name="Group 65"/>
          <p:cNvGrpSpPr>
            <a:grpSpLocks/>
          </p:cNvGrpSpPr>
          <p:nvPr/>
        </p:nvGrpSpPr>
        <p:grpSpPr bwMode="auto">
          <a:xfrm>
            <a:off x="6781800" y="1676400"/>
            <a:ext cx="1371600" cy="457200"/>
            <a:chOff x="0" y="0"/>
            <a:chExt cx="864" cy="288"/>
          </a:xfrm>
        </p:grpSpPr>
        <p:sp>
          <p:nvSpPr>
            <p:cNvPr id="62512" name="Rectangle 66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3" name="Rectangle 67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23" name="Group 68"/>
          <p:cNvGrpSpPr>
            <a:grpSpLocks/>
          </p:cNvGrpSpPr>
          <p:nvPr/>
        </p:nvGrpSpPr>
        <p:grpSpPr bwMode="auto">
          <a:xfrm>
            <a:off x="6781800" y="1676400"/>
            <a:ext cx="1371600" cy="457200"/>
            <a:chOff x="0" y="0"/>
            <a:chExt cx="864" cy="288"/>
          </a:xfrm>
        </p:grpSpPr>
        <p:sp>
          <p:nvSpPr>
            <p:cNvPr id="62510" name="Rectangle 69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1" name="Rectangle 70"/>
            <p:cNvSpPr>
              <a:spLocks/>
            </p:cNvSpPr>
            <p:nvPr/>
          </p:nvSpPr>
          <p:spPr bwMode="auto">
            <a:xfrm>
              <a:off x="386" y="24"/>
              <a:ext cx="91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18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endParaRPr>
            </a:p>
          </p:txBody>
        </p:sp>
      </p:grpSp>
      <p:grpSp>
        <p:nvGrpSpPr>
          <p:cNvPr id="24" name="Group 71"/>
          <p:cNvGrpSpPr>
            <a:grpSpLocks/>
          </p:cNvGrpSpPr>
          <p:nvPr/>
        </p:nvGrpSpPr>
        <p:grpSpPr bwMode="auto">
          <a:xfrm>
            <a:off x="6781800" y="2971800"/>
            <a:ext cx="1371600" cy="457200"/>
            <a:chOff x="0" y="0"/>
            <a:chExt cx="864" cy="288"/>
          </a:xfrm>
        </p:grpSpPr>
        <p:sp>
          <p:nvSpPr>
            <p:cNvPr id="62508" name="Rectangle 72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9" name="Rectangle 73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25" name="Group 74"/>
          <p:cNvGrpSpPr>
            <a:grpSpLocks/>
          </p:cNvGrpSpPr>
          <p:nvPr/>
        </p:nvGrpSpPr>
        <p:grpSpPr bwMode="auto">
          <a:xfrm>
            <a:off x="6781800" y="3429000"/>
            <a:ext cx="1371600" cy="457200"/>
            <a:chOff x="0" y="0"/>
            <a:chExt cx="864" cy="288"/>
          </a:xfrm>
        </p:grpSpPr>
        <p:sp>
          <p:nvSpPr>
            <p:cNvPr id="62506" name="Rectangle 75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7" name="Rectangle 76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26" name="Group 77"/>
          <p:cNvGrpSpPr>
            <a:grpSpLocks/>
          </p:cNvGrpSpPr>
          <p:nvPr/>
        </p:nvGrpSpPr>
        <p:grpSpPr bwMode="auto">
          <a:xfrm>
            <a:off x="6781800" y="3886200"/>
            <a:ext cx="1371600" cy="457200"/>
            <a:chOff x="0" y="0"/>
            <a:chExt cx="864" cy="288"/>
          </a:xfrm>
        </p:grpSpPr>
        <p:sp>
          <p:nvSpPr>
            <p:cNvPr id="62504" name="Rectangle 78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5" name="Rectangle 79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11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sp>
        <p:nvSpPr>
          <p:cNvPr id="62502" name="Rectangle 81"/>
          <p:cNvSpPr>
            <a:spLocks/>
          </p:cNvSpPr>
          <p:nvPr/>
        </p:nvSpPr>
        <p:spPr bwMode="auto">
          <a:xfrm>
            <a:off x="6781800" y="2971800"/>
            <a:ext cx="137160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66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grpSp>
        <p:nvGrpSpPr>
          <p:cNvPr id="28" name="Group 83"/>
          <p:cNvGrpSpPr>
            <a:grpSpLocks/>
          </p:cNvGrpSpPr>
          <p:nvPr/>
        </p:nvGrpSpPr>
        <p:grpSpPr bwMode="auto">
          <a:xfrm>
            <a:off x="6781800" y="3429000"/>
            <a:ext cx="1371600" cy="457200"/>
            <a:chOff x="0" y="0"/>
            <a:chExt cx="864" cy="288"/>
          </a:xfrm>
        </p:grpSpPr>
        <p:sp>
          <p:nvSpPr>
            <p:cNvPr id="62500" name="Rectangle 84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1" name="Rectangle 85"/>
            <p:cNvSpPr>
              <a:spLocks/>
            </p:cNvSpPr>
            <p:nvPr/>
          </p:nvSpPr>
          <p:spPr bwMode="auto">
            <a:xfrm>
              <a:off x="386" y="24"/>
              <a:ext cx="91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18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endParaRPr>
            </a:p>
          </p:txBody>
        </p:sp>
      </p:grpSp>
      <p:grpSp>
        <p:nvGrpSpPr>
          <p:cNvPr id="29" name="Group 86"/>
          <p:cNvGrpSpPr>
            <a:grpSpLocks/>
          </p:cNvGrpSpPr>
          <p:nvPr/>
        </p:nvGrpSpPr>
        <p:grpSpPr bwMode="auto">
          <a:xfrm>
            <a:off x="6781800" y="3886200"/>
            <a:ext cx="1371600" cy="457200"/>
            <a:chOff x="0" y="0"/>
            <a:chExt cx="864" cy="288"/>
          </a:xfrm>
        </p:grpSpPr>
        <p:sp>
          <p:nvSpPr>
            <p:cNvPr id="62498" name="Rectangle 87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499" name="Rectangle 88"/>
            <p:cNvSpPr>
              <a:spLocks/>
            </p:cNvSpPr>
            <p:nvPr/>
          </p:nvSpPr>
          <p:spPr bwMode="auto">
            <a:xfrm>
              <a:off x="386" y="24"/>
              <a:ext cx="91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18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endParaRPr>
            </a:p>
          </p:txBody>
        </p:sp>
      </p:grpSp>
      <p:sp>
        <p:nvSpPr>
          <p:cNvPr id="88" name="Rectangle 32"/>
          <p:cNvSpPr>
            <a:spLocks noChangeArrowheads="1"/>
          </p:cNvSpPr>
          <p:nvPr/>
        </p:nvSpPr>
        <p:spPr bwMode="auto">
          <a:xfrm>
            <a:off x="5376862" y="4419600"/>
            <a:ext cx="3538538" cy="2400657"/>
          </a:xfrm>
          <a:prstGeom prst="rect">
            <a:avLst/>
          </a:prstGeom>
          <a:solidFill>
            <a:srgbClr val="EFBFBF"/>
          </a:solidFill>
          <a:ln w="19050">
            <a:noFill/>
            <a:miter lim="800000"/>
            <a:headEnd/>
            <a:tailEnd type="none" w="sm" len="sm"/>
          </a:ln>
        </p:spPr>
        <p:txBody>
          <a:bodyPr wrap="square" lIns="45720" rIns="45720">
            <a:spAutoFit/>
          </a:bodyPr>
          <a:lstStyle/>
          <a:p>
            <a:r>
              <a:rPr lang="en-US" sz="1800" b="0" dirty="0">
                <a:latin typeface="Calibri" charset="0"/>
                <a:ea typeface="Calibri" charset="0"/>
                <a:cs typeface="Calibri" charset="0"/>
              </a:rPr>
              <a:t>C, however, has only one right shift operator, &gt;&gt;. Many C compilers choose which right shift to perform depending on what type of integer is being shifted; often signed integers are shifted using the arithmetic shift, and unsigned integers are shifted using the logical shift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041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Shift Operations</a:t>
            </a:r>
          </a:p>
        </p:txBody>
      </p:sp>
      <p:sp>
        <p:nvSpPr>
          <p:cNvPr id="62469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Left Shift: 	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x &lt;&lt; y</a:t>
            </a:r>
            <a:endParaRPr lang="en-US" dirty="0"/>
          </a:p>
          <a:p>
            <a:pPr marL="552450" lvl="1" eaLnBrk="1" hangingPunct="1"/>
            <a:r>
              <a:rPr lang="en-US" dirty="0"/>
              <a:t>Shift bit-vector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x</a:t>
            </a:r>
            <a:r>
              <a:rPr lang="en-US" dirty="0"/>
              <a:t> left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y</a:t>
            </a:r>
            <a:r>
              <a:rPr lang="en-US" dirty="0"/>
              <a:t> positions</a:t>
            </a:r>
          </a:p>
          <a:p>
            <a:pPr marL="1181100" lvl="3" eaLnBrk="1" hangingPunct="1"/>
            <a:r>
              <a:rPr lang="en-US" dirty="0"/>
              <a:t>Throw away extra bits on left</a:t>
            </a:r>
          </a:p>
          <a:p>
            <a:pPr marL="838200" lvl="2" eaLnBrk="1" hangingPunct="1"/>
            <a:r>
              <a:rPr lang="en-US" dirty="0"/>
              <a:t>Fill with 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0</a:t>
            </a:r>
            <a:r>
              <a:rPr lang="en-US" dirty="0"/>
              <a:t>’s on right</a:t>
            </a:r>
          </a:p>
          <a:p>
            <a:pPr eaLnBrk="1" hangingPunct="1"/>
            <a:r>
              <a:rPr lang="en-US" dirty="0"/>
              <a:t>Right Shift: 	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x &gt;&gt; y</a:t>
            </a:r>
            <a:endParaRPr lang="en-US" dirty="0"/>
          </a:p>
          <a:p>
            <a:pPr marL="552450" lvl="1" eaLnBrk="1" hangingPunct="1"/>
            <a:r>
              <a:rPr lang="en-US" dirty="0"/>
              <a:t>Shift bit-vector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x</a:t>
            </a:r>
            <a:r>
              <a:rPr lang="en-US" dirty="0"/>
              <a:t> right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y</a:t>
            </a:r>
            <a:r>
              <a:rPr lang="en-US" dirty="0"/>
              <a:t> positions</a:t>
            </a:r>
          </a:p>
          <a:p>
            <a:pPr marL="838200" lvl="2" eaLnBrk="1" hangingPunct="1"/>
            <a:r>
              <a:rPr lang="en-US" dirty="0"/>
              <a:t>Throw away extra bits on right</a:t>
            </a:r>
          </a:p>
          <a:p>
            <a:pPr marL="552450" lvl="1" eaLnBrk="1" hangingPunct="1"/>
            <a:r>
              <a:rPr lang="en-US" dirty="0"/>
              <a:t>Logical shift</a:t>
            </a:r>
          </a:p>
          <a:p>
            <a:pPr marL="838200" lvl="2" eaLnBrk="1" hangingPunct="1"/>
            <a:r>
              <a:rPr lang="en-US" dirty="0"/>
              <a:t>Fill with 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0</a:t>
            </a:r>
            <a:r>
              <a:rPr lang="en-US" dirty="0"/>
              <a:t>’s on left</a:t>
            </a:r>
          </a:p>
          <a:p>
            <a:pPr marL="552450" lvl="1" eaLnBrk="1" hangingPunct="1"/>
            <a:r>
              <a:rPr lang="en-US" dirty="0"/>
              <a:t>Arithmetic shift</a:t>
            </a:r>
          </a:p>
          <a:p>
            <a:pPr marL="838200" lvl="2" eaLnBrk="1" hangingPunct="1"/>
            <a:r>
              <a:rPr lang="en-US" dirty="0"/>
              <a:t>Replicate most significant bit on right</a:t>
            </a:r>
          </a:p>
          <a:p>
            <a:pPr eaLnBrk="1" hangingPunct="1"/>
            <a:r>
              <a:rPr lang="en-US" dirty="0"/>
              <a:t>Undefined Behavior</a:t>
            </a:r>
          </a:p>
          <a:p>
            <a:pPr marL="552450" lvl="1" eaLnBrk="1" hangingPunct="1"/>
            <a:r>
              <a:rPr lang="en-US" dirty="0"/>
              <a:t>Shift amount &lt; 0 or ≥ word size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781800" y="304800"/>
            <a:ext cx="1371600" cy="457200"/>
            <a:chOff x="0" y="0"/>
            <a:chExt cx="864" cy="288"/>
          </a:xfrm>
        </p:grpSpPr>
        <p:sp>
          <p:nvSpPr>
            <p:cNvPr id="62552" name="Rectangle 6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53" name="Rectangle 7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01100010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376863" y="304800"/>
            <a:ext cx="1436687" cy="457200"/>
            <a:chOff x="0" y="0"/>
            <a:chExt cx="904" cy="288"/>
          </a:xfrm>
        </p:grpSpPr>
        <p:sp>
          <p:nvSpPr>
            <p:cNvPr id="62550" name="Rectangle 9"/>
            <p:cNvSpPr>
              <a:spLocks/>
            </p:cNvSpPr>
            <p:nvPr/>
          </p:nvSpPr>
          <p:spPr bwMode="auto">
            <a:xfrm>
              <a:off x="2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51" name="Rectangle 10"/>
            <p:cNvSpPr>
              <a:spLocks/>
            </p:cNvSpPr>
            <p:nvPr/>
          </p:nvSpPr>
          <p:spPr bwMode="auto">
            <a:xfrm>
              <a:off x="0" y="16"/>
              <a:ext cx="904" cy="2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Argument 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x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6781800" y="762000"/>
            <a:ext cx="1371600" cy="457200"/>
            <a:chOff x="0" y="0"/>
            <a:chExt cx="864" cy="288"/>
          </a:xfrm>
        </p:grpSpPr>
        <p:sp>
          <p:nvSpPr>
            <p:cNvPr id="62548" name="Rectangle 12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9" name="Rectangle 13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5410200" y="762000"/>
            <a:ext cx="1371600" cy="457200"/>
            <a:chOff x="0" y="0"/>
            <a:chExt cx="864" cy="288"/>
          </a:xfrm>
        </p:grpSpPr>
        <p:sp>
          <p:nvSpPr>
            <p:cNvPr id="62546" name="Rectangle 15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7" name="Rectangle 16"/>
            <p:cNvSpPr>
              <a:spLocks/>
            </p:cNvSpPr>
            <p:nvPr/>
          </p:nvSpPr>
          <p:spPr bwMode="auto">
            <a:xfrm>
              <a:off x="210" y="32"/>
              <a:ext cx="443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&lt;&lt; 3</a:t>
              </a: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6781800" y="1219200"/>
            <a:ext cx="1371600" cy="457200"/>
            <a:chOff x="0" y="0"/>
            <a:chExt cx="864" cy="288"/>
          </a:xfrm>
        </p:grpSpPr>
        <p:sp>
          <p:nvSpPr>
            <p:cNvPr id="62544" name="Rectangle 18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5" name="Rectangle 19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5410200" y="1219200"/>
            <a:ext cx="1371600" cy="457200"/>
            <a:chOff x="0" y="0"/>
            <a:chExt cx="864" cy="288"/>
          </a:xfrm>
        </p:grpSpPr>
        <p:sp>
          <p:nvSpPr>
            <p:cNvPr id="62542" name="Rectangle 21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3" name="Rectangle 22"/>
            <p:cNvSpPr>
              <a:spLocks/>
            </p:cNvSpPr>
            <p:nvPr/>
          </p:nvSpPr>
          <p:spPr bwMode="auto">
            <a:xfrm>
              <a:off x="38" y="16"/>
              <a:ext cx="787" cy="2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Log. 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&gt;&gt; 2</a:t>
              </a:r>
            </a:p>
          </p:txBody>
        </p: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6781800" y="1676400"/>
            <a:ext cx="1371600" cy="457200"/>
            <a:chOff x="0" y="0"/>
            <a:chExt cx="864" cy="288"/>
          </a:xfrm>
        </p:grpSpPr>
        <p:sp>
          <p:nvSpPr>
            <p:cNvPr id="62540" name="Rectangle 24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1" name="Rectangle 25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5410200" y="1676400"/>
            <a:ext cx="1371600" cy="457200"/>
            <a:chOff x="0" y="0"/>
            <a:chExt cx="864" cy="288"/>
          </a:xfrm>
        </p:grpSpPr>
        <p:sp>
          <p:nvSpPr>
            <p:cNvPr id="62538" name="Rectangle 27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9" name="Rectangle 28"/>
            <p:cNvSpPr>
              <a:spLocks/>
            </p:cNvSpPr>
            <p:nvPr/>
          </p:nvSpPr>
          <p:spPr bwMode="auto">
            <a:xfrm>
              <a:off x="2" y="16"/>
              <a:ext cx="859" cy="2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Arith. 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&gt;&gt; 2</a:t>
              </a:r>
            </a:p>
          </p:txBody>
        </p: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6781800" y="2514600"/>
            <a:ext cx="1371600" cy="457200"/>
            <a:chOff x="0" y="0"/>
            <a:chExt cx="864" cy="288"/>
          </a:xfrm>
        </p:grpSpPr>
        <p:sp>
          <p:nvSpPr>
            <p:cNvPr id="62536" name="Rectangle 30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7" name="Rectangle 31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10100010</a:t>
              </a:r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5376863" y="2514600"/>
            <a:ext cx="1436687" cy="457200"/>
            <a:chOff x="0" y="0"/>
            <a:chExt cx="904" cy="288"/>
          </a:xfrm>
        </p:grpSpPr>
        <p:sp>
          <p:nvSpPr>
            <p:cNvPr id="62534" name="Rectangle 33"/>
            <p:cNvSpPr>
              <a:spLocks/>
            </p:cNvSpPr>
            <p:nvPr/>
          </p:nvSpPr>
          <p:spPr bwMode="auto">
            <a:xfrm>
              <a:off x="2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5" name="Rectangle 34"/>
            <p:cNvSpPr>
              <a:spLocks/>
            </p:cNvSpPr>
            <p:nvPr/>
          </p:nvSpPr>
          <p:spPr bwMode="auto">
            <a:xfrm>
              <a:off x="0" y="16"/>
              <a:ext cx="904" cy="2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Argument 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x</a:t>
              </a:r>
            </a:p>
          </p:txBody>
        </p:sp>
      </p:grpSp>
      <p:grpSp>
        <p:nvGrpSpPr>
          <p:cNvPr id="12" name="Group 35"/>
          <p:cNvGrpSpPr>
            <a:grpSpLocks/>
          </p:cNvGrpSpPr>
          <p:nvPr/>
        </p:nvGrpSpPr>
        <p:grpSpPr bwMode="auto">
          <a:xfrm>
            <a:off x="6781800" y="2971800"/>
            <a:ext cx="1371600" cy="457200"/>
            <a:chOff x="0" y="0"/>
            <a:chExt cx="864" cy="288"/>
          </a:xfrm>
        </p:grpSpPr>
        <p:sp>
          <p:nvSpPr>
            <p:cNvPr id="62532" name="Rectangle 36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3" name="Rectangle 37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13" name="Group 38"/>
          <p:cNvGrpSpPr>
            <a:grpSpLocks/>
          </p:cNvGrpSpPr>
          <p:nvPr/>
        </p:nvGrpSpPr>
        <p:grpSpPr bwMode="auto">
          <a:xfrm>
            <a:off x="5410200" y="2971800"/>
            <a:ext cx="1371600" cy="457200"/>
            <a:chOff x="0" y="0"/>
            <a:chExt cx="864" cy="288"/>
          </a:xfrm>
        </p:grpSpPr>
        <p:sp>
          <p:nvSpPr>
            <p:cNvPr id="62530" name="Rectangle 39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1" name="Rectangle 40"/>
            <p:cNvSpPr>
              <a:spLocks/>
            </p:cNvSpPr>
            <p:nvPr/>
          </p:nvSpPr>
          <p:spPr bwMode="auto">
            <a:xfrm>
              <a:off x="210" y="32"/>
              <a:ext cx="443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&lt;&lt; 3</a:t>
              </a:r>
            </a:p>
          </p:txBody>
        </p:sp>
      </p:grpSp>
      <p:grpSp>
        <p:nvGrpSpPr>
          <p:cNvPr id="14" name="Group 41"/>
          <p:cNvGrpSpPr>
            <a:grpSpLocks/>
          </p:cNvGrpSpPr>
          <p:nvPr/>
        </p:nvGrpSpPr>
        <p:grpSpPr bwMode="auto">
          <a:xfrm>
            <a:off x="6781800" y="3429000"/>
            <a:ext cx="1371600" cy="457200"/>
            <a:chOff x="0" y="0"/>
            <a:chExt cx="864" cy="288"/>
          </a:xfrm>
        </p:grpSpPr>
        <p:sp>
          <p:nvSpPr>
            <p:cNvPr id="62528" name="Rectangle 42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9" name="Rectangle 43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15" name="Group 44"/>
          <p:cNvGrpSpPr>
            <a:grpSpLocks/>
          </p:cNvGrpSpPr>
          <p:nvPr/>
        </p:nvGrpSpPr>
        <p:grpSpPr bwMode="auto">
          <a:xfrm>
            <a:off x="5410200" y="3429000"/>
            <a:ext cx="1371600" cy="457200"/>
            <a:chOff x="0" y="0"/>
            <a:chExt cx="864" cy="288"/>
          </a:xfrm>
        </p:grpSpPr>
        <p:sp>
          <p:nvSpPr>
            <p:cNvPr id="62526" name="Rectangle 45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7" name="Rectangle 46"/>
            <p:cNvSpPr>
              <a:spLocks/>
            </p:cNvSpPr>
            <p:nvPr/>
          </p:nvSpPr>
          <p:spPr bwMode="auto">
            <a:xfrm>
              <a:off x="38" y="16"/>
              <a:ext cx="787" cy="2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Log. 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&gt;&gt; 2</a:t>
              </a:r>
            </a:p>
          </p:txBody>
        </p:sp>
      </p:grp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6781800" y="3886200"/>
            <a:ext cx="1371600" cy="457200"/>
            <a:chOff x="0" y="0"/>
            <a:chExt cx="864" cy="288"/>
          </a:xfrm>
        </p:grpSpPr>
        <p:sp>
          <p:nvSpPr>
            <p:cNvPr id="62524" name="Rectangle 48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5" name="Rectangle 49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11</a:t>
              </a:r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17" name="Group 50"/>
          <p:cNvGrpSpPr>
            <a:grpSpLocks/>
          </p:cNvGrpSpPr>
          <p:nvPr/>
        </p:nvGrpSpPr>
        <p:grpSpPr bwMode="auto">
          <a:xfrm>
            <a:off x="5410200" y="3886200"/>
            <a:ext cx="1371600" cy="457200"/>
            <a:chOff x="0" y="0"/>
            <a:chExt cx="864" cy="288"/>
          </a:xfrm>
        </p:grpSpPr>
        <p:sp>
          <p:nvSpPr>
            <p:cNvPr id="62522" name="Rectangle 51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3" name="Rectangle 52"/>
            <p:cNvSpPr>
              <a:spLocks/>
            </p:cNvSpPr>
            <p:nvPr/>
          </p:nvSpPr>
          <p:spPr bwMode="auto">
            <a:xfrm>
              <a:off x="2" y="16"/>
              <a:ext cx="859" cy="2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Arith. 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&gt;&gt; 2</a:t>
              </a:r>
            </a:p>
          </p:txBody>
        </p:sp>
      </p:grpSp>
      <p:grpSp>
        <p:nvGrpSpPr>
          <p:cNvPr id="18" name="Group 53"/>
          <p:cNvGrpSpPr>
            <a:grpSpLocks/>
          </p:cNvGrpSpPr>
          <p:nvPr/>
        </p:nvGrpSpPr>
        <p:grpSpPr bwMode="auto">
          <a:xfrm>
            <a:off x="6781800" y="762000"/>
            <a:ext cx="1371600" cy="457200"/>
            <a:chOff x="0" y="0"/>
            <a:chExt cx="864" cy="288"/>
          </a:xfrm>
        </p:grpSpPr>
        <p:sp>
          <p:nvSpPr>
            <p:cNvPr id="62520" name="Rectangle 54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1" name="Rectangle 55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19" name="Group 56"/>
          <p:cNvGrpSpPr>
            <a:grpSpLocks/>
          </p:cNvGrpSpPr>
          <p:nvPr/>
        </p:nvGrpSpPr>
        <p:grpSpPr bwMode="auto">
          <a:xfrm>
            <a:off x="6781800" y="762000"/>
            <a:ext cx="1371600" cy="457200"/>
            <a:chOff x="0" y="0"/>
            <a:chExt cx="864" cy="288"/>
          </a:xfrm>
        </p:grpSpPr>
        <p:sp>
          <p:nvSpPr>
            <p:cNvPr id="62518" name="Rectangle 57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9" name="Rectangle 58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800" b="0">
                  <a:solidFill>
                    <a:srgbClr val="000066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20" name="Group 59"/>
          <p:cNvGrpSpPr>
            <a:grpSpLocks/>
          </p:cNvGrpSpPr>
          <p:nvPr/>
        </p:nvGrpSpPr>
        <p:grpSpPr bwMode="auto">
          <a:xfrm>
            <a:off x="6781800" y="1219200"/>
            <a:ext cx="1371600" cy="457200"/>
            <a:chOff x="0" y="0"/>
            <a:chExt cx="864" cy="288"/>
          </a:xfrm>
        </p:grpSpPr>
        <p:sp>
          <p:nvSpPr>
            <p:cNvPr id="62516" name="Rectangle 60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7" name="Rectangle 61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21" name="Group 62"/>
          <p:cNvGrpSpPr>
            <a:grpSpLocks/>
          </p:cNvGrpSpPr>
          <p:nvPr/>
        </p:nvGrpSpPr>
        <p:grpSpPr bwMode="auto">
          <a:xfrm>
            <a:off x="6781800" y="1219200"/>
            <a:ext cx="1371600" cy="457200"/>
            <a:chOff x="0" y="0"/>
            <a:chExt cx="864" cy="288"/>
          </a:xfrm>
        </p:grpSpPr>
        <p:sp>
          <p:nvSpPr>
            <p:cNvPr id="62514" name="Rectangle 63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5" name="Rectangle 64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22" name="Group 65"/>
          <p:cNvGrpSpPr>
            <a:grpSpLocks/>
          </p:cNvGrpSpPr>
          <p:nvPr/>
        </p:nvGrpSpPr>
        <p:grpSpPr bwMode="auto">
          <a:xfrm>
            <a:off x="6781800" y="1676400"/>
            <a:ext cx="1371600" cy="457200"/>
            <a:chOff x="0" y="0"/>
            <a:chExt cx="864" cy="288"/>
          </a:xfrm>
        </p:grpSpPr>
        <p:sp>
          <p:nvSpPr>
            <p:cNvPr id="62512" name="Rectangle 66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3" name="Rectangle 67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23" name="Group 68"/>
          <p:cNvGrpSpPr>
            <a:grpSpLocks/>
          </p:cNvGrpSpPr>
          <p:nvPr/>
        </p:nvGrpSpPr>
        <p:grpSpPr bwMode="auto">
          <a:xfrm>
            <a:off x="6781800" y="1676400"/>
            <a:ext cx="1371600" cy="457200"/>
            <a:chOff x="0" y="0"/>
            <a:chExt cx="864" cy="288"/>
          </a:xfrm>
        </p:grpSpPr>
        <p:sp>
          <p:nvSpPr>
            <p:cNvPr id="62510" name="Rectangle 69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1" name="Rectangle 70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24" name="Group 71"/>
          <p:cNvGrpSpPr>
            <a:grpSpLocks/>
          </p:cNvGrpSpPr>
          <p:nvPr/>
        </p:nvGrpSpPr>
        <p:grpSpPr bwMode="auto">
          <a:xfrm>
            <a:off x="6781800" y="2971800"/>
            <a:ext cx="1371600" cy="457200"/>
            <a:chOff x="0" y="0"/>
            <a:chExt cx="864" cy="288"/>
          </a:xfrm>
        </p:grpSpPr>
        <p:sp>
          <p:nvSpPr>
            <p:cNvPr id="62508" name="Rectangle 72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9" name="Rectangle 73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25" name="Group 74"/>
          <p:cNvGrpSpPr>
            <a:grpSpLocks/>
          </p:cNvGrpSpPr>
          <p:nvPr/>
        </p:nvGrpSpPr>
        <p:grpSpPr bwMode="auto">
          <a:xfrm>
            <a:off x="6781800" y="3429000"/>
            <a:ext cx="1371600" cy="457200"/>
            <a:chOff x="0" y="0"/>
            <a:chExt cx="864" cy="288"/>
          </a:xfrm>
        </p:grpSpPr>
        <p:sp>
          <p:nvSpPr>
            <p:cNvPr id="62506" name="Rectangle 75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7" name="Rectangle 76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26" name="Group 77"/>
          <p:cNvGrpSpPr>
            <a:grpSpLocks/>
          </p:cNvGrpSpPr>
          <p:nvPr/>
        </p:nvGrpSpPr>
        <p:grpSpPr bwMode="auto">
          <a:xfrm>
            <a:off x="6781800" y="3886200"/>
            <a:ext cx="1371600" cy="457200"/>
            <a:chOff x="0" y="0"/>
            <a:chExt cx="864" cy="288"/>
          </a:xfrm>
        </p:grpSpPr>
        <p:sp>
          <p:nvSpPr>
            <p:cNvPr id="62504" name="Rectangle 78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5" name="Rectangle 79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11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27" name="Group 80"/>
          <p:cNvGrpSpPr>
            <a:grpSpLocks/>
          </p:cNvGrpSpPr>
          <p:nvPr/>
        </p:nvGrpSpPr>
        <p:grpSpPr bwMode="auto">
          <a:xfrm>
            <a:off x="6781800" y="2971800"/>
            <a:ext cx="1371600" cy="457200"/>
            <a:chOff x="0" y="0"/>
            <a:chExt cx="864" cy="288"/>
          </a:xfrm>
        </p:grpSpPr>
        <p:sp>
          <p:nvSpPr>
            <p:cNvPr id="62502" name="Rectangle 81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3" name="Rectangle 82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800" b="0">
                  <a:solidFill>
                    <a:srgbClr val="000066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28" name="Group 83"/>
          <p:cNvGrpSpPr>
            <a:grpSpLocks/>
          </p:cNvGrpSpPr>
          <p:nvPr/>
        </p:nvGrpSpPr>
        <p:grpSpPr bwMode="auto">
          <a:xfrm>
            <a:off x="6781800" y="3429000"/>
            <a:ext cx="1371600" cy="457200"/>
            <a:chOff x="0" y="0"/>
            <a:chExt cx="864" cy="288"/>
          </a:xfrm>
        </p:grpSpPr>
        <p:sp>
          <p:nvSpPr>
            <p:cNvPr id="62500" name="Rectangle 84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1" name="Rectangle 85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29" name="Group 86"/>
          <p:cNvGrpSpPr>
            <a:grpSpLocks/>
          </p:cNvGrpSpPr>
          <p:nvPr/>
        </p:nvGrpSpPr>
        <p:grpSpPr bwMode="auto">
          <a:xfrm>
            <a:off x="6781800" y="3886200"/>
            <a:ext cx="1371600" cy="457200"/>
            <a:chOff x="0" y="0"/>
            <a:chExt cx="864" cy="288"/>
          </a:xfrm>
        </p:grpSpPr>
        <p:sp>
          <p:nvSpPr>
            <p:cNvPr id="62498" name="Rectangle 87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499" name="Rectangle 88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11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sp>
        <p:nvSpPr>
          <p:cNvPr id="88" name="Rectangle 32"/>
          <p:cNvSpPr>
            <a:spLocks noChangeArrowheads="1"/>
          </p:cNvSpPr>
          <p:nvPr/>
        </p:nvSpPr>
        <p:spPr bwMode="auto">
          <a:xfrm>
            <a:off x="5376862" y="4419600"/>
            <a:ext cx="3538538" cy="2400657"/>
          </a:xfrm>
          <a:prstGeom prst="rect">
            <a:avLst/>
          </a:prstGeom>
          <a:solidFill>
            <a:srgbClr val="EFBFBF"/>
          </a:solidFill>
          <a:ln w="19050">
            <a:noFill/>
            <a:miter lim="800000"/>
            <a:headEnd/>
            <a:tailEnd type="none" w="sm" len="sm"/>
          </a:ln>
        </p:spPr>
        <p:txBody>
          <a:bodyPr wrap="square" lIns="45720" rIns="45720">
            <a:spAutoFit/>
          </a:bodyPr>
          <a:lstStyle/>
          <a:p>
            <a:r>
              <a:rPr lang="en-US" sz="1800" b="0" dirty="0">
                <a:latin typeface="Calibri" charset="0"/>
                <a:ea typeface="Calibri" charset="0"/>
                <a:cs typeface="Calibri" charset="0"/>
              </a:rPr>
              <a:t>C, however, has only one right shift operator, &gt;&gt;. Many C compilers choose which right shift to perform depending on what type of integer is being shifted; often signed integers are shifted using the arithmetic shift, and unsigned integers are shifted using the logical shift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536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907966-CE91-CC26-4CFD-F44EF4099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762000"/>
            <a:ext cx="4456580" cy="59421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586243-A25B-55CE-A229-5F4C2D923890}"/>
              </a:ext>
            </a:extLst>
          </p:cNvPr>
          <p:cNvSpPr txBox="1">
            <a:spLocks/>
          </p:cNvSpPr>
          <p:nvPr/>
        </p:nvSpPr>
        <p:spPr bwMode="auto">
          <a:xfrm>
            <a:off x="3631230" y="2253140"/>
            <a:ext cx="1906967" cy="4099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tr-TR" kern="0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There</a:t>
            </a:r>
            <a:r>
              <a:rPr lang="tr-TR" kern="0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</a:t>
            </a:r>
            <a:r>
              <a:rPr lang="tr-TR" kern="0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are</a:t>
            </a:r>
            <a:r>
              <a:rPr lang="tr-TR" kern="0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3 </a:t>
            </a:r>
            <a:r>
              <a:rPr lang="tr-TR" kern="0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kinds</a:t>
            </a:r>
            <a:r>
              <a:rPr lang="tr-TR" kern="0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of </a:t>
            </a:r>
            <a:r>
              <a:rPr lang="tr-TR" kern="0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people</a:t>
            </a:r>
            <a:r>
              <a:rPr lang="tr-TR" kern="0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in </a:t>
            </a:r>
            <a:r>
              <a:rPr lang="tr-TR" kern="0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the</a:t>
            </a:r>
            <a:r>
              <a:rPr lang="tr-TR" kern="0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</a:t>
            </a:r>
            <a:r>
              <a:rPr lang="tr-TR" kern="0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world</a:t>
            </a:r>
            <a:r>
              <a:rPr lang="tr-TR" kern="0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: </a:t>
            </a:r>
            <a:r>
              <a:rPr lang="tr-TR" kern="0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Those</a:t>
            </a:r>
            <a:r>
              <a:rPr lang="tr-TR" kern="0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</a:t>
            </a:r>
            <a:r>
              <a:rPr lang="tr-TR" kern="0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who</a:t>
            </a:r>
            <a:r>
              <a:rPr lang="tr-TR" kern="0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can </a:t>
            </a:r>
            <a:r>
              <a:rPr lang="tr-TR" kern="0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count</a:t>
            </a:r>
            <a:r>
              <a:rPr lang="tr-TR" kern="0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</a:t>
            </a:r>
            <a:r>
              <a:rPr lang="tr-TR" kern="0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and</a:t>
            </a:r>
            <a:r>
              <a:rPr lang="tr-TR" kern="0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</a:t>
            </a:r>
            <a:r>
              <a:rPr lang="tr-TR" kern="0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those</a:t>
            </a:r>
            <a:r>
              <a:rPr lang="tr-TR" kern="0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</a:t>
            </a:r>
            <a:r>
              <a:rPr lang="tr-TR" kern="0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who</a:t>
            </a:r>
            <a:r>
              <a:rPr lang="tr-TR" kern="0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 </a:t>
            </a:r>
            <a:r>
              <a:rPr lang="tr-TR" kern="0" dirty="0" err="1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can’t</a:t>
            </a:r>
            <a:r>
              <a:rPr lang="tr-TR" kern="0" dirty="0">
                <a:solidFill>
                  <a:schemeClr val="bg1"/>
                </a:solidFill>
                <a:latin typeface="+mj-lt"/>
                <a:ea typeface="Apple Color Emoji" pitchFamily="2" charset="0"/>
                <a:cs typeface="Adobe Arabic" panose="02040503050201020203" pitchFamily="18" charset="-78"/>
              </a:rPr>
              <a:t>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946CA-FDA4-BA51-9166-40BFC46B7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18" y="449125"/>
            <a:ext cx="7592093" cy="762000"/>
          </a:xfrm>
        </p:spPr>
        <p:txBody>
          <a:bodyPr/>
          <a:lstStyle/>
          <a:p>
            <a:r>
              <a:rPr lang="tr-TR" dirty="0" err="1"/>
              <a:t>Warmup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6787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E042-E8A6-44D6-A65A-F8957883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9090" name="Picture 2" descr="The Story behind the Famous Windows XP Desktop Background - Artsy">
            <a:extLst>
              <a:ext uri="{FF2B5EF4-FFF2-40B4-BE49-F238E27FC236}">
                <a16:creationId xmlns:a16="http://schemas.microsoft.com/office/drawing/2014/main" id="{B7DDAB26-634F-46F9-900F-8476BC453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18" y="2133600"/>
            <a:ext cx="5204801" cy="418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2" name="Picture 4" descr="Windows 11 Hd Wallpaper 2018 | Windows wallpaper, Microsoft wallpaper, Wallpaper  windows 10">
            <a:extLst>
              <a:ext uri="{FF2B5EF4-FFF2-40B4-BE49-F238E27FC236}">
                <a16:creationId xmlns:a16="http://schemas.microsoft.com/office/drawing/2014/main" id="{55720168-310F-4631-A572-51A66594C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398" y="1275158"/>
            <a:ext cx="5237870" cy="327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FFF3F6-D07C-402E-A554-4F0D81AB44F6}"/>
              </a:ext>
            </a:extLst>
          </p:cNvPr>
          <p:cNvSpPr/>
          <p:nvPr/>
        </p:nvSpPr>
        <p:spPr bwMode="auto">
          <a:xfrm>
            <a:off x="5574199" y="3997010"/>
            <a:ext cx="2667000" cy="2362200"/>
          </a:xfrm>
          <a:prstGeom prst="rect">
            <a:avLst/>
          </a:prstGeom>
          <a:solidFill>
            <a:srgbClr val="C00000"/>
          </a:solidFill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C42EA-30B5-432E-8889-CB090BFE2F20}"/>
              </a:ext>
            </a:extLst>
          </p:cNvPr>
          <p:cNvSpPr/>
          <p:nvPr/>
        </p:nvSpPr>
        <p:spPr bwMode="auto">
          <a:xfrm>
            <a:off x="1524000" y="1600200"/>
            <a:ext cx="1828800" cy="1066800"/>
          </a:xfrm>
          <a:prstGeom prst="rect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A82D43-F60A-4BE5-854E-48B48A8A692D}"/>
              </a:ext>
            </a:extLst>
          </p:cNvPr>
          <p:cNvSpPr/>
          <p:nvPr/>
        </p:nvSpPr>
        <p:spPr bwMode="auto">
          <a:xfrm>
            <a:off x="1524000" y="1600200"/>
            <a:ext cx="4495800" cy="3200400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226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dirty="0">
                <a:ea typeface="+mj-ea"/>
              </a:rPr>
              <a:t>Swap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638174" y="4876799"/>
            <a:ext cx="7591425" cy="1457325"/>
          </a:xfrm>
        </p:spPr>
        <p:txBody>
          <a:bodyPr lIns="90360" tIns="44280" rIns="90360" bIns="44280"/>
          <a:lstStyle/>
          <a:p>
            <a:pPr marL="739775" lvl="1" indent="-242888" eaLnBrk="1" hangingPunct="1">
              <a:lnSpc>
                <a:spcPct val="84000"/>
              </a:lnSpc>
              <a:buFont typeface="Wingdings" charset="2"/>
              <a:buNone/>
              <a:tabLst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  <a:tab pos="9598025" algn="l"/>
              </a:tabLst>
            </a:pPr>
            <a:r>
              <a:rPr lang="en-GB" dirty="0"/>
              <a:t>Challenge: Can you code swap function without using a temporary variable?</a:t>
            </a:r>
          </a:p>
          <a:p>
            <a:pPr marL="739775" lvl="1" indent="-242888" eaLnBrk="1" hangingPunct="1">
              <a:lnSpc>
                <a:spcPct val="84000"/>
              </a:lnSpc>
              <a:buFont typeface="Wingdings" charset="2"/>
              <a:buNone/>
              <a:tabLst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  <a:tab pos="9598025" algn="l"/>
              </a:tabLst>
            </a:pPr>
            <a:r>
              <a:rPr lang="en-GB" dirty="0"/>
              <a:t>Hint: Use bitwise XOR (^)</a:t>
            </a: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1128713" y="1412875"/>
            <a:ext cx="4281487" cy="2168525"/>
          </a:xfrm>
          <a:prstGeom prst="rect">
            <a:avLst/>
          </a:prstGeom>
          <a:noFill/>
          <a:ln w="38160">
            <a:solidFill>
              <a:srgbClr val="000066"/>
            </a:solidFill>
            <a:miter lim="800000"/>
            <a:headEnd/>
            <a:tailEnd/>
          </a:ln>
        </p:spPr>
        <p:txBody>
          <a:bodyPr lIns="90360" tIns="44280" rIns="90360" bIns="44280"/>
          <a:lstStyle/>
          <a:p>
            <a:pPr marL="381000" indent="-381000" eaLnBrk="1" hangingPunct="1">
              <a:lnSpc>
                <a:spcPct val="95000"/>
              </a:lnSpc>
              <a:tabLst>
                <a:tab pos="381000" algn="l"/>
                <a:tab pos="838200" algn="l"/>
                <a:tab pos="1295400" algn="l"/>
                <a:tab pos="1752600" algn="l"/>
                <a:tab pos="2209800" algn="l"/>
                <a:tab pos="2667000" algn="l"/>
                <a:tab pos="3124200" algn="l"/>
                <a:tab pos="3581400" algn="l"/>
                <a:tab pos="4038600" algn="l"/>
                <a:tab pos="4495800" algn="l"/>
                <a:tab pos="4953000" algn="l"/>
                <a:tab pos="5410200" algn="l"/>
                <a:tab pos="5867400" algn="l"/>
                <a:tab pos="6324600" algn="l"/>
                <a:tab pos="6781800" algn="l"/>
                <a:tab pos="7239000" algn="l"/>
                <a:tab pos="7696200" algn="l"/>
                <a:tab pos="8153400" algn="l"/>
                <a:tab pos="8610600" algn="l"/>
                <a:tab pos="9067800" algn="l"/>
                <a:tab pos="9525000" algn="l"/>
              </a:tabLst>
            </a:pPr>
            <a:r>
              <a:rPr lang="en-GB" sz="2000" dirty="0">
                <a:solidFill>
                  <a:srgbClr val="000099"/>
                </a:solidFill>
                <a:latin typeface="Courier New" charset="0"/>
              </a:rPr>
              <a:t>void swap(</a:t>
            </a:r>
            <a:r>
              <a:rPr lang="en-GB" sz="2000" dirty="0" err="1">
                <a:solidFill>
                  <a:srgbClr val="000099"/>
                </a:solidFill>
                <a:latin typeface="Courier New" charset="0"/>
              </a:rPr>
              <a:t>int</a:t>
            </a:r>
            <a:r>
              <a:rPr lang="en-GB" sz="2000" dirty="0">
                <a:solidFill>
                  <a:srgbClr val="000099"/>
                </a:solidFill>
                <a:latin typeface="Courier New" charset="0"/>
              </a:rPr>
              <a:t> *x, </a:t>
            </a:r>
            <a:r>
              <a:rPr lang="en-GB" sz="2000" dirty="0" err="1">
                <a:solidFill>
                  <a:srgbClr val="000099"/>
                </a:solidFill>
                <a:latin typeface="Courier New" charset="0"/>
              </a:rPr>
              <a:t>int</a:t>
            </a:r>
            <a:r>
              <a:rPr lang="en-GB" sz="2000" dirty="0">
                <a:solidFill>
                  <a:srgbClr val="000099"/>
                </a:solidFill>
                <a:latin typeface="Courier New" charset="0"/>
              </a:rPr>
              <a:t> *y)</a:t>
            </a:r>
            <a:r>
              <a:rPr lang="x-none" sz="2000" dirty="0">
                <a:solidFill>
                  <a:srgbClr val="000099"/>
                </a:solidFill>
                <a:latin typeface="Courier New" charset="0"/>
                <a:cs typeface="Arial" charset="0"/>
              </a:rPr>
              <a:t>‏</a:t>
            </a:r>
            <a:endParaRPr lang="en-GB" sz="2000" dirty="0">
              <a:solidFill>
                <a:srgbClr val="000099"/>
              </a:solidFill>
              <a:latin typeface="Courier New" charset="0"/>
            </a:endParaRPr>
          </a:p>
          <a:p>
            <a:pPr marL="381000" indent="-381000" eaLnBrk="1" hangingPunct="1">
              <a:lnSpc>
                <a:spcPct val="95000"/>
              </a:lnSpc>
              <a:tabLst>
                <a:tab pos="381000" algn="l"/>
                <a:tab pos="838200" algn="l"/>
                <a:tab pos="1295400" algn="l"/>
                <a:tab pos="1752600" algn="l"/>
                <a:tab pos="2209800" algn="l"/>
                <a:tab pos="2667000" algn="l"/>
                <a:tab pos="3124200" algn="l"/>
                <a:tab pos="3581400" algn="l"/>
                <a:tab pos="4038600" algn="l"/>
                <a:tab pos="4495800" algn="l"/>
                <a:tab pos="4953000" algn="l"/>
                <a:tab pos="5410200" algn="l"/>
                <a:tab pos="5867400" algn="l"/>
                <a:tab pos="6324600" algn="l"/>
                <a:tab pos="6781800" algn="l"/>
                <a:tab pos="7239000" algn="l"/>
                <a:tab pos="7696200" algn="l"/>
                <a:tab pos="8153400" algn="l"/>
                <a:tab pos="8610600" algn="l"/>
                <a:tab pos="9067800" algn="l"/>
                <a:tab pos="9525000" algn="l"/>
              </a:tabLst>
            </a:pPr>
            <a:r>
              <a:rPr lang="en-GB" sz="2000" dirty="0">
                <a:solidFill>
                  <a:srgbClr val="000099"/>
                </a:solidFill>
                <a:latin typeface="Courier New" charset="0"/>
              </a:rPr>
              <a:t>{</a:t>
            </a:r>
          </a:p>
          <a:p>
            <a:pPr marL="381000" indent="-381000" eaLnBrk="1" hangingPunct="1">
              <a:lnSpc>
                <a:spcPct val="95000"/>
              </a:lnSpc>
              <a:tabLst>
                <a:tab pos="381000" algn="l"/>
                <a:tab pos="838200" algn="l"/>
                <a:tab pos="1295400" algn="l"/>
                <a:tab pos="1752600" algn="l"/>
                <a:tab pos="2209800" algn="l"/>
                <a:tab pos="2667000" algn="l"/>
                <a:tab pos="3124200" algn="l"/>
                <a:tab pos="3581400" algn="l"/>
                <a:tab pos="4038600" algn="l"/>
                <a:tab pos="4495800" algn="l"/>
                <a:tab pos="4953000" algn="l"/>
                <a:tab pos="5410200" algn="l"/>
                <a:tab pos="5867400" algn="l"/>
                <a:tab pos="6324600" algn="l"/>
                <a:tab pos="6781800" algn="l"/>
                <a:tab pos="7239000" algn="l"/>
                <a:tab pos="7696200" algn="l"/>
                <a:tab pos="8153400" algn="l"/>
                <a:tab pos="8610600" algn="l"/>
                <a:tab pos="9067800" algn="l"/>
                <a:tab pos="9525000" algn="l"/>
              </a:tabLst>
            </a:pPr>
            <a:r>
              <a:rPr lang="en-GB" sz="2000" dirty="0">
                <a:solidFill>
                  <a:srgbClr val="000099"/>
                </a:solidFill>
                <a:latin typeface="Courier New" charset="0"/>
              </a:rPr>
              <a:t>	</a:t>
            </a:r>
            <a:r>
              <a:rPr lang="en-GB" sz="2000" dirty="0" err="1">
                <a:solidFill>
                  <a:srgbClr val="000099"/>
                </a:solidFill>
                <a:latin typeface="Courier New" charset="0"/>
              </a:rPr>
              <a:t>int</a:t>
            </a:r>
            <a:r>
              <a:rPr lang="en-GB" sz="2000" dirty="0">
                <a:solidFill>
                  <a:srgbClr val="000099"/>
                </a:solidFill>
                <a:latin typeface="Courier New" charset="0"/>
              </a:rPr>
              <a:t> temp;</a:t>
            </a:r>
          </a:p>
          <a:p>
            <a:pPr marL="381000" indent="-381000" eaLnBrk="1" hangingPunct="1">
              <a:lnSpc>
                <a:spcPct val="95000"/>
              </a:lnSpc>
              <a:tabLst>
                <a:tab pos="381000" algn="l"/>
                <a:tab pos="838200" algn="l"/>
                <a:tab pos="1295400" algn="l"/>
                <a:tab pos="1752600" algn="l"/>
                <a:tab pos="2209800" algn="l"/>
                <a:tab pos="2667000" algn="l"/>
                <a:tab pos="3124200" algn="l"/>
                <a:tab pos="3581400" algn="l"/>
                <a:tab pos="4038600" algn="l"/>
                <a:tab pos="4495800" algn="l"/>
                <a:tab pos="4953000" algn="l"/>
                <a:tab pos="5410200" algn="l"/>
                <a:tab pos="5867400" algn="l"/>
                <a:tab pos="6324600" algn="l"/>
                <a:tab pos="6781800" algn="l"/>
                <a:tab pos="7239000" algn="l"/>
                <a:tab pos="7696200" algn="l"/>
                <a:tab pos="8153400" algn="l"/>
                <a:tab pos="8610600" algn="l"/>
                <a:tab pos="9067800" algn="l"/>
                <a:tab pos="9525000" algn="l"/>
              </a:tabLst>
            </a:pPr>
            <a:r>
              <a:rPr lang="en-GB" sz="2000" dirty="0">
                <a:solidFill>
                  <a:srgbClr val="000099"/>
                </a:solidFill>
                <a:latin typeface="Courier New" charset="0"/>
              </a:rPr>
              <a:t>	temp = *x;</a:t>
            </a:r>
          </a:p>
          <a:p>
            <a:pPr marL="381000" indent="-381000" eaLnBrk="1" hangingPunct="1">
              <a:lnSpc>
                <a:spcPct val="95000"/>
              </a:lnSpc>
              <a:tabLst>
                <a:tab pos="381000" algn="l"/>
                <a:tab pos="838200" algn="l"/>
                <a:tab pos="1295400" algn="l"/>
                <a:tab pos="1752600" algn="l"/>
                <a:tab pos="2209800" algn="l"/>
                <a:tab pos="2667000" algn="l"/>
                <a:tab pos="3124200" algn="l"/>
                <a:tab pos="3581400" algn="l"/>
                <a:tab pos="4038600" algn="l"/>
                <a:tab pos="4495800" algn="l"/>
                <a:tab pos="4953000" algn="l"/>
                <a:tab pos="5410200" algn="l"/>
                <a:tab pos="5867400" algn="l"/>
                <a:tab pos="6324600" algn="l"/>
                <a:tab pos="6781800" algn="l"/>
                <a:tab pos="7239000" algn="l"/>
                <a:tab pos="7696200" algn="l"/>
                <a:tab pos="8153400" algn="l"/>
                <a:tab pos="8610600" algn="l"/>
                <a:tab pos="9067800" algn="l"/>
                <a:tab pos="9525000" algn="l"/>
              </a:tabLst>
            </a:pPr>
            <a:r>
              <a:rPr lang="en-GB" sz="2000" dirty="0">
                <a:solidFill>
                  <a:srgbClr val="000099"/>
                </a:solidFill>
                <a:latin typeface="Courier New" charset="0"/>
              </a:rPr>
              <a:t>	*x = *y;</a:t>
            </a:r>
          </a:p>
          <a:p>
            <a:pPr marL="381000" indent="-381000" eaLnBrk="1" hangingPunct="1">
              <a:lnSpc>
                <a:spcPct val="95000"/>
              </a:lnSpc>
              <a:tabLst>
                <a:tab pos="381000" algn="l"/>
                <a:tab pos="838200" algn="l"/>
                <a:tab pos="1295400" algn="l"/>
                <a:tab pos="1752600" algn="l"/>
                <a:tab pos="2209800" algn="l"/>
                <a:tab pos="2667000" algn="l"/>
                <a:tab pos="3124200" algn="l"/>
                <a:tab pos="3581400" algn="l"/>
                <a:tab pos="4038600" algn="l"/>
                <a:tab pos="4495800" algn="l"/>
                <a:tab pos="4953000" algn="l"/>
                <a:tab pos="5410200" algn="l"/>
                <a:tab pos="5867400" algn="l"/>
                <a:tab pos="6324600" algn="l"/>
                <a:tab pos="6781800" algn="l"/>
                <a:tab pos="7239000" algn="l"/>
                <a:tab pos="7696200" algn="l"/>
                <a:tab pos="8153400" algn="l"/>
                <a:tab pos="8610600" algn="l"/>
                <a:tab pos="9067800" algn="l"/>
                <a:tab pos="9525000" algn="l"/>
              </a:tabLst>
            </a:pPr>
            <a:r>
              <a:rPr lang="en-GB" sz="2000" dirty="0">
                <a:solidFill>
                  <a:srgbClr val="000099"/>
                </a:solidFill>
                <a:latin typeface="Courier New" charset="0"/>
              </a:rPr>
              <a:t>	*y =  temp;</a:t>
            </a:r>
          </a:p>
          <a:p>
            <a:pPr marL="381000" indent="-381000" eaLnBrk="1" hangingPunct="1">
              <a:lnSpc>
                <a:spcPct val="95000"/>
              </a:lnSpc>
              <a:tabLst>
                <a:tab pos="381000" algn="l"/>
                <a:tab pos="838200" algn="l"/>
                <a:tab pos="1295400" algn="l"/>
                <a:tab pos="1752600" algn="l"/>
                <a:tab pos="2209800" algn="l"/>
                <a:tab pos="2667000" algn="l"/>
                <a:tab pos="3124200" algn="l"/>
                <a:tab pos="3581400" algn="l"/>
                <a:tab pos="4038600" algn="l"/>
                <a:tab pos="4495800" algn="l"/>
                <a:tab pos="4953000" algn="l"/>
                <a:tab pos="5410200" algn="l"/>
                <a:tab pos="5867400" algn="l"/>
                <a:tab pos="6324600" algn="l"/>
                <a:tab pos="6781800" algn="l"/>
                <a:tab pos="7239000" algn="l"/>
                <a:tab pos="7696200" algn="l"/>
                <a:tab pos="8153400" algn="l"/>
                <a:tab pos="8610600" algn="l"/>
                <a:tab pos="9067800" algn="l"/>
                <a:tab pos="9525000" algn="l"/>
              </a:tabLst>
            </a:pPr>
            <a:r>
              <a:rPr lang="en-GB" sz="2000" dirty="0">
                <a:solidFill>
                  <a:srgbClr val="000099"/>
                </a:solidFill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142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23850"/>
            <a:ext cx="5875338" cy="573088"/>
          </a:xfrm>
        </p:spPr>
        <p:txBody>
          <a:bodyPr/>
          <a:lstStyle/>
          <a:p>
            <a:pPr marL="118745" indent="-118745" eaLnBrk="1" hangingPunct="1"/>
            <a:r>
              <a:rPr lang="en-US">
                <a:latin typeface="Calibri"/>
                <a:cs typeface="Calibri"/>
              </a:rPr>
              <a:t>Swapping with Xor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3581400" y="1049338"/>
            <a:ext cx="5473700" cy="2684462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/>
          <a:lstStyle/>
          <a:p>
            <a:pPr marL="385763" indent="-385763" algn="l" eaLnBrk="1" hangingPunct="1">
              <a:lnSpc>
                <a:spcPct val="100000"/>
              </a:lnSpc>
              <a:buClr>
                <a:schemeClr val="hlink"/>
              </a:buClr>
              <a:buFont typeface="Wingdings" charset="2"/>
              <a:buNone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ea typeface="+mn-ea"/>
              </a:rPr>
              <a:t>void funny(</a:t>
            </a:r>
            <a:r>
              <a:rPr lang="en-US" dirty="0" err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ea typeface="+mn-ea"/>
              </a:rPr>
              <a:t>int</a:t>
            </a: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ea typeface="+mn-ea"/>
              </a:rPr>
              <a:t> *x, </a:t>
            </a:r>
            <a:r>
              <a:rPr lang="en-US" dirty="0" err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ea typeface="+mn-ea"/>
              </a:rPr>
              <a:t>int</a:t>
            </a: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ea typeface="+mn-ea"/>
              </a:rPr>
              <a:t> *y)</a:t>
            </a:r>
          </a:p>
          <a:p>
            <a:pPr marL="385763" indent="-385763" algn="l" eaLnBrk="1" hangingPunct="1">
              <a:lnSpc>
                <a:spcPct val="100000"/>
              </a:lnSpc>
              <a:buClr>
                <a:schemeClr val="hlink"/>
              </a:buClr>
              <a:buFont typeface="Wingdings" charset="2"/>
              <a:buNone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ea typeface="+mn-ea"/>
              </a:rPr>
              <a:t>{</a:t>
            </a:r>
          </a:p>
          <a:p>
            <a:pPr marL="385763" indent="-385763" algn="l" eaLnBrk="1" hangingPunct="1">
              <a:lnSpc>
                <a:spcPct val="100000"/>
              </a:lnSpc>
              <a:buClr>
                <a:schemeClr val="hlink"/>
              </a:buClr>
              <a:buFont typeface="Wingdings" charset="2"/>
              <a:buNone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ea typeface="+mn-ea"/>
              </a:rPr>
              <a:t>   *x = *x ^ *y;    /* #1 */</a:t>
            </a:r>
          </a:p>
          <a:p>
            <a:pPr marL="385763" indent="-385763" algn="l" eaLnBrk="1" hangingPunct="1">
              <a:lnSpc>
                <a:spcPct val="100000"/>
              </a:lnSpc>
              <a:buClr>
                <a:schemeClr val="hlink"/>
              </a:buClr>
              <a:buFont typeface="Wingdings" charset="2"/>
              <a:buNone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ea typeface="+mn-ea"/>
              </a:rPr>
              <a:t>   *y = *x ^ *y;    /* #2 */</a:t>
            </a:r>
          </a:p>
          <a:p>
            <a:pPr marL="385763" indent="-385763" algn="l" eaLnBrk="1" hangingPunct="1">
              <a:lnSpc>
                <a:spcPct val="100000"/>
              </a:lnSpc>
              <a:buClr>
                <a:schemeClr val="hlink"/>
              </a:buClr>
              <a:buFont typeface="Wingdings" charset="2"/>
              <a:buNone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ea typeface="+mn-ea"/>
              </a:rPr>
              <a:t>   *x = *x ^ *y;    /* #3 */</a:t>
            </a:r>
          </a:p>
          <a:p>
            <a:pPr marL="385763" indent="-385763" algn="l" eaLnBrk="1" hangingPunct="1">
              <a:lnSpc>
                <a:spcPct val="100000"/>
              </a:lnSpc>
              <a:buClr>
                <a:schemeClr val="hlink"/>
              </a:buClr>
              <a:buFont typeface="Wingdings" charset="2"/>
              <a:buNone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ea typeface="+mn-ea"/>
              </a:rPr>
              <a:t>}</a:t>
            </a:r>
          </a:p>
        </p:txBody>
      </p:sp>
      <p:sp>
        <p:nvSpPr>
          <p:cNvPr id="41988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3124200" cy="1981200"/>
          </a:xfrm>
        </p:spPr>
        <p:txBody>
          <a:bodyPr/>
          <a:lstStyle/>
          <a:p>
            <a:pPr lvl="1" eaLnBrk="1" hangingPunct="1"/>
            <a:r>
              <a:rPr lang="en-US" dirty="0"/>
              <a:t>Bitwise </a:t>
            </a:r>
            <a:r>
              <a:rPr lang="en-US" dirty="0" err="1"/>
              <a:t>Xor</a:t>
            </a:r>
            <a:r>
              <a:rPr lang="en-US" dirty="0"/>
              <a:t> is a form of addition</a:t>
            </a:r>
          </a:p>
          <a:p>
            <a:pPr lvl="1" eaLnBrk="1" hangingPunct="1"/>
            <a:r>
              <a:rPr lang="en-US" dirty="0"/>
              <a:t>With extra property that every value is its own additive inverse</a:t>
            </a:r>
          </a:p>
          <a:p>
            <a:pPr lvl="2" eaLnBrk="1" hangingPunct="1">
              <a:buFont typeface="Wingdings" charset="2"/>
              <a:buNone/>
            </a:pPr>
            <a:r>
              <a:rPr lang="en-US" dirty="0"/>
              <a:t> A ^ A = 0</a:t>
            </a:r>
          </a:p>
          <a:p>
            <a:pPr lvl="1" eaLnBrk="1" hangingPunct="1"/>
            <a:endParaRPr lang="en-US" dirty="0"/>
          </a:p>
        </p:txBody>
      </p:sp>
      <p:sp>
        <p:nvSpPr>
          <p:cNvPr id="41989" name="Rectangle 19"/>
          <p:cNvSpPr>
            <a:spLocks noChangeArrowheads="1"/>
          </p:cNvSpPr>
          <p:nvPr/>
        </p:nvSpPr>
        <p:spPr bwMode="auto">
          <a:xfrm>
            <a:off x="4953000" y="4343400"/>
            <a:ext cx="2209800" cy="381000"/>
          </a:xfrm>
          <a:prstGeom prst="rect">
            <a:avLst/>
          </a:prstGeom>
          <a:solidFill>
            <a:srgbClr val="CC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>
                <a:latin typeface="Courier New" charset="0"/>
              </a:rPr>
              <a:t>B</a:t>
            </a:r>
          </a:p>
        </p:txBody>
      </p:sp>
      <p:sp>
        <p:nvSpPr>
          <p:cNvPr id="41990" name="Rectangle 20"/>
          <p:cNvSpPr>
            <a:spLocks noChangeArrowheads="1"/>
          </p:cNvSpPr>
          <p:nvPr/>
        </p:nvSpPr>
        <p:spPr bwMode="auto">
          <a:xfrm>
            <a:off x="2743200" y="4343400"/>
            <a:ext cx="2209800" cy="381000"/>
          </a:xfrm>
          <a:prstGeom prst="rect">
            <a:avLst/>
          </a:prstGeom>
          <a:solidFill>
            <a:srgbClr val="CC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>
                <a:latin typeface="Courier New" charset="0"/>
              </a:rPr>
              <a:t>A</a:t>
            </a:r>
          </a:p>
        </p:txBody>
      </p:sp>
      <p:sp>
        <p:nvSpPr>
          <p:cNvPr id="41991" name="Rectangle 21"/>
          <p:cNvSpPr>
            <a:spLocks noChangeArrowheads="1"/>
          </p:cNvSpPr>
          <p:nvPr/>
        </p:nvSpPr>
        <p:spPr bwMode="auto">
          <a:xfrm>
            <a:off x="1828800" y="4343400"/>
            <a:ext cx="914400" cy="381000"/>
          </a:xfrm>
          <a:prstGeom prst="rect">
            <a:avLst/>
          </a:prstGeom>
          <a:solidFill>
            <a:srgbClr val="FF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/>
              <a:t>Begin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2743200" y="4724400"/>
            <a:ext cx="4419600" cy="381000"/>
            <a:chOff x="1728" y="2976"/>
            <a:chExt cx="2784" cy="240"/>
          </a:xfrm>
        </p:grpSpPr>
        <p:sp>
          <p:nvSpPr>
            <p:cNvPr id="42008" name="Rectangle 22"/>
            <p:cNvSpPr>
              <a:spLocks noChangeArrowheads="1"/>
            </p:cNvSpPr>
            <p:nvPr/>
          </p:nvSpPr>
          <p:spPr bwMode="auto">
            <a:xfrm>
              <a:off x="3120" y="2976"/>
              <a:ext cx="1392" cy="24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charset="0"/>
                </a:rPr>
                <a:t>B</a:t>
              </a:r>
            </a:p>
          </p:txBody>
        </p:sp>
        <p:sp>
          <p:nvSpPr>
            <p:cNvPr id="42009" name="Rectangle 23"/>
            <p:cNvSpPr>
              <a:spLocks noChangeArrowheads="1"/>
            </p:cNvSpPr>
            <p:nvPr/>
          </p:nvSpPr>
          <p:spPr bwMode="auto">
            <a:xfrm>
              <a:off x="1728" y="2976"/>
              <a:ext cx="1392" cy="24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charset="0"/>
                </a:rPr>
                <a:t>A^B</a:t>
              </a:r>
            </a:p>
          </p:txBody>
        </p:sp>
      </p:grpSp>
      <p:sp>
        <p:nvSpPr>
          <p:cNvPr id="41993" name="Rectangle 24"/>
          <p:cNvSpPr>
            <a:spLocks noChangeArrowheads="1"/>
          </p:cNvSpPr>
          <p:nvPr/>
        </p:nvSpPr>
        <p:spPr bwMode="auto">
          <a:xfrm>
            <a:off x="1828800" y="4724400"/>
            <a:ext cx="914400" cy="381000"/>
          </a:xfrm>
          <a:prstGeom prst="rect">
            <a:avLst/>
          </a:prstGeom>
          <a:solidFill>
            <a:srgbClr val="FF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/>
              <a:t>1</a:t>
            </a: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743200" y="5105400"/>
            <a:ext cx="4419600" cy="381000"/>
            <a:chOff x="1728" y="3216"/>
            <a:chExt cx="2784" cy="240"/>
          </a:xfrm>
        </p:grpSpPr>
        <p:sp>
          <p:nvSpPr>
            <p:cNvPr id="42006" name="Rectangle 25"/>
            <p:cNvSpPr>
              <a:spLocks noChangeArrowheads="1"/>
            </p:cNvSpPr>
            <p:nvPr/>
          </p:nvSpPr>
          <p:spPr bwMode="auto">
            <a:xfrm>
              <a:off x="3120" y="3216"/>
              <a:ext cx="1392" cy="24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charset="0"/>
                </a:rPr>
                <a:t>(A^B)^B = A</a:t>
              </a:r>
            </a:p>
          </p:txBody>
        </p:sp>
        <p:sp>
          <p:nvSpPr>
            <p:cNvPr id="42007" name="Rectangle 26"/>
            <p:cNvSpPr>
              <a:spLocks noChangeArrowheads="1"/>
            </p:cNvSpPr>
            <p:nvPr/>
          </p:nvSpPr>
          <p:spPr bwMode="auto">
            <a:xfrm>
              <a:off x="1728" y="3216"/>
              <a:ext cx="1392" cy="24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charset="0"/>
                </a:rPr>
                <a:t>A^B</a:t>
              </a:r>
            </a:p>
          </p:txBody>
        </p:sp>
      </p:grpSp>
      <p:sp>
        <p:nvSpPr>
          <p:cNvPr id="41995" name="Rectangle 27"/>
          <p:cNvSpPr>
            <a:spLocks noChangeArrowheads="1"/>
          </p:cNvSpPr>
          <p:nvPr/>
        </p:nvSpPr>
        <p:spPr bwMode="auto">
          <a:xfrm>
            <a:off x="1828800" y="5105400"/>
            <a:ext cx="914400" cy="381000"/>
          </a:xfrm>
          <a:prstGeom prst="rect">
            <a:avLst/>
          </a:prstGeom>
          <a:solidFill>
            <a:srgbClr val="FF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/>
              <a:t>2</a:t>
            </a:r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2743200" y="5486400"/>
            <a:ext cx="4419600" cy="381000"/>
            <a:chOff x="1728" y="3456"/>
            <a:chExt cx="2784" cy="240"/>
          </a:xfrm>
        </p:grpSpPr>
        <p:sp>
          <p:nvSpPr>
            <p:cNvPr id="42004" name="Rectangle 28"/>
            <p:cNvSpPr>
              <a:spLocks noChangeArrowheads="1"/>
            </p:cNvSpPr>
            <p:nvPr/>
          </p:nvSpPr>
          <p:spPr bwMode="auto">
            <a:xfrm>
              <a:off x="3120" y="3456"/>
              <a:ext cx="1392" cy="24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charset="0"/>
                </a:rPr>
                <a:t>A</a:t>
              </a:r>
            </a:p>
          </p:txBody>
        </p:sp>
        <p:sp>
          <p:nvSpPr>
            <p:cNvPr id="42005" name="Rectangle 29"/>
            <p:cNvSpPr>
              <a:spLocks noChangeArrowheads="1"/>
            </p:cNvSpPr>
            <p:nvPr/>
          </p:nvSpPr>
          <p:spPr bwMode="auto">
            <a:xfrm>
              <a:off x="1728" y="3456"/>
              <a:ext cx="1392" cy="24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charset="0"/>
                </a:rPr>
                <a:t>(A^B)^A = B</a:t>
              </a:r>
            </a:p>
          </p:txBody>
        </p:sp>
      </p:grpSp>
      <p:sp>
        <p:nvSpPr>
          <p:cNvPr id="41997" name="Rectangle 30"/>
          <p:cNvSpPr>
            <a:spLocks noChangeArrowheads="1"/>
          </p:cNvSpPr>
          <p:nvPr/>
        </p:nvSpPr>
        <p:spPr bwMode="auto">
          <a:xfrm>
            <a:off x="1828800" y="5486400"/>
            <a:ext cx="914400" cy="381000"/>
          </a:xfrm>
          <a:prstGeom prst="rect">
            <a:avLst/>
          </a:prstGeom>
          <a:solidFill>
            <a:srgbClr val="FF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/>
              <a:t>3</a:t>
            </a:r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2743200" y="5867400"/>
            <a:ext cx="4419600" cy="381000"/>
            <a:chOff x="1728" y="3696"/>
            <a:chExt cx="2784" cy="240"/>
          </a:xfrm>
        </p:grpSpPr>
        <p:sp>
          <p:nvSpPr>
            <p:cNvPr id="42002" name="Rectangle 31"/>
            <p:cNvSpPr>
              <a:spLocks noChangeArrowheads="1"/>
            </p:cNvSpPr>
            <p:nvPr/>
          </p:nvSpPr>
          <p:spPr bwMode="auto">
            <a:xfrm>
              <a:off x="3120" y="3696"/>
              <a:ext cx="1392" cy="240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charset="0"/>
                </a:rPr>
                <a:t>A</a:t>
              </a:r>
            </a:p>
          </p:txBody>
        </p:sp>
        <p:sp>
          <p:nvSpPr>
            <p:cNvPr id="42003" name="Rectangle 32"/>
            <p:cNvSpPr>
              <a:spLocks noChangeArrowheads="1"/>
            </p:cNvSpPr>
            <p:nvPr/>
          </p:nvSpPr>
          <p:spPr bwMode="auto">
            <a:xfrm>
              <a:off x="1728" y="3696"/>
              <a:ext cx="1392" cy="240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charset="0"/>
                </a:rPr>
                <a:t>B</a:t>
              </a:r>
            </a:p>
          </p:txBody>
        </p:sp>
      </p:grpSp>
      <p:sp>
        <p:nvSpPr>
          <p:cNvPr id="41999" name="Rectangle 33"/>
          <p:cNvSpPr>
            <a:spLocks noChangeArrowheads="1"/>
          </p:cNvSpPr>
          <p:nvPr/>
        </p:nvSpPr>
        <p:spPr bwMode="auto">
          <a:xfrm>
            <a:off x="1828800" y="5867400"/>
            <a:ext cx="914400" cy="381000"/>
          </a:xfrm>
          <a:prstGeom prst="rect">
            <a:avLst/>
          </a:prstGeom>
          <a:solidFill>
            <a:srgbClr val="FF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/>
              <a:t>End</a:t>
            </a:r>
          </a:p>
        </p:txBody>
      </p:sp>
      <p:sp>
        <p:nvSpPr>
          <p:cNvPr id="42000" name="Rectangle 34"/>
          <p:cNvSpPr>
            <a:spLocks noChangeArrowheads="1"/>
          </p:cNvSpPr>
          <p:nvPr/>
        </p:nvSpPr>
        <p:spPr bwMode="auto">
          <a:xfrm>
            <a:off x="4953000" y="3962400"/>
            <a:ext cx="2209800" cy="381000"/>
          </a:xfrm>
          <a:prstGeom prst="rect">
            <a:avLst/>
          </a:prstGeom>
          <a:solidFill>
            <a:srgbClr val="CC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>
                <a:latin typeface="Courier New" charset="0"/>
              </a:rPr>
              <a:t>*y</a:t>
            </a:r>
          </a:p>
        </p:txBody>
      </p:sp>
      <p:sp>
        <p:nvSpPr>
          <p:cNvPr id="42001" name="Rectangle 35"/>
          <p:cNvSpPr>
            <a:spLocks noChangeArrowheads="1"/>
          </p:cNvSpPr>
          <p:nvPr/>
        </p:nvSpPr>
        <p:spPr bwMode="auto">
          <a:xfrm>
            <a:off x="2743200" y="3962400"/>
            <a:ext cx="2209800" cy="381000"/>
          </a:xfrm>
          <a:prstGeom prst="rect">
            <a:avLst/>
          </a:prstGeom>
          <a:solidFill>
            <a:srgbClr val="CCFF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>
                <a:latin typeface="Courier New" charset="0"/>
              </a:rPr>
              <a:t>*x</a:t>
            </a:r>
          </a:p>
        </p:txBody>
      </p:sp>
    </p:spTree>
    <p:extLst>
      <p:ext uri="{BB962C8B-B14F-4D97-AF65-F5344CB8AC3E}">
        <p14:creationId xmlns:p14="http://schemas.microsoft.com/office/powerpoint/2010/main" val="142994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>
                <a:solidFill>
                  <a:srgbClr val="A6A6A6"/>
                </a:solidFill>
              </a:rPr>
              <a:t>Bit-level manipulations</a:t>
            </a:r>
          </a:p>
          <a:p>
            <a:r>
              <a:rPr lang="en-US" dirty="0"/>
              <a:t>Integers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Representation: unsigned and signed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Conversion, casting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Expanding, truncating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Addition, negation, multiplication, shifting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Summary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  <a:p>
            <a:r>
              <a:rPr lang="en-US" dirty="0">
                <a:solidFill>
                  <a:srgbClr val="A6A6A6"/>
                </a:solidFill>
              </a:rPr>
              <a:t>Summary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36562" y="493712"/>
            <a:ext cx="61166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Encoding Integers</a:t>
            </a:r>
          </a:p>
        </p:txBody>
      </p:sp>
      <p:sp>
        <p:nvSpPr>
          <p:cNvPr id="1030" name="Text Box 3"/>
          <p:cNvSpPr txBox="1">
            <a:spLocks noChangeArrowheads="1"/>
          </p:cNvSpPr>
          <p:nvPr/>
        </p:nvSpPr>
        <p:spPr bwMode="auto">
          <a:xfrm>
            <a:off x="1752600" y="2362200"/>
            <a:ext cx="3429000" cy="646331"/>
          </a:xfrm>
          <a:prstGeom prst="rect">
            <a:avLst/>
          </a:prstGeom>
          <a:solidFill>
            <a:srgbClr val="CDF1C5"/>
          </a:solidFill>
          <a:ln w="12700" cmpd="dbl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short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x =  15213;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short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y = -15213;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4800600" y="1524000"/>
          <a:ext cx="33401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100" imgH="596900" progId="Equation.3">
                  <p:embed/>
                </p:oleObj>
              </mc:Choice>
              <mc:Fallback>
                <p:oleObj name="Equation" r:id="rId3" imgW="3340100" imgH="596900" progId="Equation.3">
                  <p:embed/>
                  <p:pic>
                    <p:nvPicPr>
                      <p:cNvPr id="10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524000"/>
                        <a:ext cx="33401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6"/>
          <p:cNvGraphicFramePr>
            <a:graphicFrameLocks noChangeAspect="1"/>
          </p:cNvGraphicFramePr>
          <p:nvPr/>
        </p:nvGraphicFramePr>
        <p:xfrm>
          <a:off x="990600" y="1524000"/>
          <a:ext cx="21336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33600" imgH="596900" progId="Equation.3">
                  <p:embed/>
                </p:oleObj>
              </mc:Choice>
              <mc:Fallback>
                <p:oleObj name="Equation" r:id="rId5" imgW="2133600" imgH="596900" progId="Equation.3">
                  <p:embed/>
                  <p:pic>
                    <p:nvPicPr>
                      <p:cNvPr id="102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524000"/>
                        <a:ext cx="21336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Text Box 7"/>
          <p:cNvSpPr txBox="1">
            <a:spLocks noChangeArrowheads="1"/>
          </p:cNvSpPr>
          <p:nvPr/>
        </p:nvSpPr>
        <p:spPr bwMode="auto">
          <a:xfrm>
            <a:off x="914400" y="1143000"/>
            <a:ext cx="1380506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Unsigned</a:t>
            </a:r>
          </a:p>
        </p:txBody>
      </p:sp>
      <p:sp>
        <p:nvSpPr>
          <p:cNvPr id="1033" name="Text Box 8"/>
          <p:cNvSpPr txBox="1">
            <a:spLocks noChangeArrowheads="1"/>
          </p:cNvSpPr>
          <p:nvPr/>
        </p:nvSpPr>
        <p:spPr bwMode="auto">
          <a:xfrm>
            <a:off x="4800600" y="1143000"/>
            <a:ext cx="2624693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Two’s Complement</a:t>
            </a:r>
          </a:p>
        </p:txBody>
      </p:sp>
      <p:sp>
        <p:nvSpPr>
          <p:cNvPr id="1034" name="Line 9"/>
          <p:cNvSpPr>
            <a:spLocks noChangeShapeType="1"/>
          </p:cNvSpPr>
          <p:nvPr/>
        </p:nvSpPr>
        <p:spPr bwMode="auto">
          <a:xfrm flipH="1" flipV="1">
            <a:off x="6629400" y="2057400"/>
            <a:ext cx="1066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5" name="Rectangle 10"/>
          <p:cNvSpPr>
            <a:spLocks noChangeArrowheads="1"/>
          </p:cNvSpPr>
          <p:nvPr/>
        </p:nvSpPr>
        <p:spPr bwMode="auto">
          <a:xfrm>
            <a:off x="7848600" y="2590800"/>
            <a:ext cx="714938" cy="8284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Sign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Bit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36562" y="493712"/>
            <a:ext cx="61166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Encoding Integers</a:t>
            </a:r>
          </a:p>
        </p:txBody>
      </p:sp>
      <p:sp>
        <p:nvSpPr>
          <p:cNvPr id="1030" name="Text Box 3"/>
          <p:cNvSpPr txBox="1">
            <a:spLocks noChangeArrowheads="1"/>
          </p:cNvSpPr>
          <p:nvPr/>
        </p:nvSpPr>
        <p:spPr bwMode="auto">
          <a:xfrm>
            <a:off x="1752600" y="2362200"/>
            <a:ext cx="3429000" cy="646331"/>
          </a:xfrm>
          <a:prstGeom prst="rect">
            <a:avLst/>
          </a:prstGeom>
          <a:solidFill>
            <a:srgbClr val="CDF1C5"/>
          </a:solidFill>
          <a:ln w="12700" cmpd="dbl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short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x =  15213;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short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y = -15213;</a:t>
            </a:r>
          </a:p>
        </p:txBody>
      </p:sp>
      <p:sp>
        <p:nvSpPr>
          <p:cNvPr id="1034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3124200"/>
            <a:ext cx="8305800" cy="3505200"/>
          </a:xfrm>
        </p:spPr>
        <p:txBody>
          <a:bodyPr/>
          <a:lstStyle/>
          <a:p>
            <a:pPr>
              <a:defRPr/>
            </a:pPr>
            <a:r>
              <a:rPr lang="en-US" dirty="0"/>
              <a:t>C </a:t>
            </a:r>
            <a:r>
              <a:rPr lang="en-US" dirty="0">
                <a:latin typeface="Courier New" pitchFamily="49" charset="0"/>
              </a:rPr>
              <a:t>short</a:t>
            </a:r>
            <a:r>
              <a:rPr lang="en-US" dirty="0"/>
              <a:t> 2 bytes long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Sign Bit</a:t>
            </a:r>
          </a:p>
          <a:p>
            <a:pPr lvl="1" eaLnBrk="1" hangingPunct="1">
              <a:defRPr/>
            </a:pPr>
            <a:r>
              <a:rPr lang="en-US" dirty="0"/>
              <a:t>For 2’s complement, most significant bit indicates sign</a:t>
            </a:r>
          </a:p>
          <a:p>
            <a:pPr lvl="2" eaLnBrk="1" hangingPunct="1">
              <a:defRPr/>
            </a:pPr>
            <a:r>
              <a:rPr lang="en-US" dirty="0"/>
              <a:t>0 for nonnegative</a:t>
            </a:r>
          </a:p>
          <a:p>
            <a:pPr lvl="2" eaLnBrk="1" hangingPunct="1">
              <a:defRPr/>
            </a:pPr>
            <a:r>
              <a:rPr lang="en-US" dirty="0"/>
              <a:t>1 for negative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4800600" y="1524000"/>
          <a:ext cx="33401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100" imgH="596900" progId="Equation.3">
                  <p:embed/>
                </p:oleObj>
              </mc:Choice>
              <mc:Fallback>
                <p:oleObj name="Equation" r:id="rId3" imgW="3340100" imgH="596900" progId="Equation.3">
                  <p:embed/>
                  <p:pic>
                    <p:nvPicPr>
                      <p:cNvPr id="10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524000"/>
                        <a:ext cx="33401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6"/>
          <p:cNvGraphicFramePr>
            <a:graphicFrameLocks noChangeAspect="1"/>
          </p:cNvGraphicFramePr>
          <p:nvPr/>
        </p:nvGraphicFramePr>
        <p:xfrm>
          <a:off x="990600" y="1524000"/>
          <a:ext cx="21336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33600" imgH="596900" progId="Equation.3">
                  <p:embed/>
                </p:oleObj>
              </mc:Choice>
              <mc:Fallback>
                <p:oleObj name="Equation" r:id="rId5" imgW="2133600" imgH="596900" progId="Equation.3">
                  <p:embed/>
                  <p:pic>
                    <p:nvPicPr>
                      <p:cNvPr id="102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524000"/>
                        <a:ext cx="21336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Text Box 7"/>
          <p:cNvSpPr txBox="1">
            <a:spLocks noChangeArrowheads="1"/>
          </p:cNvSpPr>
          <p:nvPr/>
        </p:nvSpPr>
        <p:spPr bwMode="auto">
          <a:xfrm>
            <a:off x="914400" y="1143000"/>
            <a:ext cx="1380506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Unsigned</a:t>
            </a:r>
          </a:p>
        </p:txBody>
      </p:sp>
      <p:sp>
        <p:nvSpPr>
          <p:cNvPr id="1033" name="Text Box 8"/>
          <p:cNvSpPr txBox="1">
            <a:spLocks noChangeArrowheads="1"/>
          </p:cNvSpPr>
          <p:nvPr/>
        </p:nvSpPr>
        <p:spPr bwMode="auto">
          <a:xfrm>
            <a:off x="4800600" y="1143000"/>
            <a:ext cx="2624693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Two’s Complement</a:t>
            </a:r>
          </a:p>
        </p:txBody>
      </p:sp>
      <p:sp>
        <p:nvSpPr>
          <p:cNvPr id="1034" name="Line 9"/>
          <p:cNvSpPr>
            <a:spLocks noChangeShapeType="1"/>
          </p:cNvSpPr>
          <p:nvPr/>
        </p:nvSpPr>
        <p:spPr bwMode="auto">
          <a:xfrm flipH="1" flipV="1">
            <a:off x="6629400" y="2057400"/>
            <a:ext cx="1066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5" name="Rectangle 10"/>
          <p:cNvSpPr>
            <a:spLocks noChangeArrowheads="1"/>
          </p:cNvSpPr>
          <p:nvPr/>
        </p:nvSpPr>
        <p:spPr bwMode="auto">
          <a:xfrm>
            <a:off x="7848600" y="2590800"/>
            <a:ext cx="714938" cy="8284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Sign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Bit</a:t>
            </a:r>
          </a:p>
        </p:txBody>
      </p:sp>
      <p:graphicFrame>
        <p:nvGraphicFramePr>
          <p:cNvPr id="1028" name="Object 11"/>
          <p:cNvGraphicFramePr>
            <a:graphicFrameLocks noChangeAspect="1"/>
          </p:cNvGraphicFramePr>
          <p:nvPr/>
        </p:nvGraphicFramePr>
        <p:xfrm>
          <a:off x="1674813" y="3584575"/>
          <a:ext cx="5640387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5969000" imgH="1016000" progId="Word.Document.8">
                  <p:embed/>
                </p:oleObj>
              </mc:Choice>
              <mc:Fallback>
                <p:oleObj name="Document" r:id="rId7" imgW="5969000" imgH="1016000" progId="Word.Document.8">
                  <p:embed/>
                  <p:pic>
                    <p:nvPicPr>
                      <p:cNvPr id="102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13" y="3584575"/>
                        <a:ext cx="5640387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633973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23850"/>
            <a:ext cx="87630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Two-complement Encoding Example (Cont.)</a:t>
            </a: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1752600" y="990600"/>
            <a:ext cx="5410200" cy="646331"/>
          </a:xfrm>
          <a:prstGeom prst="rect">
            <a:avLst/>
          </a:prstGeom>
          <a:solidFill>
            <a:srgbClr val="CDF1C5"/>
          </a:solidFill>
          <a:ln w="12700" cmpd="dbl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x =      15213: 00111011 01101101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y =     -15213: 11000100 10010011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1920875" y="1779588"/>
          <a:ext cx="5535613" cy="520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600700" imgH="5219700" progId="Word.Document.8">
                  <p:embed/>
                </p:oleObj>
              </mc:Choice>
              <mc:Fallback>
                <p:oleObj name="Document" r:id="rId3" imgW="5600700" imgH="5219700" progId="Word.Document.8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875" y="1779588"/>
                        <a:ext cx="5535613" cy="520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511175"/>
            <a:ext cx="5822950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Numeric Ranges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220788"/>
            <a:ext cx="4078287" cy="5224462"/>
          </a:xfrm>
        </p:spPr>
        <p:txBody>
          <a:bodyPr lIns="90487" tIns="44450" rIns="90487" bIns="44450"/>
          <a:lstStyle/>
          <a:p>
            <a:pPr marL="227013" indent="-227013">
              <a:tabLst>
                <a:tab pos="1828800" algn="l"/>
                <a:tab pos="2235200" algn="l"/>
              </a:tabLst>
              <a:defRPr/>
            </a:pPr>
            <a:r>
              <a:rPr lang="en-US" sz="2000" dirty="0"/>
              <a:t>Unsigned Values</a:t>
            </a:r>
          </a:p>
          <a:p>
            <a:pPr lvl="1" eaLnBrk="1" hangingPunct="1">
              <a:tabLst>
                <a:tab pos="1828800" algn="l"/>
                <a:tab pos="2235200" algn="l"/>
              </a:tabLst>
              <a:defRPr/>
            </a:pPr>
            <a:r>
              <a:rPr lang="en-US" sz="2000" b="0" i="1" dirty="0" err="1"/>
              <a:t>UMin</a:t>
            </a:r>
            <a:r>
              <a:rPr lang="en-US" sz="2000" b="0" dirty="0"/>
              <a:t>	=	0</a:t>
            </a:r>
          </a:p>
          <a:p>
            <a:pPr lvl="2" eaLnBrk="1" hangingPunct="1">
              <a:buFont typeface="Wingdings" pitchFamily="2" charset="2"/>
              <a:buNone/>
              <a:tabLst>
                <a:tab pos="1828800" algn="l"/>
                <a:tab pos="2235200" algn="l"/>
              </a:tabLst>
              <a:defRPr/>
            </a:pPr>
            <a:r>
              <a:rPr lang="en-US" sz="1800" dirty="0"/>
              <a:t>000…0</a:t>
            </a:r>
          </a:p>
          <a:p>
            <a:pPr lvl="1" eaLnBrk="1" hangingPunct="1">
              <a:tabLst>
                <a:tab pos="1828800" algn="l"/>
                <a:tab pos="2235200" algn="l"/>
              </a:tabLst>
              <a:defRPr/>
            </a:pPr>
            <a:r>
              <a:rPr lang="en-US" sz="2000" b="0" i="1" dirty="0" err="1"/>
              <a:t>UMax</a:t>
            </a:r>
            <a:r>
              <a:rPr lang="en-US" sz="2000" dirty="0"/>
              <a:t> 	=	 </a:t>
            </a:r>
            <a:r>
              <a:rPr lang="en-US" sz="2000" b="0" dirty="0"/>
              <a:t>2</a:t>
            </a:r>
            <a:r>
              <a:rPr lang="en-US" sz="2000" b="0" i="1" baseline="30000" dirty="0"/>
              <a:t>w</a:t>
            </a:r>
            <a:r>
              <a:rPr lang="en-US" sz="2000" b="0" dirty="0"/>
              <a:t> – 1</a:t>
            </a:r>
          </a:p>
          <a:p>
            <a:pPr lvl="2" eaLnBrk="1" hangingPunct="1">
              <a:buFont typeface="Wingdings" pitchFamily="2" charset="2"/>
              <a:buNone/>
              <a:tabLst>
                <a:tab pos="1828800" algn="l"/>
                <a:tab pos="2235200" algn="l"/>
              </a:tabLst>
              <a:defRPr/>
            </a:pPr>
            <a:r>
              <a:rPr lang="en-US" sz="1800" dirty="0"/>
              <a:t>111…1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511175"/>
            <a:ext cx="5822950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Numeric Ranges</a:t>
            </a:r>
          </a:p>
        </p:txBody>
      </p:sp>
      <p:sp>
        <p:nvSpPr>
          <p:cNvPr id="10752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62488" y="1362075"/>
            <a:ext cx="4100512" cy="4972050"/>
          </a:xfrm>
        </p:spPr>
        <p:txBody>
          <a:bodyPr lIns="90487" tIns="44450" rIns="90487" bIns="44450"/>
          <a:lstStyle/>
          <a:p>
            <a:pPr marL="0" indent="0">
              <a:tabLst>
                <a:tab pos="1714500" algn="l"/>
                <a:tab pos="2286000" algn="l"/>
              </a:tabLst>
              <a:defRPr/>
            </a:pPr>
            <a:r>
              <a:rPr lang="en-US" sz="2000" dirty="0"/>
              <a:t> Two’s Complement Values</a:t>
            </a:r>
          </a:p>
          <a:p>
            <a:pPr lvl="1" eaLnBrk="1" hangingPunct="1">
              <a:tabLst>
                <a:tab pos="1714500" algn="l"/>
                <a:tab pos="2286000" algn="l"/>
              </a:tabLst>
              <a:defRPr/>
            </a:pPr>
            <a:r>
              <a:rPr lang="en-US" sz="2000" b="0" i="1" dirty="0" err="1"/>
              <a:t>TMin</a:t>
            </a:r>
            <a:r>
              <a:rPr lang="en-US" sz="2000" b="0" dirty="0"/>
              <a:t>	=	 –2</a:t>
            </a:r>
            <a:r>
              <a:rPr lang="en-US" sz="2000" b="0" i="1" baseline="30000" dirty="0"/>
              <a:t>w</a:t>
            </a:r>
            <a:r>
              <a:rPr lang="en-US" sz="2000" b="0" baseline="30000" dirty="0"/>
              <a:t>–1</a:t>
            </a:r>
          </a:p>
          <a:p>
            <a:pPr lvl="2" eaLnBrk="1" hangingPunct="1">
              <a:buFont typeface="Wingdings" pitchFamily="2" charset="2"/>
              <a:buNone/>
              <a:tabLst>
                <a:tab pos="1714500" algn="l"/>
                <a:tab pos="2286000" algn="l"/>
              </a:tabLst>
              <a:defRPr/>
            </a:pPr>
            <a:r>
              <a:rPr lang="en-US" sz="1800" dirty="0"/>
              <a:t>100…0</a:t>
            </a:r>
          </a:p>
          <a:p>
            <a:pPr lvl="1" eaLnBrk="1" hangingPunct="1">
              <a:tabLst>
                <a:tab pos="1714500" algn="l"/>
                <a:tab pos="2286000" algn="l"/>
              </a:tabLst>
              <a:defRPr/>
            </a:pPr>
            <a:r>
              <a:rPr lang="en-US" sz="2000" b="0" i="1" dirty="0" err="1"/>
              <a:t>TMax</a:t>
            </a:r>
            <a:r>
              <a:rPr lang="en-US" sz="2000" dirty="0"/>
              <a:t> 	=	 </a:t>
            </a:r>
            <a:r>
              <a:rPr lang="en-US" sz="2000" b="0" dirty="0"/>
              <a:t>2</a:t>
            </a:r>
            <a:r>
              <a:rPr lang="en-US" sz="2000" b="0" i="1" baseline="30000" dirty="0"/>
              <a:t>w</a:t>
            </a:r>
            <a:r>
              <a:rPr lang="en-US" sz="2000" b="0" baseline="30000" dirty="0"/>
              <a:t>–1</a:t>
            </a:r>
            <a:r>
              <a:rPr lang="en-US" sz="2000" b="0" dirty="0"/>
              <a:t> – 1</a:t>
            </a:r>
          </a:p>
          <a:p>
            <a:pPr lvl="2" eaLnBrk="1" hangingPunct="1">
              <a:buFont typeface="Wingdings" pitchFamily="2" charset="2"/>
              <a:buNone/>
              <a:tabLst>
                <a:tab pos="1714500" algn="l"/>
                <a:tab pos="2286000" algn="l"/>
              </a:tabLst>
              <a:defRPr/>
            </a:pPr>
            <a:r>
              <a:rPr lang="en-US" sz="1800" dirty="0"/>
              <a:t>011…1</a:t>
            </a:r>
          </a:p>
          <a:p>
            <a:pPr marL="0" indent="0">
              <a:tabLst>
                <a:tab pos="1714500" algn="l"/>
                <a:tab pos="2286000" algn="l"/>
              </a:tabLst>
              <a:defRPr/>
            </a:pPr>
            <a:r>
              <a:rPr lang="en-US" sz="2000" dirty="0"/>
              <a:t> Other Values</a:t>
            </a:r>
          </a:p>
          <a:p>
            <a:pPr lvl="1" eaLnBrk="1" hangingPunct="1">
              <a:tabLst>
                <a:tab pos="1714500" algn="l"/>
                <a:tab pos="2286000" algn="l"/>
              </a:tabLst>
              <a:defRPr/>
            </a:pPr>
            <a:r>
              <a:rPr lang="en-US" sz="2000" b="0" dirty="0"/>
              <a:t>Minus 1</a:t>
            </a:r>
          </a:p>
          <a:p>
            <a:pPr lvl="2" eaLnBrk="1" hangingPunct="1">
              <a:buFont typeface="Wingdings" pitchFamily="2" charset="2"/>
              <a:buNone/>
              <a:tabLst>
                <a:tab pos="1714500" algn="l"/>
                <a:tab pos="2286000" algn="l"/>
              </a:tabLst>
              <a:defRPr/>
            </a:pPr>
            <a:r>
              <a:rPr lang="en-US" sz="1800" dirty="0"/>
              <a:t>111…1 </a:t>
            </a:r>
          </a:p>
        </p:txBody>
      </p:sp>
    </p:spTree>
    <p:extLst>
      <p:ext uri="{BB962C8B-B14F-4D97-AF65-F5344CB8AC3E}">
        <p14:creationId xmlns:p14="http://schemas.microsoft.com/office/powerpoint/2010/main" val="2215118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4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511175"/>
            <a:ext cx="5822950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Numeric Ranges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220788"/>
            <a:ext cx="4078287" cy="5224462"/>
          </a:xfrm>
        </p:spPr>
        <p:txBody>
          <a:bodyPr lIns="90487" tIns="44450" rIns="90487" bIns="44450"/>
          <a:lstStyle/>
          <a:p>
            <a:pPr marL="227013" indent="-227013">
              <a:tabLst>
                <a:tab pos="1828800" algn="l"/>
                <a:tab pos="2235200" algn="l"/>
              </a:tabLst>
              <a:defRPr/>
            </a:pPr>
            <a:r>
              <a:rPr lang="en-US" sz="2000" dirty="0"/>
              <a:t>Unsigned Values</a:t>
            </a:r>
          </a:p>
          <a:p>
            <a:pPr lvl="1" eaLnBrk="1" hangingPunct="1">
              <a:tabLst>
                <a:tab pos="1828800" algn="l"/>
                <a:tab pos="2235200" algn="l"/>
              </a:tabLst>
              <a:defRPr/>
            </a:pPr>
            <a:r>
              <a:rPr lang="en-US" sz="2000" b="0" i="1" dirty="0" err="1"/>
              <a:t>UMin</a:t>
            </a:r>
            <a:r>
              <a:rPr lang="en-US" sz="2000" b="0" dirty="0"/>
              <a:t>	=	0</a:t>
            </a:r>
          </a:p>
          <a:p>
            <a:pPr lvl="2" eaLnBrk="1" hangingPunct="1">
              <a:buFont typeface="Wingdings" pitchFamily="2" charset="2"/>
              <a:buNone/>
              <a:tabLst>
                <a:tab pos="1828800" algn="l"/>
                <a:tab pos="2235200" algn="l"/>
              </a:tabLst>
              <a:defRPr/>
            </a:pPr>
            <a:r>
              <a:rPr lang="en-US" sz="1800" dirty="0"/>
              <a:t>000…0</a:t>
            </a:r>
          </a:p>
          <a:p>
            <a:pPr lvl="1" eaLnBrk="1" hangingPunct="1">
              <a:tabLst>
                <a:tab pos="1828800" algn="l"/>
                <a:tab pos="2235200" algn="l"/>
              </a:tabLst>
              <a:defRPr/>
            </a:pPr>
            <a:r>
              <a:rPr lang="en-US" sz="2000" b="0" i="1" dirty="0" err="1"/>
              <a:t>UMax</a:t>
            </a:r>
            <a:r>
              <a:rPr lang="en-US" sz="2000" dirty="0"/>
              <a:t> 	=	 </a:t>
            </a:r>
            <a:r>
              <a:rPr lang="en-US" sz="2000" b="0" dirty="0"/>
              <a:t>2</a:t>
            </a:r>
            <a:r>
              <a:rPr lang="en-US" sz="2000" b="0" i="1" baseline="30000" dirty="0"/>
              <a:t>w</a:t>
            </a:r>
            <a:r>
              <a:rPr lang="en-US" sz="2000" b="0" dirty="0"/>
              <a:t> – 1</a:t>
            </a:r>
          </a:p>
          <a:p>
            <a:pPr lvl="2" eaLnBrk="1" hangingPunct="1">
              <a:buFont typeface="Wingdings" pitchFamily="2" charset="2"/>
              <a:buNone/>
              <a:tabLst>
                <a:tab pos="1828800" algn="l"/>
                <a:tab pos="2235200" algn="l"/>
              </a:tabLst>
              <a:defRPr/>
            </a:pPr>
            <a:r>
              <a:rPr lang="en-US" sz="1800" dirty="0"/>
              <a:t>111…1</a:t>
            </a:r>
          </a:p>
        </p:txBody>
      </p:sp>
      <p:sp>
        <p:nvSpPr>
          <p:cNvPr id="10752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62488" y="1362075"/>
            <a:ext cx="4100512" cy="4972050"/>
          </a:xfrm>
        </p:spPr>
        <p:txBody>
          <a:bodyPr lIns="90487" tIns="44450" rIns="90487" bIns="44450"/>
          <a:lstStyle/>
          <a:p>
            <a:pPr marL="0" indent="0">
              <a:tabLst>
                <a:tab pos="1714500" algn="l"/>
                <a:tab pos="2286000" algn="l"/>
              </a:tabLst>
              <a:defRPr/>
            </a:pPr>
            <a:r>
              <a:rPr lang="en-US" sz="2000" dirty="0"/>
              <a:t> Two’s Complement Values</a:t>
            </a:r>
          </a:p>
          <a:p>
            <a:pPr lvl="1" eaLnBrk="1" hangingPunct="1">
              <a:tabLst>
                <a:tab pos="1714500" algn="l"/>
                <a:tab pos="2286000" algn="l"/>
              </a:tabLst>
              <a:defRPr/>
            </a:pPr>
            <a:r>
              <a:rPr lang="en-US" sz="2000" b="0" i="1" dirty="0" err="1"/>
              <a:t>TMin</a:t>
            </a:r>
            <a:r>
              <a:rPr lang="en-US" sz="2000" b="0" dirty="0"/>
              <a:t>	=	 –2</a:t>
            </a:r>
            <a:r>
              <a:rPr lang="en-US" sz="2000" b="0" i="1" baseline="30000" dirty="0"/>
              <a:t>w</a:t>
            </a:r>
            <a:r>
              <a:rPr lang="en-US" sz="2000" b="0" baseline="30000" dirty="0"/>
              <a:t>–1</a:t>
            </a:r>
          </a:p>
          <a:p>
            <a:pPr lvl="2" eaLnBrk="1" hangingPunct="1">
              <a:buFont typeface="Wingdings" pitchFamily="2" charset="2"/>
              <a:buNone/>
              <a:tabLst>
                <a:tab pos="1714500" algn="l"/>
                <a:tab pos="2286000" algn="l"/>
              </a:tabLst>
              <a:defRPr/>
            </a:pPr>
            <a:r>
              <a:rPr lang="en-US" sz="1800" dirty="0"/>
              <a:t>100…0</a:t>
            </a:r>
          </a:p>
          <a:p>
            <a:pPr lvl="1" eaLnBrk="1" hangingPunct="1">
              <a:tabLst>
                <a:tab pos="1714500" algn="l"/>
                <a:tab pos="2286000" algn="l"/>
              </a:tabLst>
              <a:defRPr/>
            </a:pPr>
            <a:r>
              <a:rPr lang="en-US" sz="2000" b="0" i="1" dirty="0" err="1"/>
              <a:t>TMax</a:t>
            </a:r>
            <a:r>
              <a:rPr lang="en-US" sz="2000" dirty="0"/>
              <a:t> 	=	 </a:t>
            </a:r>
            <a:r>
              <a:rPr lang="en-US" sz="2000" b="0" dirty="0"/>
              <a:t>2</a:t>
            </a:r>
            <a:r>
              <a:rPr lang="en-US" sz="2000" b="0" i="1" baseline="30000" dirty="0"/>
              <a:t>w</a:t>
            </a:r>
            <a:r>
              <a:rPr lang="en-US" sz="2000" b="0" baseline="30000" dirty="0"/>
              <a:t>–1</a:t>
            </a:r>
            <a:r>
              <a:rPr lang="en-US" sz="2000" b="0" dirty="0"/>
              <a:t> – 1</a:t>
            </a:r>
          </a:p>
          <a:p>
            <a:pPr lvl="2" eaLnBrk="1" hangingPunct="1">
              <a:buFont typeface="Wingdings" pitchFamily="2" charset="2"/>
              <a:buNone/>
              <a:tabLst>
                <a:tab pos="1714500" algn="l"/>
                <a:tab pos="2286000" algn="l"/>
              </a:tabLst>
              <a:defRPr/>
            </a:pPr>
            <a:r>
              <a:rPr lang="en-US" sz="1800" dirty="0"/>
              <a:t>011…1</a:t>
            </a:r>
          </a:p>
          <a:p>
            <a:pPr marL="0" indent="0">
              <a:tabLst>
                <a:tab pos="1714500" algn="l"/>
                <a:tab pos="2286000" algn="l"/>
              </a:tabLst>
              <a:defRPr/>
            </a:pPr>
            <a:r>
              <a:rPr lang="en-US" sz="2000" dirty="0"/>
              <a:t> Other Values</a:t>
            </a:r>
          </a:p>
          <a:p>
            <a:pPr lvl="1" eaLnBrk="1" hangingPunct="1">
              <a:tabLst>
                <a:tab pos="1714500" algn="l"/>
                <a:tab pos="2286000" algn="l"/>
              </a:tabLst>
              <a:defRPr/>
            </a:pPr>
            <a:r>
              <a:rPr lang="en-US" sz="2000" b="0" dirty="0"/>
              <a:t>Minus 1</a:t>
            </a:r>
          </a:p>
          <a:p>
            <a:pPr lvl="2" eaLnBrk="1" hangingPunct="1">
              <a:buFont typeface="Wingdings" pitchFamily="2" charset="2"/>
              <a:buNone/>
              <a:tabLst>
                <a:tab pos="1714500" algn="l"/>
                <a:tab pos="2286000" algn="l"/>
              </a:tabLst>
              <a:defRPr/>
            </a:pPr>
            <a:r>
              <a:rPr lang="en-US" sz="1800" dirty="0"/>
              <a:t>111…1 </a:t>
            </a:r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1374775" y="4638675"/>
          <a:ext cx="5872163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83300" imgH="1943100" progId="Word.Document.8">
                  <p:embed/>
                </p:oleObj>
              </mc:Choice>
              <mc:Fallback>
                <p:oleObj name="Document" r:id="rId3" imgW="6083300" imgH="1943100" progId="Word.Document.8">
                  <p:embed/>
                  <p:pic>
                    <p:nvPicPr>
                      <p:cNvPr id="30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4775" y="4638675"/>
                        <a:ext cx="5872163" cy="191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1295400" y="4240152"/>
            <a:ext cx="204049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  <a:latin typeface="Calibri" pitchFamily="34" charset="0"/>
              </a:rPr>
              <a:t>Values for </a:t>
            </a:r>
            <a:r>
              <a:rPr lang="en-US" sz="2000" i="1" dirty="0">
                <a:solidFill>
                  <a:schemeClr val="tx2"/>
                </a:solidFill>
                <a:latin typeface="Calibri" pitchFamily="34" charset="0"/>
              </a:rPr>
              <a:t>W</a:t>
            </a:r>
            <a:r>
              <a:rPr lang="en-US" sz="2000" dirty="0">
                <a:solidFill>
                  <a:schemeClr val="tx2"/>
                </a:solidFill>
                <a:latin typeface="Calibri" pitchFamily="34" charset="0"/>
              </a:rPr>
              <a:t> = 16</a:t>
            </a:r>
          </a:p>
        </p:txBody>
      </p:sp>
    </p:spTree>
    <p:extLst>
      <p:ext uri="{BB962C8B-B14F-4D97-AF65-F5344CB8AC3E}">
        <p14:creationId xmlns:p14="http://schemas.microsoft.com/office/powerpoint/2010/main" val="18358086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uiExpand="1" build="p"/>
      <p:bldP spid="107524" grpId="0" uiExpand="1" build="p"/>
      <p:bldP spid="30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D57F-5237-189C-C88D-C1B24DF9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Rewind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4C01A-11CE-9020-B9E8-EFA3193E8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5192925" cy="3362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B89EC2-BABB-90C0-2C0B-464E9C493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312807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03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87375"/>
            <a:ext cx="7308850" cy="555625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en-US"/>
              <a:t>Values for Different Word Sizes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398837"/>
            <a:ext cx="4146550" cy="2314575"/>
          </a:xfrm>
        </p:spPr>
        <p:txBody>
          <a:bodyPr lIns="90487" tIns="44450" rIns="90487" bIns="44450"/>
          <a:lstStyle/>
          <a:p>
            <a:pPr eaLnBrk="1" hangingPunct="1">
              <a:tabLst>
                <a:tab pos="1714500" algn="l"/>
                <a:tab pos="2171700" algn="l"/>
                <a:tab pos="5435600" algn="r"/>
              </a:tabLst>
              <a:defRPr/>
            </a:pPr>
            <a:r>
              <a:rPr lang="en-US" dirty="0"/>
              <a:t>Observations</a:t>
            </a:r>
          </a:p>
          <a:p>
            <a:pPr lvl="1" eaLnBrk="1" hangingPunct="1">
              <a:tabLst>
                <a:tab pos="1714500" algn="l"/>
                <a:tab pos="2171700" algn="l"/>
                <a:tab pos="5435600" algn="r"/>
              </a:tabLst>
              <a:defRPr/>
            </a:pPr>
            <a:r>
              <a:rPr lang="en-US" b="0" dirty="0"/>
              <a:t>|</a:t>
            </a:r>
            <a:r>
              <a:rPr lang="en-US" b="0" i="1" dirty="0" err="1"/>
              <a:t>TMin</a:t>
            </a:r>
            <a:r>
              <a:rPr lang="en-US" b="0" i="1" dirty="0"/>
              <a:t> </a:t>
            </a:r>
            <a:r>
              <a:rPr lang="en-US" b="0" dirty="0"/>
              <a:t>| 	= 	</a:t>
            </a:r>
            <a:r>
              <a:rPr lang="en-US" b="0" i="1" dirty="0" err="1"/>
              <a:t>TMax</a:t>
            </a:r>
            <a:r>
              <a:rPr lang="en-US" b="0" dirty="0"/>
              <a:t> + 1</a:t>
            </a:r>
          </a:p>
          <a:p>
            <a:pPr lvl="2" eaLnBrk="1" hangingPunct="1">
              <a:tabLst>
                <a:tab pos="1714500" algn="l"/>
                <a:tab pos="2171700" algn="l"/>
                <a:tab pos="5435600" algn="r"/>
              </a:tabLst>
              <a:defRPr/>
            </a:pPr>
            <a:r>
              <a:rPr lang="en-US" b="0" dirty="0"/>
              <a:t>Asymmetric range</a:t>
            </a:r>
          </a:p>
          <a:p>
            <a:pPr lvl="1" eaLnBrk="1" hangingPunct="1">
              <a:tabLst>
                <a:tab pos="1714500" algn="l"/>
                <a:tab pos="2171700" algn="l"/>
                <a:tab pos="5435600" algn="r"/>
              </a:tabLst>
              <a:defRPr/>
            </a:pPr>
            <a:r>
              <a:rPr lang="en-US" b="0" i="1" dirty="0" err="1"/>
              <a:t>UMax</a:t>
            </a:r>
            <a:r>
              <a:rPr lang="en-US" b="0" dirty="0"/>
              <a:t>	=	2 * </a:t>
            </a:r>
            <a:r>
              <a:rPr lang="en-US" b="0" i="1" dirty="0" err="1"/>
              <a:t>TMax</a:t>
            </a:r>
            <a:r>
              <a:rPr lang="en-US" b="0" dirty="0"/>
              <a:t> + 1 		</a:t>
            </a:r>
          </a:p>
        </p:txBody>
      </p:sp>
      <p:graphicFrame>
        <p:nvGraphicFramePr>
          <p:cNvPr id="4098" name="Object 5"/>
          <p:cNvGraphicFramePr>
            <a:graphicFrameLocks noChangeAspect="1"/>
          </p:cNvGraphicFramePr>
          <p:nvPr/>
        </p:nvGraphicFramePr>
        <p:xfrm>
          <a:off x="441325" y="1554163"/>
          <a:ext cx="8321675" cy="179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724900" imgH="1816100" progId="Word.Document.8">
                  <p:embed/>
                </p:oleObj>
              </mc:Choice>
              <mc:Fallback>
                <p:oleObj name="Document" r:id="rId3" imgW="8724900" imgH="1816100" progId="Word.Document.8">
                  <p:embed/>
                  <p:pic>
                    <p:nvPicPr>
                      <p:cNvPr id="409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" y="1554163"/>
                        <a:ext cx="8321675" cy="179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27550" y="3398837"/>
            <a:ext cx="4968876" cy="345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tabLst>
                <a:tab pos="1714500" algn="l"/>
                <a:tab pos="4460875" algn="l"/>
                <a:tab pos="5435600" algn="r"/>
              </a:tabLst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 Programming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tabLst>
                <a:tab pos="1714500" algn="l"/>
                <a:tab pos="4460875" algn="l"/>
                <a:tab pos="5435600" algn="r"/>
              </a:tabLst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#include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&lt;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limits.h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tabLst>
                <a:tab pos="1714500" algn="l"/>
                <a:tab pos="4460875" algn="l"/>
                <a:tab pos="5435600" algn="r"/>
              </a:tabLst>
              <a:defRPr/>
            </a:pPr>
            <a:r>
              <a:rPr lang="en-US" sz="2000" b="0" kern="0" dirty="0">
                <a:latin typeface="Calibri" pitchFamily="34" charset="0"/>
              </a:rPr>
              <a:t>Declares constants, e.g.,</a:t>
            </a:r>
          </a:p>
          <a:p>
            <a:pPr marL="1200150" lvl="2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  <a:tabLst>
                <a:tab pos="1714500" algn="l"/>
                <a:tab pos="4460875" algn="l"/>
                <a:tab pos="5435600" algn="r"/>
              </a:tabLst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ULONG_MAX</a:t>
            </a:r>
          </a:p>
          <a:p>
            <a:pPr marL="1200150" lvl="2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  <a:tabLst>
                <a:tab pos="1714500" algn="l"/>
                <a:tab pos="4460875" algn="l"/>
                <a:tab pos="5435600" algn="r"/>
              </a:tabLst>
              <a:defRPr/>
            </a:pPr>
            <a:r>
              <a:rPr lang="en-US" sz="2000" b="0" kern="0" dirty="0">
                <a:latin typeface="Calibri" pitchFamily="34" charset="0"/>
              </a:rPr>
              <a:t>LONG_MAX</a:t>
            </a:r>
          </a:p>
          <a:p>
            <a:pPr marL="1200150" lvl="2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  <a:tabLst>
                <a:tab pos="1714500" algn="l"/>
                <a:tab pos="4460875" algn="l"/>
                <a:tab pos="5435600" algn="r"/>
              </a:tabLst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LONG_MIN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  <a:tabLst>
                <a:tab pos="1714500" algn="l"/>
                <a:tab pos="4460875" algn="l"/>
                <a:tab pos="5435600" algn="r"/>
              </a:tabLst>
              <a:defRPr/>
            </a:pPr>
            <a:r>
              <a:rPr lang="en-US" sz="2000" b="0" kern="0" dirty="0">
                <a:latin typeface="Calibri" pitchFamily="34" charset="0"/>
              </a:rPr>
              <a:t>Values platform specific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		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34975"/>
            <a:ext cx="8305800" cy="555625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en-US"/>
              <a:t>Unsigned &amp; Signed Numeric Values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4800" y="1066800"/>
            <a:ext cx="4459288" cy="5224463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/>
              <a:t>Equivalence</a:t>
            </a:r>
          </a:p>
          <a:p>
            <a:pPr lvl="1" eaLnBrk="1" hangingPunct="1">
              <a:defRPr/>
            </a:pPr>
            <a:r>
              <a:rPr lang="en-US" dirty="0"/>
              <a:t>Same encodings for nonnegative values</a:t>
            </a:r>
          </a:p>
          <a:p>
            <a:pPr eaLnBrk="1" hangingPunct="1">
              <a:defRPr/>
            </a:pPr>
            <a:r>
              <a:rPr lang="en-US" dirty="0"/>
              <a:t>Uniqueness</a:t>
            </a:r>
            <a:endParaRPr lang="en-US" i="1" dirty="0"/>
          </a:p>
          <a:p>
            <a:pPr lvl="1" eaLnBrk="1" hangingPunct="1">
              <a:defRPr/>
            </a:pPr>
            <a:r>
              <a:rPr lang="en-US" dirty="0"/>
              <a:t>Every bit pattern represents unique integer value</a:t>
            </a:r>
          </a:p>
          <a:p>
            <a:pPr lvl="1" eaLnBrk="1" hangingPunct="1">
              <a:defRPr/>
            </a:pPr>
            <a:r>
              <a:rPr lang="en-US" dirty="0"/>
              <a:t>Each </a:t>
            </a:r>
            <a:r>
              <a:rPr lang="en-US" dirty="0" err="1"/>
              <a:t>representable</a:t>
            </a:r>
            <a:r>
              <a:rPr lang="en-US" dirty="0"/>
              <a:t> integer has unique bit encoding</a:t>
            </a:r>
          </a:p>
          <a:p>
            <a:pPr eaLnBrk="1" hangingPunct="1">
              <a:defRPr/>
            </a:pPr>
            <a:r>
              <a:rPr lang="en-US" dirty="0">
                <a:sym typeface="Symbol" pitchFamily="18" charset="2"/>
              </a:rPr>
              <a:t></a:t>
            </a:r>
            <a:r>
              <a:rPr lang="en-US" dirty="0"/>
              <a:t> Can Invert Mappings</a:t>
            </a:r>
          </a:p>
          <a:p>
            <a:pPr lvl="1" eaLnBrk="1" hangingPunct="1">
              <a:defRPr/>
            </a:pPr>
            <a:r>
              <a:rPr lang="en-US" dirty="0"/>
              <a:t>U2B(</a:t>
            </a:r>
            <a:r>
              <a:rPr lang="en-US" b="0" i="1" dirty="0"/>
              <a:t>x</a:t>
            </a:r>
            <a:r>
              <a:rPr lang="en-US" dirty="0"/>
              <a:t>)  =  B2U</a:t>
            </a:r>
            <a:r>
              <a:rPr lang="en-US" b="0" baseline="30000" dirty="0"/>
              <a:t>-1</a:t>
            </a:r>
            <a:r>
              <a:rPr lang="en-US" dirty="0"/>
              <a:t>(</a:t>
            </a:r>
            <a:r>
              <a:rPr lang="en-US" b="0" i="1" dirty="0"/>
              <a:t>x</a:t>
            </a:r>
            <a:r>
              <a:rPr lang="en-US" dirty="0"/>
              <a:t>)</a:t>
            </a:r>
          </a:p>
          <a:p>
            <a:pPr lvl="2" eaLnBrk="1" hangingPunct="1">
              <a:defRPr/>
            </a:pPr>
            <a:r>
              <a:rPr lang="en-US" dirty="0"/>
              <a:t>Bit pattern for unsigned integer</a:t>
            </a:r>
          </a:p>
          <a:p>
            <a:pPr lvl="1" eaLnBrk="1" hangingPunct="1">
              <a:defRPr/>
            </a:pPr>
            <a:r>
              <a:rPr lang="en-US" dirty="0"/>
              <a:t>T2B(</a:t>
            </a:r>
            <a:r>
              <a:rPr lang="en-US" b="0" i="1" dirty="0"/>
              <a:t>x</a:t>
            </a:r>
            <a:r>
              <a:rPr lang="en-US" dirty="0"/>
              <a:t>)  =  B2T</a:t>
            </a:r>
            <a:r>
              <a:rPr lang="en-US" b="0" baseline="30000" dirty="0"/>
              <a:t>-1</a:t>
            </a:r>
            <a:r>
              <a:rPr lang="en-US" dirty="0"/>
              <a:t>(</a:t>
            </a:r>
            <a:r>
              <a:rPr lang="en-US" b="0" i="1" dirty="0"/>
              <a:t>x</a:t>
            </a:r>
            <a:r>
              <a:rPr lang="en-US" dirty="0"/>
              <a:t>)</a:t>
            </a:r>
          </a:p>
          <a:p>
            <a:pPr lvl="2" eaLnBrk="1" hangingPunct="1">
              <a:defRPr/>
            </a:pPr>
            <a:r>
              <a:rPr lang="en-US" dirty="0"/>
              <a:t>Bit pattern for two’s comp integer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22300" y="1219200"/>
            <a:ext cx="3111500" cy="5168900"/>
            <a:chOff x="480" y="768"/>
            <a:chExt cx="1960" cy="3256"/>
          </a:xfrm>
        </p:grpSpPr>
        <p:sp>
          <p:nvSpPr>
            <p:cNvPr id="18437" name="Rectangle 5"/>
            <p:cNvSpPr>
              <a:spLocks noChangeArrowheads="1"/>
            </p:cNvSpPr>
            <p:nvPr/>
          </p:nvSpPr>
          <p:spPr bwMode="auto">
            <a:xfrm>
              <a:off x="480" y="76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i="1" dirty="0">
                  <a:latin typeface="Calibri" pitchFamily="34" charset="0"/>
                </a:rPr>
                <a:t>X</a:t>
              </a:r>
            </a:p>
          </p:txBody>
        </p:sp>
        <p:sp>
          <p:nvSpPr>
            <p:cNvPr id="18438" name="Rectangle 6"/>
            <p:cNvSpPr>
              <a:spLocks noChangeArrowheads="1"/>
            </p:cNvSpPr>
            <p:nvPr/>
          </p:nvSpPr>
          <p:spPr bwMode="auto">
            <a:xfrm>
              <a:off x="1824" y="76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dirty="0">
                  <a:latin typeface="Calibri" pitchFamily="34" charset="0"/>
                </a:rPr>
                <a:t>B2T(</a:t>
              </a:r>
              <a:r>
                <a:rPr lang="en-US" sz="1800" i="1" dirty="0">
                  <a:latin typeface="Calibri" pitchFamily="34" charset="0"/>
                </a:rPr>
                <a:t>X</a:t>
              </a:r>
              <a:r>
                <a:rPr lang="en-US" sz="1800" dirty="0">
                  <a:latin typeface="Calibri" pitchFamily="34" charset="0"/>
                </a:rPr>
                <a:t>)</a:t>
              </a:r>
            </a:p>
          </p:txBody>
        </p:sp>
        <p:sp>
          <p:nvSpPr>
            <p:cNvPr id="18439" name="Rectangle 7"/>
            <p:cNvSpPr>
              <a:spLocks noChangeArrowheads="1"/>
            </p:cNvSpPr>
            <p:nvPr/>
          </p:nvSpPr>
          <p:spPr bwMode="auto">
            <a:xfrm>
              <a:off x="1200" y="76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dirty="0">
                  <a:latin typeface="Calibri" pitchFamily="34" charset="0"/>
                </a:rPr>
                <a:t>B2U(</a:t>
              </a:r>
              <a:r>
                <a:rPr lang="en-US" sz="1800" i="1" dirty="0">
                  <a:latin typeface="Calibri" pitchFamily="34" charset="0"/>
                </a:rPr>
                <a:t>X</a:t>
              </a:r>
              <a:r>
                <a:rPr lang="en-US" sz="1800" dirty="0">
                  <a:latin typeface="Calibri" pitchFamily="34" charset="0"/>
                </a:rPr>
                <a:t>)</a:t>
              </a:r>
            </a:p>
          </p:txBody>
        </p:sp>
        <p:sp>
          <p:nvSpPr>
            <p:cNvPr id="18440" name="Rectangle 8"/>
            <p:cNvSpPr>
              <a:spLocks noChangeArrowheads="1"/>
            </p:cNvSpPr>
            <p:nvPr/>
          </p:nvSpPr>
          <p:spPr bwMode="auto">
            <a:xfrm>
              <a:off x="480" y="96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0000</a:t>
              </a:r>
            </a:p>
          </p:txBody>
        </p:sp>
        <p:sp>
          <p:nvSpPr>
            <p:cNvPr id="18441" name="Rectangle 9"/>
            <p:cNvSpPr>
              <a:spLocks noChangeArrowheads="1"/>
            </p:cNvSpPr>
            <p:nvPr/>
          </p:nvSpPr>
          <p:spPr bwMode="auto">
            <a:xfrm>
              <a:off x="1824" y="96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18442" name="Rectangle 10"/>
            <p:cNvSpPr>
              <a:spLocks noChangeArrowheads="1"/>
            </p:cNvSpPr>
            <p:nvPr/>
          </p:nvSpPr>
          <p:spPr bwMode="auto">
            <a:xfrm>
              <a:off x="480" y="1152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0001</a:t>
              </a:r>
            </a:p>
          </p:txBody>
        </p:sp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>
              <a:off x="1824" y="115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18444" name="Rectangle 12"/>
            <p:cNvSpPr>
              <a:spLocks noChangeArrowheads="1"/>
            </p:cNvSpPr>
            <p:nvPr/>
          </p:nvSpPr>
          <p:spPr bwMode="auto">
            <a:xfrm>
              <a:off x="480" y="1344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0010</a:t>
              </a:r>
            </a:p>
          </p:txBody>
        </p:sp>
        <p:sp>
          <p:nvSpPr>
            <p:cNvPr id="18445" name="Rectangle 13"/>
            <p:cNvSpPr>
              <a:spLocks noChangeArrowheads="1"/>
            </p:cNvSpPr>
            <p:nvPr/>
          </p:nvSpPr>
          <p:spPr bwMode="auto">
            <a:xfrm>
              <a:off x="1824" y="134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8446" name="Rectangle 14"/>
            <p:cNvSpPr>
              <a:spLocks noChangeArrowheads="1"/>
            </p:cNvSpPr>
            <p:nvPr/>
          </p:nvSpPr>
          <p:spPr bwMode="auto">
            <a:xfrm>
              <a:off x="480" y="1536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0011</a:t>
              </a:r>
            </a:p>
          </p:txBody>
        </p:sp>
        <p:sp>
          <p:nvSpPr>
            <p:cNvPr id="18447" name="Rectangle 15"/>
            <p:cNvSpPr>
              <a:spLocks noChangeArrowheads="1"/>
            </p:cNvSpPr>
            <p:nvPr/>
          </p:nvSpPr>
          <p:spPr bwMode="auto">
            <a:xfrm>
              <a:off x="1824" y="1536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3</a:t>
              </a:r>
            </a:p>
          </p:txBody>
        </p:sp>
        <p:sp>
          <p:nvSpPr>
            <p:cNvPr id="18448" name="Rectangle 16"/>
            <p:cNvSpPr>
              <a:spLocks noChangeArrowheads="1"/>
            </p:cNvSpPr>
            <p:nvPr/>
          </p:nvSpPr>
          <p:spPr bwMode="auto">
            <a:xfrm>
              <a:off x="480" y="172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0100</a:t>
              </a:r>
            </a:p>
          </p:txBody>
        </p:sp>
        <p:sp>
          <p:nvSpPr>
            <p:cNvPr id="18449" name="Rectangle 17"/>
            <p:cNvSpPr>
              <a:spLocks noChangeArrowheads="1"/>
            </p:cNvSpPr>
            <p:nvPr/>
          </p:nvSpPr>
          <p:spPr bwMode="auto">
            <a:xfrm>
              <a:off x="1824" y="1728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18450" name="Rectangle 18"/>
            <p:cNvSpPr>
              <a:spLocks noChangeArrowheads="1"/>
            </p:cNvSpPr>
            <p:nvPr/>
          </p:nvSpPr>
          <p:spPr bwMode="auto">
            <a:xfrm>
              <a:off x="480" y="192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0101</a:t>
              </a:r>
            </a:p>
          </p:txBody>
        </p:sp>
        <p:sp>
          <p:nvSpPr>
            <p:cNvPr id="18451" name="Rectangle 19"/>
            <p:cNvSpPr>
              <a:spLocks noChangeArrowheads="1"/>
            </p:cNvSpPr>
            <p:nvPr/>
          </p:nvSpPr>
          <p:spPr bwMode="auto">
            <a:xfrm>
              <a:off x="1824" y="192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5</a:t>
              </a:r>
            </a:p>
          </p:txBody>
        </p:sp>
        <p:sp>
          <p:nvSpPr>
            <p:cNvPr id="18452" name="Rectangle 20"/>
            <p:cNvSpPr>
              <a:spLocks noChangeArrowheads="1"/>
            </p:cNvSpPr>
            <p:nvPr/>
          </p:nvSpPr>
          <p:spPr bwMode="auto">
            <a:xfrm>
              <a:off x="480" y="2112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0110</a:t>
              </a:r>
            </a:p>
          </p:txBody>
        </p:sp>
        <p:sp>
          <p:nvSpPr>
            <p:cNvPr id="18453" name="Rectangle 21"/>
            <p:cNvSpPr>
              <a:spLocks noChangeArrowheads="1"/>
            </p:cNvSpPr>
            <p:nvPr/>
          </p:nvSpPr>
          <p:spPr bwMode="auto">
            <a:xfrm>
              <a:off x="1824" y="211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18454" name="Rectangle 22"/>
            <p:cNvSpPr>
              <a:spLocks noChangeArrowheads="1"/>
            </p:cNvSpPr>
            <p:nvPr/>
          </p:nvSpPr>
          <p:spPr bwMode="auto">
            <a:xfrm>
              <a:off x="480" y="2304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0111</a:t>
              </a:r>
            </a:p>
          </p:txBody>
        </p:sp>
        <p:sp>
          <p:nvSpPr>
            <p:cNvPr id="18455" name="Rectangle 23"/>
            <p:cNvSpPr>
              <a:spLocks noChangeArrowheads="1"/>
            </p:cNvSpPr>
            <p:nvPr/>
          </p:nvSpPr>
          <p:spPr bwMode="auto">
            <a:xfrm>
              <a:off x="1824" y="230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7</a:t>
              </a:r>
            </a:p>
          </p:txBody>
        </p:sp>
        <p:sp>
          <p:nvSpPr>
            <p:cNvPr id="18456" name="Rectangle 24"/>
            <p:cNvSpPr>
              <a:spLocks noChangeArrowheads="1"/>
            </p:cNvSpPr>
            <p:nvPr/>
          </p:nvSpPr>
          <p:spPr bwMode="auto">
            <a:xfrm>
              <a:off x="1824" y="2496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–8</a:t>
              </a:r>
            </a:p>
          </p:txBody>
        </p:sp>
        <p:sp>
          <p:nvSpPr>
            <p:cNvPr id="18457" name="Rectangle 25"/>
            <p:cNvSpPr>
              <a:spLocks noChangeArrowheads="1"/>
            </p:cNvSpPr>
            <p:nvPr/>
          </p:nvSpPr>
          <p:spPr bwMode="auto">
            <a:xfrm>
              <a:off x="1200" y="2496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8</a:t>
              </a:r>
            </a:p>
          </p:txBody>
        </p:sp>
        <p:sp>
          <p:nvSpPr>
            <p:cNvPr id="18458" name="Rectangle 26"/>
            <p:cNvSpPr>
              <a:spLocks noChangeArrowheads="1"/>
            </p:cNvSpPr>
            <p:nvPr/>
          </p:nvSpPr>
          <p:spPr bwMode="auto">
            <a:xfrm>
              <a:off x="1824" y="268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–7</a:t>
              </a:r>
            </a:p>
          </p:txBody>
        </p:sp>
        <p:sp>
          <p:nvSpPr>
            <p:cNvPr id="18459" name="Rectangle 27"/>
            <p:cNvSpPr>
              <a:spLocks noChangeArrowheads="1"/>
            </p:cNvSpPr>
            <p:nvPr/>
          </p:nvSpPr>
          <p:spPr bwMode="auto">
            <a:xfrm>
              <a:off x="1200" y="268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9</a:t>
              </a:r>
            </a:p>
          </p:txBody>
        </p:sp>
        <p:sp>
          <p:nvSpPr>
            <p:cNvPr id="18460" name="Rectangle 28"/>
            <p:cNvSpPr>
              <a:spLocks noChangeArrowheads="1"/>
            </p:cNvSpPr>
            <p:nvPr/>
          </p:nvSpPr>
          <p:spPr bwMode="auto">
            <a:xfrm>
              <a:off x="1824" y="2880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–6</a:t>
              </a:r>
            </a:p>
          </p:txBody>
        </p:sp>
        <p:sp>
          <p:nvSpPr>
            <p:cNvPr id="18461" name="Rectangle 29"/>
            <p:cNvSpPr>
              <a:spLocks noChangeArrowheads="1"/>
            </p:cNvSpPr>
            <p:nvPr/>
          </p:nvSpPr>
          <p:spPr bwMode="auto">
            <a:xfrm>
              <a:off x="1200" y="2880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10</a:t>
              </a:r>
            </a:p>
          </p:txBody>
        </p:sp>
        <p:sp>
          <p:nvSpPr>
            <p:cNvPr id="18462" name="Rectangle 30"/>
            <p:cNvSpPr>
              <a:spLocks noChangeArrowheads="1"/>
            </p:cNvSpPr>
            <p:nvPr/>
          </p:nvSpPr>
          <p:spPr bwMode="auto">
            <a:xfrm>
              <a:off x="1824" y="3072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–5</a:t>
              </a:r>
            </a:p>
          </p:txBody>
        </p:sp>
        <p:sp>
          <p:nvSpPr>
            <p:cNvPr id="18463" name="Rectangle 31"/>
            <p:cNvSpPr>
              <a:spLocks noChangeArrowheads="1"/>
            </p:cNvSpPr>
            <p:nvPr/>
          </p:nvSpPr>
          <p:spPr bwMode="auto">
            <a:xfrm>
              <a:off x="1200" y="3072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11</a:t>
              </a:r>
            </a:p>
          </p:txBody>
        </p:sp>
        <p:sp>
          <p:nvSpPr>
            <p:cNvPr id="18464" name="Rectangle 32"/>
            <p:cNvSpPr>
              <a:spLocks noChangeArrowheads="1"/>
            </p:cNvSpPr>
            <p:nvPr/>
          </p:nvSpPr>
          <p:spPr bwMode="auto">
            <a:xfrm>
              <a:off x="1824" y="3264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–4</a:t>
              </a:r>
            </a:p>
          </p:txBody>
        </p:sp>
        <p:sp>
          <p:nvSpPr>
            <p:cNvPr id="18465" name="Rectangle 33"/>
            <p:cNvSpPr>
              <a:spLocks noChangeArrowheads="1"/>
            </p:cNvSpPr>
            <p:nvPr/>
          </p:nvSpPr>
          <p:spPr bwMode="auto">
            <a:xfrm>
              <a:off x="1200" y="3264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12</a:t>
              </a:r>
            </a:p>
          </p:txBody>
        </p:sp>
        <p:sp>
          <p:nvSpPr>
            <p:cNvPr id="18466" name="Rectangle 34"/>
            <p:cNvSpPr>
              <a:spLocks noChangeArrowheads="1"/>
            </p:cNvSpPr>
            <p:nvPr/>
          </p:nvSpPr>
          <p:spPr bwMode="auto">
            <a:xfrm>
              <a:off x="1824" y="3456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–3</a:t>
              </a:r>
            </a:p>
          </p:txBody>
        </p:sp>
        <p:sp>
          <p:nvSpPr>
            <p:cNvPr id="18467" name="Rectangle 35"/>
            <p:cNvSpPr>
              <a:spLocks noChangeArrowheads="1"/>
            </p:cNvSpPr>
            <p:nvPr/>
          </p:nvSpPr>
          <p:spPr bwMode="auto">
            <a:xfrm>
              <a:off x="1200" y="3456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13</a:t>
              </a:r>
            </a:p>
          </p:txBody>
        </p:sp>
        <p:sp>
          <p:nvSpPr>
            <p:cNvPr id="18468" name="Rectangle 36"/>
            <p:cNvSpPr>
              <a:spLocks noChangeArrowheads="1"/>
            </p:cNvSpPr>
            <p:nvPr/>
          </p:nvSpPr>
          <p:spPr bwMode="auto">
            <a:xfrm>
              <a:off x="1824" y="364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–2</a:t>
              </a:r>
            </a:p>
          </p:txBody>
        </p:sp>
        <p:sp>
          <p:nvSpPr>
            <p:cNvPr id="18469" name="Rectangle 37"/>
            <p:cNvSpPr>
              <a:spLocks noChangeArrowheads="1"/>
            </p:cNvSpPr>
            <p:nvPr/>
          </p:nvSpPr>
          <p:spPr bwMode="auto">
            <a:xfrm>
              <a:off x="1200" y="364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14</a:t>
              </a:r>
            </a:p>
          </p:txBody>
        </p:sp>
        <p:sp>
          <p:nvSpPr>
            <p:cNvPr id="18470" name="Rectangle 38"/>
            <p:cNvSpPr>
              <a:spLocks noChangeArrowheads="1"/>
            </p:cNvSpPr>
            <p:nvPr/>
          </p:nvSpPr>
          <p:spPr bwMode="auto">
            <a:xfrm>
              <a:off x="1824" y="3840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–1</a:t>
              </a:r>
            </a:p>
          </p:txBody>
        </p:sp>
        <p:sp>
          <p:nvSpPr>
            <p:cNvPr id="18471" name="Rectangle 39"/>
            <p:cNvSpPr>
              <a:spLocks noChangeArrowheads="1"/>
            </p:cNvSpPr>
            <p:nvPr/>
          </p:nvSpPr>
          <p:spPr bwMode="auto">
            <a:xfrm>
              <a:off x="1200" y="3840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15</a:t>
              </a:r>
            </a:p>
          </p:txBody>
        </p:sp>
        <p:sp>
          <p:nvSpPr>
            <p:cNvPr id="18472" name="Rectangle 40"/>
            <p:cNvSpPr>
              <a:spLocks noChangeArrowheads="1"/>
            </p:cNvSpPr>
            <p:nvPr/>
          </p:nvSpPr>
          <p:spPr bwMode="auto">
            <a:xfrm>
              <a:off x="480" y="2496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1000</a:t>
              </a:r>
            </a:p>
          </p:txBody>
        </p:sp>
        <p:sp>
          <p:nvSpPr>
            <p:cNvPr id="18473" name="Rectangle 41"/>
            <p:cNvSpPr>
              <a:spLocks noChangeArrowheads="1"/>
            </p:cNvSpPr>
            <p:nvPr/>
          </p:nvSpPr>
          <p:spPr bwMode="auto">
            <a:xfrm>
              <a:off x="480" y="268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1001</a:t>
              </a:r>
            </a:p>
          </p:txBody>
        </p:sp>
        <p:sp>
          <p:nvSpPr>
            <p:cNvPr id="18474" name="Rectangle 42"/>
            <p:cNvSpPr>
              <a:spLocks noChangeArrowheads="1"/>
            </p:cNvSpPr>
            <p:nvPr/>
          </p:nvSpPr>
          <p:spPr bwMode="auto">
            <a:xfrm>
              <a:off x="480" y="288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1010</a:t>
              </a:r>
            </a:p>
          </p:txBody>
        </p:sp>
        <p:sp>
          <p:nvSpPr>
            <p:cNvPr id="18475" name="Rectangle 43"/>
            <p:cNvSpPr>
              <a:spLocks noChangeArrowheads="1"/>
            </p:cNvSpPr>
            <p:nvPr/>
          </p:nvSpPr>
          <p:spPr bwMode="auto">
            <a:xfrm>
              <a:off x="480" y="3072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1011</a:t>
              </a:r>
            </a:p>
          </p:txBody>
        </p:sp>
        <p:sp>
          <p:nvSpPr>
            <p:cNvPr id="18476" name="Rectangle 44"/>
            <p:cNvSpPr>
              <a:spLocks noChangeArrowheads="1"/>
            </p:cNvSpPr>
            <p:nvPr/>
          </p:nvSpPr>
          <p:spPr bwMode="auto">
            <a:xfrm>
              <a:off x="480" y="3264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1100</a:t>
              </a:r>
            </a:p>
          </p:txBody>
        </p:sp>
        <p:sp>
          <p:nvSpPr>
            <p:cNvPr id="18477" name="Rectangle 45"/>
            <p:cNvSpPr>
              <a:spLocks noChangeArrowheads="1"/>
            </p:cNvSpPr>
            <p:nvPr/>
          </p:nvSpPr>
          <p:spPr bwMode="auto">
            <a:xfrm>
              <a:off x="480" y="3456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1101</a:t>
              </a:r>
            </a:p>
          </p:txBody>
        </p:sp>
        <p:sp>
          <p:nvSpPr>
            <p:cNvPr id="18478" name="Rectangle 46"/>
            <p:cNvSpPr>
              <a:spLocks noChangeArrowheads="1"/>
            </p:cNvSpPr>
            <p:nvPr/>
          </p:nvSpPr>
          <p:spPr bwMode="auto">
            <a:xfrm>
              <a:off x="480" y="364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1110</a:t>
              </a:r>
            </a:p>
          </p:txBody>
        </p:sp>
        <p:sp>
          <p:nvSpPr>
            <p:cNvPr id="18479" name="Rectangle 47"/>
            <p:cNvSpPr>
              <a:spLocks noChangeArrowheads="1"/>
            </p:cNvSpPr>
            <p:nvPr/>
          </p:nvSpPr>
          <p:spPr bwMode="auto">
            <a:xfrm>
              <a:off x="480" y="384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1111</a:t>
              </a:r>
            </a:p>
          </p:txBody>
        </p:sp>
        <p:sp>
          <p:nvSpPr>
            <p:cNvPr id="18480" name="Rectangle 48"/>
            <p:cNvSpPr>
              <a:spLocks noChangeArrowheads="1"/>
            </p:cNvSpPr>
            <p:nvPr/>
          </p:nvSpPr>
          <p:spPr bwMode="auto">
            <a:xfrm>
              <a:off x="1200" y="96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18481" name="Rectangle 49"/>
            <p:cNvSpPr>
              <a:spLocks noChangeArrowheads="1"/>
            </p:cNvSpPr>
            <p:nvPr/>
          </p:nvSpPr>
          <p:spPr bwMode="auto">
            <a:xfrm>
              <a:off x="1200" y="115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18482" name="Rectangle 50"/>
            <p:cNvSpPr>
              <a:spLocks noChangeArrowheads="1"/>
            </p:cNvSpPr>
            <p:nvPr/>
          </p:nvSpPr>
          <p:spPr bwMode="auto">
            <a:xfrm>
              <a:off x="1200" y="134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8483" name="Rectangle 51"/>
            <p:cNvSpPr>
              <a:spLocks noChangeArrowheads="1"/>
            </p:cNvSpPr>
            <p:nvPr/>
          </p:nvSpPr>
          <p:spPr bwMode="auto">
            <a:xfrm>
              <a:off x="1200" y="1536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3</a:t>
              </a:r>
            </a:p>
          </p:txBody>
        </p:sp>
        <p:sp>
          <p:nvSpPr>
            <p:cNvPr id="18484" name="Rectangle 52"/>
            <p:cNvSpPr>
              <a:spLocks noChangeArrowheads="1"/>
            </p:cNvSpPr>
            <p:nvPr/>
          </p:nvSpPr>
          <p:spPr bwMode="auto">
            <a:xfrm>
              <a:off x="1200" y="1728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18485" name="Rectangle 53"/>
            <p:cNvSpPr>
              <a:spLocks noChangeArrowheads="1"/>
            </p:cNvSpPr>
            <p:nvPr/>
          </p:nvSpPr>
          <p:spPr bwMode="auto">
            <a:xfrm>
              <a:off x="1200" y="192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5</a:t>
              </a:r>
            </a:p>
          </p:txBody>
        </p:sp>
        <p:sp>
          <p:nvSpPr>
            <p:cNvPr id="18486" name="Rectangle 54"/>
            <p:cNvSpPr>
              <a:spLocks noChangeArrowheads="1"/>
            </p:cNvSpPr>
            <p:nvPr/>
          </p:nvSpPr>
          <p:spPr bwMode="auto">
            <a:xfrm>
              <a:off x="1200" y="211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18487" name="Rectangle 55"/>
            <p:cNvSpPr>
              <a:spLocks noChangeArrowheads="1"/>
            </p:cNvSpPr>
            <p:nvPr/>
          </p:nvSpPr>
          <p:spPr bwMode="auto">
            <a:xfrm>
              <a:off x="1200" y="230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7</a:t>
              </a:r>
            </a:p>
          </p:txBody>
        </p:sp>
        <p:sp>
          <p:nvSpPr>
            <p:cNvPr id="18488" name="Rectangle 56"/>
            <p:cNvSpPr>
              <a:spLocks noChangeArrowheads="1"/>
            </p:cNvSpPr>
            <p:nvPr/>
          </p:nvSpPr>
          <p:spPr bwMode="auto">
            <a:xfrm>
              <a:off x="484" y="772"/>
              <a:ext cx="1952" cy="17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8489" name="Rectangle 57"/>
            <p:cNvSpPr>
              <a:spLocks noChangeArrowheads="1"/>
            </p:cNvSpPr>
            <p:nvPr/>
          </p:nvSpPr>
          <p:spPr bwMode="auto">
            <a:xfrm>
              <a:off x="484" y="964"/>
              <a:ext cx="1952" cy="305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</p:grp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413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>
                <a:solidFill>
                  <a:srgbClr val="A6A6A6"/>
                </a:solidFill>
              </a:rPr>
              <a:t>Bit-level manipulations</a:t>
            </a:r>
          </a:p>
          <a:p>
            <a:r>
              <a:rPr lang="en-US" dirty="0"/>
              <a:t>Integers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Representation: unsigned and signed</a:t>
            </a:r>
          </a:p>
          <a:p>
            <a:pPr lvl="1"/>
            <a:r>
              <a:rPr lang="en-US" b="1" dirty="0"/>
              <a:t>Conversion, casting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Expanding, truncating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Addition, negation, multiplication, shifting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Summary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3" name="Rectangle 3"/>
          <p:cNvSpPr>
            <a:spLocks noChangeArrowheads="1"/>
          </p:cNvSpPr>
          <p:nvPr/>
        </p:nvSpPr>
        <p:spPr bwMode="auto">
          <a:xfrm>
            <a:off x="3213100" y="1841499"/>
            <a:ext cx="2336800" cy="1041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Ctr="1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 pitchFamily="34" charset="0"/>
              </a:rPr>
              <a:t>T2U</a:t>
            </a:r>
          </a:p>
        </p:txBody>
      </p:sp>
      <p:sp>
        <p:nvSpPr>
          <p:cNvPr id="19474" name="Rectangle 4"/>
          <p:cNvSpPr>
            <a:spLocks noChangeArrowheads="1"/>
          </p:cNvSpPr>
          <p:nvPr/>
        </p:nvSpPr>
        <p:spPr bwMode="auto">
          <a:xfrm>
            <a:off x="3517900" y="2222499"/>
            <a:ext cx="584200" cy="279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T2B</a:t>
            </a:r>
          </a:p>
        </p:txBody>
      </p:sp>
      <p:sp>
        <p:nvSpPr>
          <p:cNvPr id="19475" name="Rectangle 5"/>
          <p:cNvSpPr>
            <a:spLocks noChangeArrowheads="1"/>
          </p:cNvSpPr>
          <p:nvPr/>
        </p:nvSpPr>
        <p:spPr bwMode="auto">
          <a:xfrm>
            <a:off x="4660900" y="2222499"/>
            <a:ext cx="584200" cy="279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 pitchFamily="34" charset="0"/>
              </a:rPr>
              <a:t>B2U</a:t>
            </a:r>
          </a:p>
        </p:txBody>
      </p:sp>
      <p:sp>
        <p:nvSpPr>
          <p:cNvPr id="19476" name="Line 6"/>
          <p:cNvSpPr>
            <a:spLocks noChangeShapeType="1"/>
          </p:cNvSpPr>
          <p:nvPr/>
        </p:nvSpPr>
        <p:spPr bwMode="auto">
          <a:xfrm>
            <a:off x="2527300" y="2362199"/>
            <a:ext cx="96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477" name="Line 7"/>
          <p:cNvSpPr>
            <a:spLocks noChangeShapeType="1"/>
          </p:cNvSpPr>
          <p:nvPr/>
        </p:nvSpPr>
        <p:spPr bwMode="auto">
          <a:xfrm>
            <a:off x="5270500" y="2362199"/>
            <a:ext cx="96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478" name="Line 8"/>
          <p:cNvSpPr>
            <a:spLocks noChangeShapeType="1"/>
          </p:cNvSpPr>
          <p:nvPr/>
        </p:nvSpPr>
        <p:spPr bwMode="auto">
          <a:xfrm>
            <a:off x="4127500" y="2362199"/>
            <a:ext cx="50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479" name="Rectangle 9"/>
          <p:cNvSpPr>
            <a:spLocks noChangeArrowheads="1"/>
          </p:cNvSpPr>
          <p:nvPr/>
        </p:nvSpPr>
        <p:spPr bwMode="auto">
          <a:xfrm>
            <a:off x="0" y="1674812"/>
            <a:ext cx="2622550" cy="4587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latin typeface="Calibri" pitchFamily="34" charset="0"/>
              </a:rPr>
              <a:t>Two’s Complement</a:t>
            </a:r>
          </a:p>
        </p:txBody>
      </p:sp>
      <p:sp>
        <p:nvSpPr>
          <p:cNvPr id="19480" name="Rectangle 10"/>
          <p:cNvSpPr>
            <a:spLocks noChangeArrowheads="1"/>
          </p:cNvSpPr>
          <p:nvPr/>
        </p:nvSpPr>
        <p:spPr bwMode="auto">
          <a:xfrm>
            <a:off x="6324600" y="1612105"/>
            <a:ext cx="1377950" cy="4587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Unsigned</a:t>
            </a:r>
          </a:p>
        </p:txBody>
      </p:sp>
      <p:sp>
        <p:nvSpPr>
          <p:cNvPr id="19481" name="Rectangle 11"/>
          <p:cNvSpPr>
            <a:spLocks noChangeArrowheads="1"/>
          </p:cNvSpPr>
          <p:nvPr/>
        </p:nvSpPr>
        <p:spPr bwMode="auto">
          <a:xfrm>
            <a:off x="2947988" y="2949574"/>
            <a:ext cx="291941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Maintain Same Bit Pattern</a:t>
            </a:r>
          </a:p>
        </p:txBody>
      </p:sp>
      <p:sp>
        <p:nvSpPr>
          <p:cNvPr id="19482" name="Rectangle 12"/>
          <p:cNvSpPr>
            <a:spLocks noChangeArrowheads="1"/>
          </p:cNvSpPr>
          <p:nvPr/>
        </p:nvSpPr>
        <p:spPr bwMode="auto">
          <a:xfrm>
            <a:off x="2043113" y="2131700"/>
            <a:ext cx="318997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>
                <a:latin typeface="Times" pitchFamily="18" charset="0"/>
              </a:rPr>
              <a:t>x</a:t>
            </a:r>
          </a:p>
        </p:txBody>
      </p:sp>
      <p:sp>
        <p:nvSpPr>
          <p:cNvPr id="19483" name="Rectangle 13"/>
          <p:cNvSpPr>
            <a:spLocks noChangeArrowheads="1"/>
          </p:cNvSpPr>
          <p:nvPr/>
        </p:nvSpPr>
        <p:spPr bwMode="auto">
          <a:xfrm>
            <a:off x="6310313" y="2131700"/>
            <a:ext cx="472885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ux</a:t>
            </a:r>
          </a:p>
        </p:txBody>
      </p:sp>
      <p:sp>
        <p:nvSpPr>
          <p:cNvPr id="19484" name="Rectangle 14"/>
          <p:cNvSpPr>
            <a:spLocks noChangeArrowheads="1"/>
          </p:cNvSpPr>
          <p:nvPr/>
        </p:nvSpPr>
        <p:spPr bwMode="auto">
          <a:xfrm>
            <a:off x="4176713" y="2304884"/>
            <a:ext cx="37029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>
                <a:latin typeface="Times" pitchFamily="18" charset="0"/>
              </a:rPr>
              <a:t>X</a:t>
            </a:r>
          </a:p>
        </p:txBody>
      </p:sp>
      <p:sp>
        <p:nvSpPr>
          <p:cNvPr id="198694" name="Rectangle 38"/>
          <p:cNvSpPr>
            <a:spLocks noGrp="1" noChangeArrowheads="1"/>
          </p:cNvSpPr>
          <p:nvPr>
            <p:ph type="title"/>
          </p:nvPr>
        </p:nvSpPr>
        <p:spPr>
          <a:xfrm>
            <a:off x="357018" y="533400"/>
            <a:ext cx="7592093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Mapping Between Signed &amp; Unsigned</a:t>
            </a:r>
          </a:p>
        </p:txBody>
      </p:sp>
      <p:sp>
        <p:nvSpPr>
          <p:cNvPr id="19460" name="Rectangle 42"/>
          <p:cNvSpPr>
            <a:spLocks noChangeArrowheads="1"/>
          </p:cNvSpPr>
          <p:nvPr/>
        </p:nvSpPr>
        <p:spPr bwMode="auto">
          <a:xfrm>
            <a:off x="3224213" y="3709988"/>
            <a:ext cx="2336800" cy="1041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Ctr="1"/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U2T</a:t>
            </a:r>
          </a:p>
        </p:txBody>
      </p:sp>
      <p:sp>
        <p:nvSpPr>
          <p:cNvPr id="19461" name="Rectangle 43"/>
          <p:cNvSpPr>
            <a:spLocks noChangeArrowheads="1"/>
          </p:cNvSpPr>
          <p:nvPr/>
        </p:nvSpPr>
        <p:spPr bwMode="auto">
          <a:xfrm>
            <a:off x="3529013" y="4090988"/>
            <a:ext cx="584200" cy="279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 pitchFamily="34" charset="0"/>
              </a:rPr>
              <a:t>U2B</a:t>
            </a:r>
          </a:p>
        </p:txBody>
      </p:sp>
      <p:sp>
        <p:nvSpPr>
          <p:cNvPr id="19462" name="Rectangle 44"/>
          <p:cNvSpPr>
            <a:spLocks noChangeArrowheads="1"/>
          </p:cNvSpPr>
          <p:nvPr/>
        </p:nvSpPr>
        <p:spPr bwMode="auto">
          <a:xfrm>
            <a:off x="4672013" y="4090988"/>
            <a:ext cx="584200" cy="279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 pitchFamily="34" charset="0"/>
              </a:rPr>
              <a:t>B2T</a:t>
            </a:r>
          </a:p>
        </p:txBody>
      </p:sp>
      <p:sp>
        <p:nvSpPr>
          <p:cNvPr id="19463" name="Line 45"/>
          <p:cNvSpPr>
            <a:spLocks noChangeShapeType="1"/>
          </p:cNvSpPr>
          <p:nvPr/>
        </p:nvSpPr>
        <p:spPr bwMode="auto">
          <a:xfrm>
            <a:off x="2538413" y="4230688"/>
            <a:ext cx="96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Line 46"/>
          <p:cNvSpPr>
            <a:spLocks noChangeShapeType="1"/>
          </p:cNvSpPr>
          <p:nvPr/>
        </p:nvSpPr>
        <p:spPr bwMode="auto">
          <a:xfrm>
            <a:off x="5281613" y="4230688"/>
            <a:ext cx="96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Line 47"/>
          <p:cNvSpPr>
            <a:spLocks noChangeShapeType="1"/>
          </p:cNvSpPr>
          <p:nvPr/>
        </p:nvSpPr>
        <p:spPr bwMode="auto">
          <a:xfrm>
            <a:off x="4138613" y="4230688"/>
            <a:ext cx="50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Rectangle 48"/>
          <p:cNvSpPr>
            <a:spLocks noChangeArrowheads="1"/>
          </p:cNvSpPr>
          <p:nvPr/>
        </p:nvSpPr>
        <p:spPr bwMode="auto">
          <a:xfrm>
            <a:off x="6324600" y="3580606"/>
            <a:ext cx="2622768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latin typeface="Calibri" pitchFamily="34" charset="0"/>
              </a:rPr>
              <a:t>Two’s Complement</a:t>
            </a:r>
          </a:p>
        </p:txBody>
      </p:sp>
      <p:sp>
        <p:nvSpPr>
          <p:cNvPr id="19467" name="Rectangle 49"/>
          <p:cNvSpPr>
            <a:spLocks noChangeArrowheads="1"/>
          </p:cNvSpPr>
          <p:nvPr/>
        </p:nvSpPr>
        <p:spPr bwMode="auto">
          <a:xfrm>
            <a:off x="1243968" y="3657600"/>
            <a:ext cx="1378582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latin typeface="Calibri" pitchFamily="34" charset="0"/>
              </a:rPr>
              <a:t>Unsigned</a:t>
            </a:r>
          </a:p>
        </p:txBody>
      </p:sp>
      <p:sp>
        <p:nvSpPr>
          <p:cNvPr id="19468" name="Rectangle 50"/>
          <p:cNvSpPr>
            <a:spLocks noChangeArrowheads="1"/>
          </p:cNvSpPr>
          <p:nvPr/>
        </p:nvSpPr>
        <p:spPr bwMode="auto">
          <a:xfrm>
            <a:off x="2947306" y="4818063"/>
            <a:ext cx="292009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>
                <a:latin typeface="Calibri" pitchFamily="34" charset="0"/>
              </a:rPr>
              <a:t>Maintain Same Bit Pattern</a:t>
            </a:r>
          </a:p>
        </p:txBody>
      </p:sp>
      <p:sp>
        <p:nvSpPr>
          <p:cNvPr id="19469" name="Rectangle 51"/>
          <p:cNvSpPr>
            <a:spLocks noChangeArrowheads="1"/>
          </p:cNvSpPr>
          <p:nvPr/>
        </p:nvSpPr>
        <p:spPr bwMode="auto">
          <a:xfrm>
            <a:off x="2054225" y="3962400"/>
            <a:ext cx="396875" cy="3635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 err="1">
                <a:latin typeface="Times" pitchFamily="18" charset="0"/>
              </a:rPr>
              <a:t>ux</a:t>
            </a:r>
            <a:endParaRPr lang="en-US" b="0" i="1" dirty="0">
              <a:latin typeface="Times" pitchFamily="18" charset="0"/>
            </a:endParaRPr>
          </a:p>
        </p:txBody>
      </p:sp>
      <p:sp>
        <p:nvSpPr>
          <p:cNvPr id="19470" name="Rectangle 52"/>
          <p:cNvSpPr>
            <a:spLocks noChangeArrowheads="1"/>
          </p:cNvSpPr>
          <p:nvPr/>
        </p:nvSpPr>
        <p:spPr bwMode="auto">
          <a:xfrm>
            <a:off x="6321425" y="3962400"/>
            <a:ext cx="282575" cy="3635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x</a:t>
            </a:r>
            <a:endParaRPr lang="en-US" b="0" i="1">
              <a:latin typeface="Symbol" pitchFamily="18" charset="2"/>
            </a:endParaRPr>
          </a:p>
        </p:txBody>
      </p:sp>
      <p:sp>
        <p:nvSpPr>
          <p:cNvPr id="19471" name="Rectangle 53"/>
          <p:cNvSpPr>
            <a:spLocks noChangeArrowheads="1"/>
          </p:cNvSpPr>
          <p:nvPr/>
        </p:nvSpPr>
        <p:spPr bwMode="auto">
          <a:xfrm>
            <a:off x="4173971" y="4170219"/>
            <a:ext cx="320675" cy="3635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>
                <a:latin typeface="Times" pitchFamily="18" charset="0"/>
              </a:rPr>
              <a:t>X</a:t>
            </a:r>
          </a:p>
        </p:txBody>
      </p:sp>
      <p:sp>
        <p:nvSpPr>
          <p:cNvPr id="19472" name="Rectangle 56"/>
          <p:cNvSpPr>
            <a:spLocks noGrp="1" noChangeArrowheads="1"/>
          </p:cNvSpPr>
          <p:nvPr>
            <p:ph type="body" idx="1"/>
          </p:nvPr>
        </p:nvSpPr>
        <p:spPr>
          <a:xfrm>
            <a:off x="290513" y="5670550"/>
            <a:ext cx="8656855" cy="882650"/>
          </a:xfrm>
        </p:spPr>
        <p:txBody>
          <a:bodyPr/>
          <a:lstStyle/>
          <a:p>
            <a:r>
              <a:rPr lang="en-US" dirty="0"/>
              <a:t>Mappings between unsigned and two’s complement numbers: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Keep bit representations and reinterpret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04813" y="247650"/>
            <a:ext cx="6824662" cy="555625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en-US" dirty="0"/>
              <a:t>Mapping Signed </a:t>
            </a:r>
            <a:r>
              <a:rPr lang="en-US" dirty="0">
                <a:sym typeface="Symbol" pitchFamily="18" charset="2"/>
              </a:rPr>
              <a:t></a:t>
            </a:r>
            <a:r>
              <a:rPr lang="en-US" dirty="0"/>
              <a:t> Unsigned</a:t>
            </a:r>
          </a:p>
        </p:txBody>
      </p:sp>
      <p:graphicFrame>
        <p:nvGraphicFramePr>
          <p:cNvPr id="203779" name="Group 3"/>
          <p:cNvGraphicFramePr>
            <a:graphicFrameLocks noGrp="1"/>
          </p:cNvGraphicFramePr>
          <p:nvPr/>
        </p:nvGraphicFramePr>
        <p:xfrm>
          <a:off x="3733800" y="990600"/>
          <a:ext cx="1143000" cy="559758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Signed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6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7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-8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-7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-6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203817" name="Group 41"/>
          <p:cNvGraphicFramePr>
            <a:graphicFrameLocks noGrp="1"/>
          </p:cNvGraphicFramePr>
          <p:nvPr/>
        </p:nvGraphicFramePr>
        <p:xfrm>
          <a:off x="7010400" y="1004379"/>
          <a:ext cx="1143000" cy="559758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Unsigned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6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7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8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9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203855" name="Group 79"/>
          <p:cNvGraphicFramePr>
            <a:graphicFrameLocks noGrp="1"/>
          </p:cNvGraphicFramePr>
          <p:nvPr/>
        </p:nvGraphicFramePr>
        <p:xfrm>
          <a:off x="1752600" y="990600"/>
          <a:ext cx="1143000" cy="559758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Bits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pSp>
        <p:nvGrpSpPr>
          <p:cNvPr id="2" name="Group 124"/>
          <p:cNvGrpSpPr>
            <a:grpSpLocks/>
          </p:cNvGrpSpPr>
          <p:nvPr/>
        </p:nvGrpSpPr>
        <p:grpSpPr bwMode="auto">
          <a:xfrm>
            <a:off x="5181600" y="3530600"/>
            <a:ext cx="1574800" cy="279400"/>
            <a:chOff x="3264" y="2608"/>
            <a:chExt cx="992" cy="176"/>
          </a:xfrm>
        </p:grpSpPr>
        <p:sp>
          <p:nvSpPr>
            <p:cNvPr id="20602" name="Rectangle 117"/>
            <p:cNvSpPr>
              <a:spLocks noChangeArrowheads="1"/>
            </p:cNvSpPr>
            <p:nvPr/>
          </p:nvSpPr>
          <p:spPr bwMode="auto">
            <a:xfrm>
              <a:off x="3552" y="2608"/>
              <a:ext cx="368" cy="17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dirty="0">
                  <a:latin typeface="Calibri" pitchFamily="34" charset="0"/>
                </a:rPr>
                <a:t>U2T</a:t>
              </a:r>
            </a:p>
          </p:txBody>
        </p:sp>
        <p:sp>
          <p:nvSpPr>
            <p:cNvPr id="20603" name="Line 118"/>
            <p:cNvSpPr>
              <a:spLocks noChangeShapeType="1"/>
            </p:cNvSpPr>
            <p:nvPr/>
          </p:nvSpPr>
          <p:spPr bwMode="auto">
            <a:xfrm flipH="1" flipV="1">
              <a:off x="3264" y="2704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04" name="Line 119"/>
            <p:cNvSpPr>
              <a:spLocks noChangeShapeType="1"/>
            </p:cNvSpPr>
            <p:nvPr/>
          </p:nvSpPr>
          <p:spPr bwMode="auto">
            <a:xfrm flipH="1">
              <a:off x="3936" y="2696"/>
              <a:ext cx="32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23"/>
          <p:cNvGrpSpPr>
            <a:grpSpLocks/>
          </p:cNvGrpSpPr>
          <p:nvPr/>
        </p:nvGrpSpPr>
        <p:grpSpPr bwMode="auto">
          <a:xfrm>
            <a:off x="5181600" y="3098800"/>
            <a:ext cx="1574800" cy="279400"/>
            <a:chOff x="3264" y="2128"/>
            <a:chExt cx="992" cy="176"/>
          </a:xfrm>
        </p:grpSpPr>
        <p:sp>
          <p:nvSpPr>
            <p:cNvPr id="20599" name="Rectangle 120"/>
            <p:cNvSpPr>
              <a:spLocks noChangeArrowheads="1"/>
            </p:cNvSpPr>
            <p:nvPr/>
          </p:nvSpPr>
          <p:spPr bwMode="auto">
            <a:xfrm>
              <a:off x="3552" y="2128"/>
              <a:ext cx="368" cy="17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dirty="0">
                  <a:latin typeface="Calibri" pitchFamily="34" charset="0"/>
                </a:rPr>
                <a:t>T2U</a:t>
              </a:r>
            </a:p>
          </p:txBody>
        </p:sp>
        <p:sp>
          <p:nvSpPr>
            <p:cNvPr id="20600" name="Line 121"/>
            <p:cNvSpPr>
              <a:spLocks noChangeShapeType="1"/>
            </p:cNvSpPr>
            <p:nvPr/>
          </p:nvSpPr>
          <p:spPr bwMode="auto">
            <a:xfrm flipH="1" flipV="1">
              <a:off x="3264" y="2224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01" name="Line 122"/>
            <p:cNvSpPr>
              <a:spLocks noChangeShapeType="1"/>
            </p:cNvSpPr>
            <p:nvPr/>
          </p:nvSpPr>
          <p:spPr bwMode="auto">
            <a:xfrm flipH="1">
              <a:off x="3936" y="2216"/>
              <a:ext cx="32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04813" y="247650"/>
            <a:ext cx="6824662" cy="555625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en-US" dirty="0"/>
              <a:t>Mapping Signed </a:t>
            </a:r>
            <a:r>
              <a:rPr lang="en-US" dirty="0">
                <a:sym typeface="Symbol" pitchFamily="18" charset="2"/>
              </a:rPr>
              <a:t></a:t>
            </a:r>
            <a:r>
              <a:rPr lang="en-US" dirty="0"/>
              <a:t> Unsigned</a:t>
            </a:r>
          </a:p>
        </p:txBody>
      </p:sp>
      <p:graphicFrame>
        <p:nvGraphicFramePr>
          <p:cNvPr id="203779" name="Group 3"/>
          <p:cNvGraphicFramePr>
            <a:graphicFrameLocks noGrp="1"/>
          </p:cNvGraphicFramePr>
          <p:nvPr/>
        </p:nvGraphicFramePr>
        <p:xfrm>
          <a:off x="3733800" y="990600"/>
          <a:ext cx="1143000" cy="559758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Signed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6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7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-8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-7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-6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203817" name="Group 41"/>
          <p:cNvGraphicFramePr>
            <a:graphicFrameLocks noGrp="1"/>
          </p:cNvGraphicFramePr>
          <p:nvPr/>
        </p:nvGraphicFramePr>
        <p:xfrm>
          <a:off x="7010400" y="990600"/>
          <a:ext cx="1143000" cy="559758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Unsigned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6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7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8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9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203855" name="Group 79"/>
          <p:cNvGraphicFramePr>
            <a:graphicFrameLocks noGrp="1"/>
          </p:cNvGraphicFramePr>
          <p:nvPr/>
        </p:nvGraphicFramePr>
        <p:xfrm>
          <a:off x="1752600" y="990600"/>
          <a:ext cx="1143000" cy="559758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Bits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pSp>
        <p:nvGrpSpPr>
          <p:cNvPr id="14" name="Group 126"/>
          <p:cNvGrpSpPr>
            <a:grpSpLocks/>
          </p:cNvGrpSpPr>
          <p:nvPr/>
        </p:nvGrpSpPr>
        <p:grpSpPr bwMode="auto">
          <a:xfrm>
            <a:off x="5257800" y="2286000"/>
            <a:ext cx="1447800" cy="584200"/>
            <a:chOff x="3312" y="1226"/>
            <a:chExt cx="912" cy="368"/>
          </a:xfrm>
        </p:grpSpPr>
        <p:sp>
          <p:nvSpPr>
            <p:cNvPr id="15" name="Line 121"/>
            <p:cNvSpPr>
              <a:spLocks noChangeShapeType="1"/>
            </p:cNvSpPr>
            <p:nvPr/>
          </p:nvSpPr>
          <p:spPr bwMode="auto">
            <a:xfrm flipH="1" flipV="1">
              <a:off x="3312" y="1536"/>
              <a:ext cx="91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lg" len="lg"/>
              <a:tailEnd type="triangl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124"/>
            <p:cNvSpPr txBox="1">
              <a:spLocks noChangeArrowheads="1"/>
            </p:cNvSpPr>
            <p:nvPr/>
          </p:nvSpPr>
          <p:spPr bwMode="auto">
            <a:xfrm>
              <a:off x="3696" y="1226"/>
              <a:ext cx="187" cy="36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sz="3200" dirty="0">
                  <a:latin typeface="Calibri" pitchFamily="34" charset="0"/>
                </a:rPr>
                <a:t>=</a:t>
              </a:r>
            </a:p>
          </p:txBody>
        </p:sp>
      </p:grpSp>
      <p:grpSp>
        <p:nvGrpSpPr>
          <p:cNvPr id="17" name="Group 127"/>
          <p:cNvGrpSpPr>
            <a:grpSpLocks/>
          </p:cNvGrpSpPr>
          <p:nvPr/>
        </p:nvGrpSpPr>
        <p:grpSpPr bwMode="auto">
          <a:xfrm>
            <a:off x="5257800" y="4724396"/>
            <a:ext cx="1447800" cy="492124"/>
            <a:chOff x="3312" y="2762"/>
            <a:chExt cx="912" cy="310"/>
          </a:xfrm>
        </p:grpSpPr>
        <p:sp>
          <p:nvSpPr>
            <p:cNvPr id="18" name="Line 123"/>
            <p:cNvSpPr>
              <a:spLocks noChangeShapeType="1"/>
            </p:cNvSpPr>
            <p:nvPr/>
          </p:nvSpPr>
          <p:spPr bwMode="auto">
            <a:xfrm flipH="1" flipV="1">
              <a:off x="3312" y="3072"/>
              <a:ext cx="91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lg" len="lg"/>
              <a:tailEnd type="triangl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Text Box 125"/>
            <p:cNvSpPr txBox="1">
              <a:spLocks noChangeArrowheads="1"/>
            </p:cNvSpPr>
            <p:nvPr/>
          </p:nvSpPr>
          <p:spPr bwMode="auto">
            <a:xfrm>
              <a:off x="3504" y="2762"/>
              <a:ext cx="329" cy="291"/>
            </a:xfrm>
            <a:prstGeom prst="rect">
              <a:avLst/>
            </a:prstGeom>
            <a:noFill/>
            <a:ln w="57150">
              <a:noFill/>
              <a:round/>
              <a:headEnd type="triangle" w="lg" len="lg"/>
              <a:tailEnd type="triangle" w="lg" len="lg"/>
            </a:ln>
          </p:spPr>
          <p:txBody>
            <a:bodyPr wrap="none" anchor="ctr"/>
            <a:lstStyle/>
            <a:p>
              <a:r>
                <a:rPr lang="en-US" dirty="0">
                  <a:latin typeface="Calibri" pitchFamily="34" charset="0"/>
                </a:rPr>
                <a:t>+/- 16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752600" y="3810000"/>
            <a:ext cx="2743200" cy="228600"/>
            <a:chOff x="2832" y="2208"/>
            <a:chExt cx="1728" cy="144"/>
          </a:xfrm>
        </p:grpSpPr>
        <p:sp>
          <p:nvSpPr>
            <p:cNvPr id="5142" name="Rectangle 17"/>
            <p:cNvSpPr>
              <a:spLocks noChangeArrowheads="1"/>
            </p:cNvSpPr>
            <p:nvPr/>
          </p:nvSpPr>
          <p:spPr bwMode="auto">
            <a:xfrm>
              <a:off x="2832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3" name="Rectangle 18"/>
            <p:cNvSpPr>
              <a:spLocks noChangeArrowheads="1"/>
            </p:cNvSpPr>
            <p:nvPr/>
          </p:nvSpPr>
          <p:spPr bwMode="auto">
            <a:xfrm>
              <a:off x="2976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4" name="Rectangle 19"/>
            <p:cNvSpPr>
              <a:spLocks noChangeArrowheads="1"/>
            </p:cNvSpPr>
            <p:nvPr/>
          </p:nvSpPr>
          <p:spPr bwMode="auto">
            <a:xfrm>
              <a:off x="3120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5" name="Rectangle 20"/>
            <p:cNvSpPr>
              <a:spLocks noChangeArrowheads="1"/>
            </p:cNvSpPr>
            <p:nvPr/>
          </p:nvSpPr>
          <p:spPr bwMode="auto">
            <a:xfrm>
              <a:off x="4128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6" name="Rectangle 21"/>
            <p:cNvSpPr>
              <a:spLocks noChangeArrowheads="1"/>
            </p:cNvSpPr>
            <p:nvPr/>
          </p:nvSpPr>
          <p:spPr bwMode="auto">
            <a:xfrm>
              <a:off x="4272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7" name="Rectangle 22"/>
            <p:cNvSpPr>
              <a:spLocks noChangeArrowheads="1"/>
            </p:cNvSpPr>
            <p:nvPr/>
          </p:nvSpPr>
          <p:spPr bwMode="auto">
            <a:xfrm>
              <a:off x="4416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8" name="Rectangle 23"/>
            <p:cNvSpPr>
              <a:spLocks noChangeArrowheads="1"/>
            </p:cNvSpPr>
            <p:nvPr/>
          </p:nvSpPr>
          <p:spPr bwMode="auto">
            <a:xfrm>
              <a:off x="3264" y="2208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1752600" y="4267200"/>
            <a:ext cx="2743200" cy="228600"/>
            <a:chOff x="2832" y="2208"/>
            <a:chExt cx="1728" cy="144"/>
          </a:xfrm>
        </p:grpSpPr>
        <p:sp>
          <p:nvSpPr>
            <p:cNvPr id="5135" name="Rectangle 25"/>
            <p:cNvSpPr>
              <a:spLocks noChangeArrowheads="1"/>
            </p:cNvSpPr>
            <p:nvPr/>
          </p:nvSpPr>
          <p:spPr bwMode="auto">
            <a:xfrm>
              <a:off x="2832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-</a:t>
              </a:r>
            </a:p>
          </p:txBody>
        </p:sp>
        <p:sp>
          <p:nvSpPr>
            <p:cNvPr id="5136" name="Rectangle 26"/>
            <p:cNvSpPr>
              <a:spLocks noChangeArrowheads="1"/>
            </p:cNvSpPr>
            <p:nvPr/>
          </p:nvSpPr>
          <p:spPr bwMode="auto">
            <a:xfrm>
              <a:off x="2976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37" name="Rectangle 27"/>
            <p:cNvSpPr>
              <a:spLocks noChangeArrowheads="1"/>
            </p:cNvSpPr>
            <p:nvPr/>
          </p:nvSpPr>
          <p:spPr bwMode="auto">
            <a:xfrm>
              <a:off x="3120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38" name="Rectangle 28"/>
            <p:cNvSpPr>
              <a:spLocks noChangeArrowheads="1"/>
            </p:cNvSpPr>
            <p:nvPr/>
          </p:nvSpPr>
          <p:spPr bwMode="auto">
            <a:xfrm>
              <a:off x="4128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39" name="Rectangle 29"/>
            <p:cNvSpPr>
              <a:spLocks noChangeArrowheads="1"/>
            </p:cNvSpPr>
            <p:nvPr/>
          </p:nvSpPr>
          <p:spPr bwMode="auto">
            <a:xfrm>
              <a:off x="4272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0" name="Rectangle 30"/>
            <p:cNvSpPr>
              <a:spLocks noChangeArrowheads="1"/>
            </p:cNvSpPr>
            <p:nvPr/>
          </p:nvSpPr>
          <p:spPr bwMode="auto">
            <a:xfrm>
              <a:off x="4416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1" name="Rectangle 31"/>
            <p:cNvSpPr>
              <a:spLocks noChangeArrowheads="1"/>
            </p:cNvSpPr>
            <p:nvPr/>
          </p:nvSpPr>
          <p:spPr bwMode="auto">
            <a:xfrm>
              <a:off x="3264" y="2208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5126" name="Rectangle 32"/>
          <p:cNvSpPr>
            <a:spLocks noChangeArrowheads="1"/>
          </p:cNvSpPr>
          <p:nvPr/>
        </p:nvSpPr>
        <p:spPr bwMode="auto">
          <a:xfrm>
            <a:off x="1219200" y="3657600"/>
            <a:ext cx="4000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ux</a:t>
            </a:r>
          </a:p>
        </p:txBody>
      </p:sp>
      <p:sp>
        <p:nvSpPr>
          <p:cNvPr id="5127" name="Rectangle 33"/>
          <p:cNvSpPr>
            <a:spLocks noChangeArrowheads="1"/>
          </p:cNvSpPr>
          <p:nvPr/>
        </p:nvSpPr>
        <p:spPr bwMode="auto">
          <a:xfrm>
            <a:off x="1219200" y="41148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x</a:t>
            </a:r>
          </a:p>
        </p:txBody>
      </p:sp>
      <p:sp>
        <p:nvSpPr>
          <p:cNvPr id="5128" name="Rectangle 36"/>
          <p:cNvSpPr>
            <a:spLocks noChangeArrowheads="1"/>
          </p:cNvSpPr>
          <p:nvPr/>
        </p:nvSpPr>
        <p:spPr bwMode="auto">
          <a:xfrm>
            <a:off x="1600200" y="3429000"/>
            <a:ext cx="5651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>
                <a:latin typeface="Times" pitchFamily="18" charset="0"/>
              </a:rPr>
              <a:t>w</a:t>
            </a:r>
            <a:r>
              <a:rPr lang="en-US" sz="1800" b="0">
                <a:latin typeface="Times" pitchFamily="18" charset="0"/>
              </a:rPr>
              <a:t>–1</a:t>
            </a:r>
            <a:endParaRPr lang="en-US" sz="1800" b="0" i="1">
              <a:latin typeface="Times" pitchFamily="18" charset="0"/>
            </a:endParaRPr>
          </a:p>
        </p:txBody>
      </p:sp>
      <p:sp>
        <p:nvSpPr>
          <p:cNvPr id="5129" name="Rectangle 37"/>
          <p:cNvSpPr>
            <a:spLocks noChangeArrowheads="1"/>
          </p:cNvSpPr>
          <p:nvPr/>
        </p:nvSpPr>
        <p:spPr bwMode="auto">
          <a:xfrm>
            <a:off x="4267200" y="3429000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>
                <a:latin typeface="Times" pitchFamily="18" charset="0"/>
              </a:rPr>
              <a:t>0</a:t>
            </a:r>
          </a:p>
        </p:txBody>
      </p:sp>
      <p:sp>
        <p:nvSpPr>
          <p:cNvPr id="189482" name="Rectangle 4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 between Signed &amp; Unsigned</a:t>
            </a:r>
          </a:p>
        </p:txBody>
      </p:sp>
      <p:sp>
        <p:nvSpPr>
          <p:cNvPr id="5132" name="Line 43"/>
          <p:cNvSpPr>
            <a:spLocks noChangeShapeType="1"/>
          </p:cNvSpPr>
          <p:nvPr/>
        </p:nvSpPr>
        <p:spPr bwMode="auto">
          <a:xfrm flipV="1">
            <a:off x="1828800" y="46482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med"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sp>
        <p:nvSpPr>
          <p:cNvPr id="5133" name="Text Box 44"/>
          <p:cNvSpPr txBox="1">
            <a:spLocks noChangeArrowheads="1"/>
          </p:cNvSpPr>
          <p:nvPr/>
        </p:nvSpPr>
        <p:spPr bwMode="auto">
          <a:xfrm>
            <a:off x="582613" y="5257800"/>
            <a:ext cx="2880725" cy="1200329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sm"/>
          </a:ln>
        </p:spPr>
        <p:txBody>
          <a:bodyPr wrap="none" lIns="45720" rIns="45720">
            <a:spAutoFit/>
          </a:bodyPr>
          <a:lstStyle/>
          <a:p>
            <a:pPr algn="ctr"/>
            <a:r>
              <a:rPr lang="en-US" dirty="0">
                <a:latin typeface="Calibri" pitchFamily="34" charset="0"/>
              </a:rPr>
              <a:t>Large negative weight</a:t>
            </a:r>
          </a:p>
          <a:p>
            <a:pPr algn="ctr"/>
            <a:r>
              <a:rPr lang="en-US" b="0" i="1" dirty="0">
                <a:latin typeface="Calibri" pitchFamily="34" charset="0"/>
                <a:sym typeface="Symbol" pitchFamily="18" charset="2"/>
              </a:rPr>
              <a:t>becomes</a:t>
            </a:r>
          </a:p>
          <a:p>
            <a:pPr algn="ctr"/>
            <a:r>
              <a:rPr lang="en-US" dirty="0">
                <a:latin typeface="Calibri" pitchFamily="34" charset="0"/>
              </a:rPr>
              <a:t>Large positive weight</a:t>
            </a:r>
          </a:p>
        </p:txBody>
      </p:sp>
      <p:sp>
        <p:nvSpPr>
          <p:cNvPr id="41" name="Rectangle 3"/>
          <p:cNvSpPr>
            <a:spLocks noChangeArrowheads="1"/>
          </p:cNvSpPr>
          <p:nvPr/>
        </p:nvSpPr>
        <p:spPr bwMode="auto">
          <a:xfrm>
            <a:off x="3587750" y="1753394"/>
            <a:ext cx="2336800" cy="1041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Ctr="1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 pitchFamily="34" charset="0"/>
              </a:rPr>
              <a:t>T2U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3892550" y="2134394"/>
            <a:ext cx="584200" cy="279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T2B</a:t>
            </a:r>
          </a:p>
        </p:txBody>
      </p:sp>
      <p:sp>
        <p:nvSpPr>
          <p:cNvPr id="43" name="Rectangle 5"/>
          <p:cNvSpPr>
            <a:spLocks noChangeArrowheads="1"/>
          </p:cNvSpPr>
          <p:nvPr/>
        </p:nvSpPr>
        <p:spPr bwMode="auto">
          <a:xfrm>
            <a:off x="5035550" y="2134394"/>
            <a:ext cx="584200" cy="279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 pitchFamily="34" charset="0"/>
              </a:rPr>
              <a:t>B2U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2901950" y="2274094"/>
            <a:ext cx="96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5" name="Line 7"/>
          <p:cNvSpPr>
            <a:spLocks noChangeShapeType="1"/>
          </p:cNvSpPr>
          <p:nvPr/>
        </p:nvSpPr>
        <p:spPr bwMode="auto">
          <a:xfrm>
            <a:off x="5645150" y="2274094"/>
            <a:ext cx="96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4502150" y="2274094"/>
            <a:ext cx="50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7" name="Rectangle 9"/>
          <p:cNvSpPr>
            <a:spLocks noChangeArrowheads="1"/>
          </p:cNvSpPr>
          <p:nvPr/>
        </p:nvSpPr>
        <p:spPr bwMode="auto">
          <a:xfrm>
            <a:off x="374650" y="1586707"/>
            <a:ext cx="2622550" cy="4587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latin typeface="Calibri" pitchFamily="34" charset="0"/>
              </a:rPr>
              <a:t>Two’s Complement</a:t>
            </a:r>
          </a:p>
        </p:txBody>
      </p:sp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6699250" y="1524000"/>
            <a:ext cx="1377950" cy="4587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Unsigned</a:t>
            </a: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3322638" y="2861469"/>
            <a:ext cx="291941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Maintain Same Bit Pattern</a:t>
            </a:r>
          </a:p>
        </p:txBody>
      </p:sp>
      <p:sp>
        <p:nvSpPr>
          <p:cNvPr id="50" name="Rectangle 12"/>
          <p:cNvSpPr>
            <a:spLocks noChangeArrowheads="1"/>
          </p:cNvSpPr>
          <p:nvPr/>
        </p:nvSpPr>
        <p:spPr bwMode="auto">
          <a:xfrm>
            <a:off x="2417763" y="2043595"/>
            <a:ext cx="318997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>
                <a:latin typeface="Times" pitchFamily="18" charset="0"/>
              </a:rPr>
              <a:t>x</a:t>
            </a:r>
          </a:p>
        </p:txBody>
      </p:sp>
      <p:sp>
        <p:nvSpPr>
          <p:cNvPr id="51" name="Rectangle 13"/>
          <p:cNvSpPr>
            <a:spLocks noChangeArrowheads="1"/>
          </p:cNvSpPr>
          <p:nvPr/>
        </p:nvSpPr>
        <p:spPr bwMode="auto">
          <a:xfrm>
            <a:off x="6684963" y="2043595"/>
            <a:ext cx="472885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ux</a:t>
            </a:r>
          </a:p>
        </p:txBody>
      </p:sp>
      <p:sp>
        <p:nvSpPr>
          <p:cNvPr id="52" name="Rectangle 14"/>
          <p:cNvSpPr>
            <a:spLocks noChangeArrowheads="1"/>
          </p:cNvSpPr>
          <p:nvPr/>
        </p:nvSpPr>
        <p:spPr bwMode="auto">
          <a:xfrm>
            <a:off x="4551363" y="2216779"/>
            <a:ext cx="37029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>
                <a:latin typeface="Times" pitchFamily="18" charset="0"/>
              </a:rPr>
              <a:t>X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3"/>
          <p:cNvSpPr>
            <a:spLocks noChangeArrowheads="1"/>
          </p:cNvSpPr>
          <p:nvPr/>
        </p:nvSpPr>
        <p:spPr bwMode="auto">
          <a:xfrm>
            <a:off x="5675314" y="3124200"/>
            <a:ext cx="457200" cy="1828800"/>
          </a:xfrm>
          <a:prstGeom prst="rect">
            <a:avLst/>
          </a:prstGeom>
          <a:solidFill>
            <a:srgbClr val="CDF1C5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Rectangle 4"/>
          <p:cNvSpPr>
            <a:spLocks noChangeArrowheads="1"/>
          </p:cNvSpPr>
          <p:nvPr/>
        </p:nvSpPr>
        <p:spPr bwMode="auto">
          <a:xfrm>
            <a:off x="3998914" y="3124200"/>
            <a:ext cx="457200" cy="1828800"/>
          </a:xfrm>
          <a:prstGeom prst="rect">
            <a:avLst/>
          </a:prstGeom>
          <a:solidFill>
            <a:srgbClr val="CDF1C5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Rectangle 5"/>
          <p:cNvSpPr>
            <a:spLocks noChangeArrowheads="1"/>
          </p:cNvSpPr>
          <p:nvPr/>
        </p:nvSpPr>
        <p:spPr bwMode="auto">
          <a:xfrm>
            <a:off x="3998914" y="4953000"/>
            <a:ext cx="457200" cy="1524000"/>
          </a:xfrm>
          <a:prstGeom prst="rect">
            <a:avLst/>
          </a:prstGeom>
          <a:solidFill>
            <a:srgbClr val="EFBFBF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Rectangle 6"/>
          <p:cNvSpPr>
            <a:spLocks noChangeArrowheads="1"/>
          </p:cNvSpPr>
          <p:nvPr/>
        </p:nvSpPr>
        <p:spPr bwMode="auto">
          <a:xfrm>
            <a:off x="5675314" y="1600200"/>
            <a:ext cx="457200" cy="1524000"/>
          </a:xfrm>
          <a:prstGeom prst="rect">
            <a:avLst/>
          </a:prstGeom>
          <a:solidFill>
            <a:srgbClr val="EFBFBF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Oval 8"/>
          <p:cNvSpPr>
            <a:spLocks noChangeArrowheads="1"/>
          </p:cNvSpPr>
          <p:nvPr/>
        </p:nvSpPr>
        <p:spPr bwMode="auto">
          <a:xfrm>
            <a:off x="4075114" y="47244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Text Box 9"/>
          <p:cNvSpPr txBox="1">
            <a:spLocks noChangeArrowheads="1"/>
          </p:cNvSpPr>
          <p:nvPr/>
        </p:nvSpPr>
        <p:spPr bwMode="auto">
          <a:xfrm>
            <a:off x="3160714" y="4648200"/>
            <a:ext cx="762000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0</a:t>
            </a:r>
          </a:p>
        </p:txBody>
      </p:sp>
      <p:sp>
        <p:nvSpPr>
          <p:cNvPr id="24592" name="Line 10"/>
          <p:cNvSpPr>
            <a:spLocks noChangeShapeType="1"/>
          </p:cNvSpPr>
          <p:nvPr/>
        </p:nvSpPr>
        <p:spPr bwMode="auto">
          <a:xfrm>
            <a:off x="4227514" y="4800600"/>
            <a:ext cx="1676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Oval 11"/>
          <p:cNvSpPr>
            <a:spLocks noChangeArrowheads="1"/>
          </p:cNvSpPr>
          <p:nvPr/>
        </p:nvSpPr>
        <p:spPr bwMode="auto">
          <a:xfrm>
            <a:off x="4075114" y="32004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Text Box 12"/>
          <p:cNvSpPr txBox="1">
            <a:spLocks noChangeArrowheads="1"/>
          </p:cNvSpPr>
          <p:nvPr/>
        </p:nvSpPr>
        <p:spPr bwMode="auto">
          <a:xfrm>
            <a:off x="3101976" y="3124200"/>
            <a:ext cx="890588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 dirty="0" err="1">
                <a:latin typeface="Calibri" pitchFamily="34" charset="0"/>
              </a:rPr>
              <a:t>TMax</a:t>
            </a:r>
            <a:endParaRPr lang="en-US" b="0" i="1" dirty="0">
              <a:latin typeface="Calibri" pitchFamily="34" charset="0"/>
            </a:endParaRPr>
          </a:p>
        </p:txBody>
      </p:sp>
      <p:sp>
        <p:nvSpPr>
          <p:cNvPr id="24595" name="Line 13"/>
          <p:cNvSpPr>
            <a:spLocks noChangeShapeType="1"/>
          </p:cNvSpPr>
          <p:nvPr/>
        </p:nvSpPr>
        <p:spPr bwMode="auto">
          <a:xfrm>
            <a:off x="4227514" y="3276600"/>
            <a:ext cx="1676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Oval 14"/>
          <p:cNvSpPr>
            <a:spLocks noChangeArrowheads="1"/>
          </p:cNvSpPr>
          <p:nvPr/>
        </p:nvSpPr>
        <p:spPr bwMode="auto">
          <a:xfrm>
            <a:off x="4075114" y="62484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Text Box 15"/>
          <p:cNvSpPr txBox="1">
            <a:spLocks noChangeArrowheads="1"/>
          </p:cNvSpPr>
          <p:nvPr/>
        </p:nvSpPr>
        <p:spPr bwMode="auto">
          <a:xfrm>
            <a:off x="3089276" y="6172200"/>
            <a:ext cx="827088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 dirty="0" err="1">
                <a:latin typeface="Calibri" pitchFamily="34" charset="0"/>
              </a:rPr>
              <a:t>TMin</a:t>
            </a:r>
            <a:endParaRPr lang="en-US" b="0" i="1" dirty="0">
              <a:latin typeface="Calibri" pitchFamily="34" charset="0"/>
            </a:endParaRPr>
          </a:p>
        </p:txBody>
      </p:sp>
      <p:sp>
        <p:nvSpPr>
          <p:cNvPr id="24598" name="Oval 16"/>
          <p:cNvSpPr>
            <a:spLocks noChangeArrowheads="1"/>
          </p:cNvSpPr>
          <p:nvPr/>
        </p:nvSpPr>
        <p:spPr bwMode="auto">
          <a:xfrm>
            <a:off x="4075114" y="50292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9" name="Text Box 17"/>
          <p:cNvSpPr txBox="1">
            <a:spLocks noChangeArrowheads="1"/>
          </p:cNvSpPr>
          <p:nvPr/>
        </p:nvSpPr>
        <p:spPr bwMode="auto">
          <a:xfrm>
            <a:off x="3160714" y="4953000"/>
            <a:ext cx="762000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–1</a:t>
            </a:r>
          </a:p>
        </p:txBody>
      </p:sp>
      <p:sp>
        <p:nvSpPr>
          <p:cNvPr id="24600" name="Oval 18"/>
          <p:cNvSpPr>
            <a:spLocks noChangeArrowheads="1"/>
          </p:cNvSpPr>
          <p:nvPr/>
        </p:nvSpPr>
        <p:spPr bwMode="auto">
          <a:xfrm>
            <a:off x="4075114" y="53340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1" name="Text Box 19"/>
          <p:cNvSpPr txBox="1">
            <a:spLocks noChangeArrowheads="1"/>
          </p:cNvSpPr>
          <p:nvPr/>
        </p:nvSpPr>
        <p:spPr bwMode="auto">
          <a:xfrm>
            <a:off x="3160714" y="5257800"/>
            <a:ext cx="762000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–2</a:t>
            </a:r>
          </a:p>
        </p:txBody>
      </p:sp>
      <p:sp>
        <p:nvSpPr>
          <p:cNvPr id="24602" name="Oval 20"/>
          <p:cNvSpPr>
            <a:spLocks noChangeArrowheads="1"/>
          </p:cNvSpPr>
          <p:nvPr/>
        </p:nvSpPr>
        <p:spPr bwMode="auto">
          <a:xfrm>
            <a:off x="5903914" y="47244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3" name="Oval 21"/>
          <p:cNvSpPr>
            <a:spLocks noChangeArrowheads="1"/>
          </p:cNvSpPr>
          <p:nvPr/>
        </p:nvSpPr>
        <p:spPr bwMode="auto">
          <a:xfrm>
            <a:off x="5903914" y="32004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4" name="Oval 22"/>
          <p:cNvSpPr>
            <a:spLocks noChangeArrowheads="1"/>
          </p:cNvSpPr>
          <p:nvPr/>
        </p:nvSpPr>
        <p:spPr bwMode="auto">
          <a:xfrm>
            <a:off x="5903914" y="28956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5" name="Oval 23"/>
          <p:cNvSpPr>
            <a:spLocks noChangeArrowheads="1"/>
          </p:cNvSpPr>
          <p:nvPr/>
        </p:nvSpPr>
        <p:spPr bwMode="auto">
          <a:xfrm>
            <a:off x="5903914" y="16764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6" name="Oval 24"/>
          <p:cNvSpPr>
            <a:spLocks noChangeArrowheads="1"/>
          </p:cNvSpPr>
          <p:nvPr/>
        </p:nvSpPr>
        <p:spPr bwMode="auto">
          <a:xfrm>
            <a:off x="5903914" y="19812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Freeform 25"/>
          <p:cNvSpPr>
            <a:spLocks/>
          </p:cNvSpPr>
          <p:nvPr/>
        </p:nvSpPr>
        <p:spPr bwMode="auto">
          <a:xfrm>
            <a:off x="4227514" y="1752600"/>
            <a:ext cx="1676400" cy="3352800"/>
          </a:xfrm>
          <a:custGeom>
            <a:avLst/>
            <a:gdLst>
              <a:gd name="T0" fmla="*/ 0 w 1056"/>
              <a:gd name="T1" fmla="*/ 2112 h 2112"/>
              <a:gd name="T2" fmla="*/ 144 w 1056"/>
              <a:gd name="T3" fmla="*/ 2112 h 2112"/>
              <a:gd name="T4" fmla="*/ 912 w 1056"/>
              <a:gd name="T5" fmla="*/ 0 h 2112"/>
              <a:gd name="T6" fmla="*/ 1056 w 1056"/>
              <a:gd name="T7" fmla="*/ 0 h 2112"/>
              <a:gd name="T8" fmla="*/ 0 60000 65536"/>
              <a:gd name="T9" fmla="*/ 0 60000 65536"/>
              <a:gd name="T10" fmla="*/ 0 60000 65536"/>
              <a:gd name="T11" fmla="*/ 0 60000 65536"/>
              <a:gd name="T12" fmla="*/ 0 w 1056"/>
              <a:gd name="T13" fmla="*/ 0 h 2112"/>
              <a:gd name="T14" fmla="*/ 1056 w 1056"/>
              <a:gd name="T15" fmla="*/ 2112 h 21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6" h="2112">
                <a:moveTo>
                  <a:pt x="0" y="2112"/>
                </a:moveTo>
                <a:lnTo>
                  <a:pt x="144" y="2112"/>
                </a:lnTo>
                <a:lnTo>
                  <a:pt x="912" y="0"/>
                </a:lnTo>
                <a:lnTo>
                  <a:pt x="1056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Freeform 26"/>
          <p:cNvSpPr>
            <a:spLocks/>
          </p:cNvSpPr>
          <p:nvPr/>
        </p:nvSpPr>
        <p:spPr bwMode="auto">
          <a:xfrm>
            <a:off x="4227514" y="2057400"/>
            <a:ext cx="1676400" cy="3352800"/>
          </a:xfrm>
          <a:custGeom>
            <a:avLst/>
            <a:gdLst>
              <a:gd name="T0" fmla="*/ 0 w 1056"/>
              <a:gd name="T1" fmla="*/ 2112 h 2112"/>
              <a:gd name="T2" fmla="*/ 144 w 1056"/>
              <a:gd name="T3" fmla="*/ 2112 h 2112"/>
              <a:gd name="T4" fmla="*/ 912 w 1056"/>
              <a:gd name="T5" fmla="*/ 0 h 2112"/>
              <a:gd name="T6" fmla="*/ 1056 w 1056"/>
              <a:gd name="T7" fmla="*/ 0 h 2112"/>
              <a:gd name="T8" fmla="*/ 0 60000 65536"/>
              <a:gd name="T9" fmla="*/ 0 60000 65536"/>
              <a:gd name="T10" fmla="*/ 0 60000 65536"/>
              <a:gd name="T11" fmla="*/ 0 60000 65536"/>
              <a:gd name="T12" fmla="*/ 0 w 1056"/>
              <a:gd name="T13" fmla="*/ 0 h 2112"/>
              <a:gd name="T14" fmla="*/ 1056 w 1056"/>
              <a:gd name="T15" fmla="*/ 2112 h 21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6" h="2112">
                <a:moveTo>
                  <a:pt x="0" y="2112"/>
                </a:moveTo>
                <a:lnTo>
                  <a:pt x="144" y="2112"/>
                </a:lnTo>
                <a:lnTo>
                  <a:pt x="912" y="0"/>
                </a:lnTo>
                <a:lnTo>
                  <a:pt x="1056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9" name="Freeform 27"/>
          <p:cNvSpPr>
            <a:spLocks/>
          </p:cNvSpPr>
          <p:nvPr/>
        </p:nvSpPr>
        <p:spPr bwMode="auto">
          <a:xfrm>
            <a:off x="4227514" y="2971800"/>
            <a:ext cx="1676400" cy="3352800"/>
          </a:xfrm>
          <a:custGeom>
            <a:avLst/>
            <a:gdLst>
              <a:gd name="T0" fmla="*/ 0 w 1056"/>
              <a:gd name="T1" fmla="*/ 2112 h 2112"/>
              <a:gd name="T2" fmla="*/ 144 w 1056"/>
              <a:gd name="T3" fmla="*/ 2112 h 2112"/>
              <a:gd name="T4" fmla="*/ 912 w 1056"/>
              <a:gd name="T5" fmla="*/ 0 h 2112"/>
              <a:gd name="T6" fmla="*/ 1056 w 1056"/>
              <a:gd name="T7" fmla="*/ 0 h 2112"/>
              <a:gd name="T8" fmla="*/ 0 60000 65536"/>
              <a:gd name="T9" fmla="*/ 0 60000 65536"/>
              <a:gd name="T10" fmla="*/ 0 60000 65536"/>
              <a:gd name="T11" fmla="*/ 0 60000 65536"/>
              <a:gd name="T12" fmla="*/ 0 w 1056"/>
              <a:gd name="T13" fmla="*/ 0 h 2112"/>
              <a:gd name="T14" fmla="*/ 1056 w 1056"/>
              <a:gd name="T15" fmla="*/ 2112 h 21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6" h="2112">
                <a:moveTo>
                  <a:pt x="0" y="2112"/>
                </a:moveTo>
                <a:lnTo>
                  <a:pt x="144" y="2112"/>
                </a:lnTo>
                <a:lnTo>
                  <a:pt x="912" y="0"/>
                </a:lnTo>
                <a:lnTo>
                  <a:pt x="1056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Text Box 28"/>
          <p:cNvSpPr txBox="1">
            <a:spLocks noChangeArrowheads="1"/>
          </p:cNvSpPr>
          <p:nvPr/>
        </p:nvSpPr>
        <p:spPr bwMode="auto">
          <a:xfrm>
            <a:off x="6208714" y="4648200"/>
            <a:ext cx="762000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0</a:t>
            </a:r>
          </a:p>
        </p:txBody>
      </p:sp>
      <p:sp>
        <p:nvSpPr>
          <p:cNvPr id="24611" name="Text Box 29"/>
          <p:cNvSpPr txBox="1">
            <a:spLocks noChangeArrowheads="1"/>
          </p:cNvSpPr>
          <p:nvPr/>
        </p:nvSpPr>
        <p:spPr bwMode="auto">
          <a:xfrm>
            <a:off x="6132514" y="1524000"/>
            <a:ext cx="1143000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 err="1">
                <a:latin typeface="Calibri" pitchFamily="34" charset="0"/>
              </a:rPr>
              <a:t>UMax</a:t>
            </a:r>
            <a:endParaRPr lang="en-US" b="0" i="1" dirty="0">
              <a:latin typeface="Calibri" pitchFamily="34" charset="0"/>
            </a:endParaRPr>
          </a:p>
        </p:txBody>
      </p:sp>
      <p:sp>
        <p:nvSpPr>
          <p:cNvPr id="24612" name="Text Box 30"/>
          <p:cNvSpPr txBox="1">
            <a:spLocks noChangeArrowheads="1"/>
          </p:cNvSpPr>
          <p:nvPr/>
        </p:nvSpPr>
        <p:spPr bwMode="auto">
          <a:xfrm>
            <a:off x="6132514" y="1828800"/>
            <a:ext cx="1447800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 err="1">
                <a:latin typeface="Calibri" pitchFamily="34" charset="0"/>
              </a:rPr>
              <a:t>UMax</a:t>
            </a:r>
            <a:r>
              <a:rPr lang="en-US" b="0" dirty="0">
                <a:latin typeface="Calibri" pitchFamily="34" charset="0"/>
              </a:rPr>
              <a:t> – 1</a:t>
            </a:r>
            <a:endParaRPr lang="en-US" b="0" i="1" dirty="0">
              <a:latin typeface="Calibri" pitchFamily="34" charset="0"/>
            </a:endParaRPr>
          </a:p>
        </p:txBody>
      </p:sp>
      <p:sp>
        <p:nvSpPr>
          <p:cNvPr id="24613" name="Text Box 31"/>
          <p:cNvSpPr txBox="1">
            <a:spLocks noChangeArrowheads="1"/>
          </p:cNvSpPr>
          <p:nvPr/>
        </p:nvSpPr>
        <p:spPr bwMode="auto">
          <a:xfrm>
            <a:off x="6208714" y="3124200"/>
            <a:ext cx="890588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 err="1">
                <a:latin typeface="Calibri" pitchFamily="34" charset="0"/>
              </a:rPr>
              <a:t>TMax</a:t>
            </a:r>
            <a:endParaRPr lang="en-US" b="0" i="1" dirty="0">
              <a:latin typeface="Calibri" pitchFamily="34" charset="0"/>
            </a:endParaRPr>
          </a:p>
        </p:txBody>
      </p:sp>
      <p:sp>
        <p:nvSpPr>
          <p:cNvPr id="24614" name="Text Box 32"/>
          <p:cNvSpPr txBox="1">
            <a:spLocks noChangeArrowheads="1"/>
          </p:cNvSpPr>
          <p:nvPr/>
        </p:nvSpPr>
        <p:spPr bwMode="auto">
          <a:xfrm>
            <a:off x="6208714" y="2819400"/>
            <a:ext cx="1406525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 err="1">
                <a:latin typeface="Calibri" pitchFamily="34" charset="0"/>
              </a:rPr>
              <a:t>TMax</a:t>
            </a:r>
            <a:r>
              <a:rPr lang="en-US" b="0" i="1" dirty="0">
                <a:latin typeface="Calibri" pitchFamily="34" charset="0"/>
              </a:rPr>
              <a:t>  </a:t>
            </a:r>
            <a:r>
              <a:rPr lang="en-US" b="0" dirty="0">
                <a:latin typeface="Calibri" pitchFamily="34" charset="0"/>
              </a:rPr>
              <a:t>+ 1</a:t>
            </a:r>
            <a:endParaRPr lang="en-US" b="0" i="1" dirty="0">
              <a:latin typeface="Calibri" pitchFamily="34" charset="0"/>
            </a:endParaRPr>
          </a:p>
        </p:txBody>
      </p:sp>
      <p:sp>
        <p:nvSpPr>
          <p:cNvPr id="24586" name="Rectangle 33"/>
          <p:cNvSpPr>
            <a:spLocks noChangeArrowheads="1"/>
          </p:cNvSpPr>
          <p:nvPr/>
        </p:nvSpPr>
        <p:spPr bwMode="auto">
          <a:xfrm>
            <a:off x="685801" y="4549775"/>
            <a:ext cx="2133600" cy="7080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2’s Complement Range</a:t>
            </a:r>
          </a:p>
        </p:txBody>
      </p:sp>
      <p:sp>
        <p:nvSpPr>
          <p:cNvPr id="24587" name="Freeform 34"/>
          <p:cNvSpPr>
            <a:spLocks/>
          </p:cNvSpPr>
          <p:nvPr/>
        </p:nvSpPr>
        <p:spPr bwMode="auto">
          <a:xfrm>
            <a:off x="2971801" y="3200400"/>
            <a:ext cx="152400" cy="3352800"/>
          </a:xfrm>
          <a:custGeom>
            <a:avLst/>
            <a:gdLst>
              <a:gd name="T0" fmla="*/ 96 w 144"/>
              <a:gd name="T1" fmla="*/ 2160 h 2160"/>
              <a:gd name="T2" fmla="*/ 0 w 144"/>
              <a:gd name="T3" fmla="*/ 2160 h 2160"/>
              <a:gd name="T4" fmla="*/ 0 w 144"/>
              <a:gd name="T5" fmla="*/ 0 h 2160"/>
              <a:gd name="T6" fmla="*/ 144 w 144"/>
              <a:gd name="T7" fmla="*/ 0 h 2160"/>
              <a:gd name="T8" fmla="*/ 0 60000 65536"/>
              <a:gd name="T9" fmla="*/ 0 60000 65536"/>
              <a:gd name="T10" fmla="*/ 0 60000 65536"/>
              <a:gd name="T11" fmla="*/ 0 60000 65536"/>
              <a:gd name="T12" fmla="*/ 0 w 144"/>
              <a:gd name="T13" fmla="*/ 0 h 2160"/>
              <a:gd name="T14" fmla="*/ 144 w 144"/>
              <a:gd name="T15" fmla="*/ 2160 h 21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" h="2160">
                <a:moveTo>
                  <a:pt x="96" y="2160"/>
                </a:moveTo>
                <a:lnTo>
                  <a:pt x="0" y="2160"/>
                </a:lnTo>
                <a:lnTo>
                  <a:pt x="0" y="0"/>
                </a:lnTo>
                <a:lnTo>
                  <a:pt x="144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Freeform 35"/>
          <p:cNvSpPr>
            <a:spLocks/>
          </p:cNvSpPr>
          <p:nvPr/>
        </p:nvSpPr>
        <p:spPr bwMode="auto">
          <a:xfrm flipH="1">
            <a:off x="7564439" y="1600200"/>
            <a:ext cx="152400" cy="3352800"/>
          </a:xfrm>
          <a:custGeom>
            <a:avLst/>
            <a:gdLst>
              <a:gd name="T0" fmla="*/ 96 w 144"/>
              <a:gd name="T1" fmla="*/ 2160 h 2160"/>
              <a:gd name="T2" fmla="*/ 0 w 144"/>
              <a:gd name="T3" fmla="*/ 2160 h 2160"/>
              <a:gd name="T4" fmla="*/ 0 w 144"/>
              <a:gd name="T5" fmla="*/ 0 h 2160"/>
              <a:gd name="T6" fmla="*/ 144 w 144"/>
              <a:gd name="T7" fmla="*/ 0 h 2160"/>
              <a:gd name="T8" fmla="*/ 0 60000 65536"/>
              <a:gd name="T9" fmla="*/ 0 60000 65536"/>
              <a:gd name="T10" fmla="*/ 0 60000 65536"/>
              <a:gd name="T11" fmla="*/ 0 60000 65536"/>
              <a:gd name="T12" fmla="*/ 0 w 144"/>
              <a:gd name="T13" fmla="*/ 0 h 2160"/>
              <a:gd name="T14" fmla="*/ 144 w 144"/>
              <a:gd name="T15" fmla="*/ 2160 h 21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" h="2160">
                <a:moveTo>
                  <a:pt x="96" y="2160"/>
                </a:moveTo>
                <a:lnTo>
                  <a:pt x="0" y="2160"/>
                </a:lnTo>
                <a:lnTo>
                  <a:pt x="0" y="0"/>
                </a:lnTo>
                <a:lnTo>
                  <a:pt x="144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Rectangle 36"/>
          <p:cNvSpPr>
            <a:spLocks noChangeArrowheads="1"/>
          </p:cNvSpPr>
          <p:nvPr/>
        </p:nvSpPr>
        <p:spPr bwMode="auto">
          <a:xfrm>
            <a:off x="7753352" y="2895600"/>
            <a:ext cx="1162050" cy="7080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Unsigned</a:t>
            </a:r>
          </a:p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Range</a:t>
            </a:r>
          </a:p>
        </p:txBody>
      </p:sp>
      <p:sp>
        <p:nvSpPr>
          <p:cNvPr id="123941" name="Rectangle 37"/>
          <p:cNvSpPr>
            <a:spLocks noGrp="1" noChangeArrowheads="1"/>
          </p:cNvSpPr>
          <p:nvPr>
            <p:ph type="title"/>
          </p:nvPr>
        </p:nvSpPr>
        <p:spPr>
          <a:xfrm>
            <a:off x="270412" y="533400"/>
            <a:ext cx="79454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Conversion Visualized</a:t>
            </a:r>
          </a:p>
        </p:txBody>
      </p:sp>
      <p:sp>
        <p:nvSpPr>
          <p:cNvPr id="123942" name="Rectangle 38"/>
          <p:cNvSpPr>
            <a:spLocks noGrp="1" noChangeArrowheads="1"/>
          </p:cNvSpPr>
          <p:nvPr>
            <p:ph type="body" idx="1"/>
          </p:nvPr>
        </p:nvSpPr>
        <p:spPr>
          <a:xfrm>
            <a:off x="290513" y="1220788"/>
            <a:ext cx="4159250" cy="1716087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2’s Comp. </a:t>
            </a:r>
            <a:r>
              <a:rPr lang="en-US">
                <a:sym typeface="Symbol" pitchFamily="18" charset="2"/>
              </a:rPr>
              <a:t></a:t>
            </a:r>
            <a:r>
              <a:rPr lang="en-US"/>
              <a:t> Unsigned</a:t>
            </a:r>
          </a:p>
          <a:p>
            <a:pPr lvl="1" eaLnBrk="1" hangingPunct="1">
              <a:defRPr/>
            </a:pPr>
            <a:r>
              <a:rPr lang="en-US"/>
              <a:t>Ordering Inversion</a:t>
            </a:r>
          </a:p>
          <a:p>
            <a:pPr lvl="1" eaLnBrk="1" hangingPunct="1">
              <a:defRPr/>
            </a:pPr>
            <a:r>
              <a:rPr lang="en-US"/>
              <a:t>Negative </a:t>
            </a:r>
            <a:r>
              <a:rPr lang="en-US">
                <a:sym typeface="Symbol" pitchFamily="18" charset="2"/>
              </a:rPr>
              <a:t></a:t>
            </a:r>
            <a:r>
              <a:rPr lang="en-US"/>
              <a:t> Big Positive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90" grpId="0" animBg="1"/>
      <p:bldP spid="24592" grpId="0" animBg="1"/>
      <p:bldP spid="24593" grpId="0" animBg="1"/>
      <p:bldP spid="24595" grpId="0" animBg="1"/>
      <p:bldP spid="24596" grpId="0" animBg="1"/>
      <p:bldP spid="24598" grpId="0" animBg="1"/>
      <p:bldP spid="24600" grpId="0" animBg="1"/>
      <p:bldP spid="24602" grpId="0" animBg="1"/>
      <p:bldP spid="24603" grpId="0" animBg="1"/>
      <p:bldP spid="24604" grpId="0" animBg="1"/>
      <p:bldP spid="24605" grpId="0" animBg="1"/>
      <p:bldP spid="24606" grpId="0" animBg="1"/>
      <p:bldP spid="24607" grpId="0" animBg="1"/>
      <p:bldP spid="24608" grpId="0" animBg="1"/>
      <p:bldP spid="24609" grpId="0" animBg="1"/>
      <p:bldP spid="24587" grpId="0" animBg="1"/>
      <p:bldP spid="2458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7323138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Signed vs. Unsigned in C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220788"/>
            <a:ext cx="8853487" cy="5224462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/>
              <a:t>Constants</a:t>
            </a:r>
          </a:p>
          <a:p>
            <a:pPr lvl="1" eaLnBrk="1" hangingPunct="1">
              <a:defRPr/>
            </a:pPr>
            <a:r>
              <a:rPr lang="en-US" dirty="0"/>
              <a:t>By default are considered to be signed integers</a:t>
            </a:r>
          </a:p>
          <a:p>
            <a:pPr lvl="1" eaLnBrk="1" hangingPunct="1">
              <a:defRPr/>
            </a:pPr>
            <a:r>
              <a:rPr lang="en-US" dirty="0"/>
              <a:t>Unsigned if have “U” as suffix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b="1" dirty="0">
                <a:latin typeface="Courier New" pitchFamily="49" charset="0"/>
              </a:rPr>
              <a:t>0U, 4294967259U</a:t>
            </a:r>
          </a:p>
          <a:p>
            <a:pPr eaLnBrk="1" hangingPunct="1">
              <a:defRPr/>
            </a:pPr>
            <a:r>
              <a:rPr lang="en-US" dirty="0"/>
              <a:t>Casting</a:t>
            </a:r>
          </a:p>
          <a:p>
            <a:pPr lvl="1" eaLnBrk="1" hangingPunct="1">
              <a:defRPr/>
            </a:pPr>
            <a:r>
              <a:rPr lang="en-US" dirty="0"/>
              <a:t>Explicit casting between signed &amp; unsigned same as U2T and T2U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tx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ty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>
                <a:latin typeface="Courier New" pitchFamily="49" charset="0"/>
              </a:rPr>
              <a:t>unsigned </a:t>
            </a:r>
            <a:r>
              <a:rPr lang="en-US" sz="1800" b="1" dirty="0" err="1">
                <a:latin typeface="Courier New" pitchFamily="49" charset="0"/>
              </a:rPr>
              <a:t>ux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uy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err="1">
                <a:latin typeface="Courier New" pitchFamily="49" charset="0"/>
              </a:rPr>
              <a:t>tx</a:t>
            </a:r>
            <a:r>
              <a:rPr lang="en-US" sz="1800" b="1" dirty="0">
                <a:latin typeface="Courier New" pitchFamily="49" charset="0"/>
              </a:rPr>
              <a:t> = (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) </a:t>
            </a:r>
            <a:r>
              <a:rPr lang="en-US" sz="1800" b="1" dirty="0" err="1">
                <a:latin typeface="Courier New" pitchFamily="49" charset="0"/>
              </a:rPr>
              <a:t>ux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err="1">
                <a:latin typeface="Courier New" pitchFamily="49" charset="0"/>
              </a:rPr>
              <a:t>uy</a:t>
            </a:r>
            <a:r>
              <a:rPr lang="en-US" sz="1800" b="1" dirty="0">
                <a:latin typeface="Courier New" pitchFamily="49" charset="0"/>
              </a:rPr>
              <a:t> = (unsigned) </a:t>
            </a:r>
            <a:r>
              <a:rPr lang="en-US" sz="1800" b="1" dirty="0" err="1">
                <a:latin typeface="Courier New" pitchFamily="49" charset="0"/>
              </a:rPr>
              <a:t>ty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r>
              <a:rPr lang="en-US" dirty="0"/>
              <a:t>Implicit casting also occurs via assignments and procedure calls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err="1">
                <a:latin typeface="Courier New" pitchFamily="49" charset="0"/>
              </a:rPr>
              <a:t>tx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</a:rPr>
              <a:t>ux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err="1">
                <a:latin typeface="Courier New" pitchFamily="49" charset="0"/>
              </a:rPr>
              <a:t>uy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</a:rPr>
              <a:t>ty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eaLnBrk="1" hangingPunct="1">
              <a:defRPr/>
            </a:pPr>
            <a:endParaRPr lang="en-US" sz="1800" b="0" dirty="0">
              <a:latin typeface="Courier New" pitchFamily="49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under the hood?</a:t>
            </a:r>
          </a:p>
        </p:txBody>
      </p:sp>
    </p:spTree>
    <p:extLst>
      <p:ext uri="{BB962C8B-B14F-4D97-AF65-F5344CB8AC3E}">
        <p14:creationId xmlns:p14="http://schemas.microsoft.com/office/powerpoint/2010/main" val="393122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ChangeArrowheads="1"/>
          </p:cNvSpPr>
          <p:nvPr/>
        </p:nvSpPr>
        <p:spPr bwMode="auto">
          <a:xfrm>
            <a:off x="290513" y="3276600"/>
            <a:ext cx="8853487" cy="3581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0	0U	</a:t>
            </a:r>
            <a:r>
              <a:rPr lang="en-US" sz="2000" dirty="0"/>
              <a:t>==	</a:t>
            </a:r>
            <a:r>
              <a:rPr lang="en-US" sz="2000" dirty="0">
                <a:latin typeface="Calibri" pitchFamily="34" charset="0"/>
              </a:rPr>
              <a:t>unsigned</a:t>
            </a:r>
            <a:endParaRPr lang="en-US" sz="2000" dirty="0"/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-1	0	</a:t>
            </a:r>
            <a:r>
              <a:rPr lang="en-US" sz="2000" dirty="0"/>
              <a:t>&lt;	</a:t>
            </a:r>
            <a:r>
              <a:rPr lang="en-US" sz="2000" dirty="0">
                <a:latin typeface="Calibri" pitchFamily="34" charset="0"/>
              </a:rPr>
              <a:t>signed</a:t>
            </a:r>
            <a:endParaRPr lang="en-US" sz="2000" dirty="0"/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-1	0U	</a:t>
            </a:r>
            <a:r>
              <a:rPr lang="en-US" sz="2000" dirty="0"/>
              <a:t>&gt;	</a:t>
            </a:r>
            <a:r>
              <a:rPr lang="en-US" sz="2000" dirty="0">
                <a:latin typeface="Calibri" pitchFamily="34" charset="0"/>
              </a:rPr>
              <a:t>unsigned</a:t>
            </a:r>
            <a:endParaRPr lang="en-US" sz="2000" dirty="0"/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2147483647	-2147483648</a:t>
            </a:r>
            <a:r>
              <a:rPr lang="en-US" sz="2000" dirty="0"/>
              <a:t> 	&gt;	</a:t>
            </a:r>
            <a:r>
              <a:rPr lang="en-US" sz="2000" dirty="0">
                <a:latin typeface="Calibri" pitchFamily="34" charset="0"/>
              </a:rPr>
              <a:t>signed</a:t>
            </a:r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2147483647U	-2147483648</a:t>
            </a:r>
            <a:r>
              <a:rPr lang="en-US" sz="2000" dirty="0"/>
              <a:t> 	&lt;	</a:t>
            </a:r>
            <a:r>
              <a:rPr lang="en-US" sz="2000" dirty="0">
                <a:latin typeface="Calibri" pitchFamily="34" charset="0"/>
              </a:rPr>
              <a:t>unsigned</a:t>
            </a:r>
            <a:endParaRPr lang="en-US" sz="2000" dirty="0"/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-1	-2</a:t>
            </a:r>
            <a:r>
              <a:rPr lang="en-US" sz="2000" dirty="0"/>
              <a:t> 	&gt;	</a:t>
            </a:r>
            <a:r>
              <a:rPr lang="en-US" sz="2000" dirty="0">
                <a:latin typeface="Calibri" pitchFamily="34" charset="0"/>
              </a:rPr>
              <a:t>signed</a:t>
            </a:r>
            <a:endParaRPr lang="en-US" sz="2000" dirty="0"/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(unsigned) -1	-2</a:t>
            </a:r>
            <a:r>
              <a:rPr lang="en-US" sz="2000" dirty="0"/>
              <a:t> 	&gt;	</a:t>
            </a:r>
            <a:r>
              <a:rPr lang="en-US" sz="2000" dirty="0">
                <a:latin typeface="Calibri" pitchFamily="34" charset="0"/>
              </a:rPr>
              <a:t>unsigned</a:t>
            </a:r>
            <a:endParaRPr lang="en-US" sz="2000" dirty="0"/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 2147483647 	2147483648U</a:t>
            </a:r>
            <a:r>
              <a:rPr lang="en-US" sz="2000" dirty="0"/>
              <a:t> 	&lt;	</a:t>
            </a:r>
            <a:r>
              <a:rPr lang="en-US" sz="2000" dirty="0">
                <a:latin typeface="Calibri" pitchFamily="34" charset="0"/>
              </a:rPr>
              <a:t>unsigned</a:t>
            </a:r>
            <a:endParaRPr lang="en-US" sz="2000" dirty="0"/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 2147483647 	(</a:t>
            </a:r>
            <a:r>
              <a:rPr lang="en-US" sz="2000" dirty="0" err="1">
                <a:solidFill>
                  <a:schemeClr val="bg1"/>
                </a:solidFill>
              </a:rPr>
              <a:t>int</a:t>
            </a:r>
            <a:r>
              <a:rPr lang="en-US" sz="2000" dirty="0">
                <a:solidFill>
                  <a:schemeClr val="bg1"/>
                </a:solidFill>
              </a:rPr>
              <a:t>) 2147483648U</a:t>
            </a:r>
            <a:r>
              <a:rPr lang="en-US" sz="2000" dirty="0"/>
              <a:t>	&gt;	</a:t>
            </a:r>
            <a:r>
              <a:rPr lang="en-US" sz="2000" dirty="0">
                <a:latin typeface="Calibri" pitchFamily="34" charset="0"/>
              </a:rPr>
              <a:t>signed</a:t>
            </a:r>
            <a:endParaRPr lang="en-US" sz="2000" dirty="0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323850"/>
            <a:ext cx="652462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Casting Surprises</a:t>
            </a:r>
          </a:p>
        </p:txBody>
      </p:sp>
      <p:sp>
        <p:nvSpPr>
          <p:cNvPr id="12186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90513" y="914400"/>
            <a:ext cx="9005887" cy="5867400"/>
          </a:xfrm>
        </p:spPr>
        <p:txBody>
          <a:bodyPr lIns="90487" tIns="44450" rIns="90487" bIns="44450"/>
          <a:lstStyle/>
          <a:p>
            <a:pPr eaLnBrk="1" hangingPunct="1">
              <a:tabLst>
                <a:tab pos="457200" algn="l"/>
                <a:tab pos="2857500" algn="l"/>
                <a:tab pos="5549900" algn="l"/>
                <a:tab pos="6972300" algn="l"/>
              </a:tabLst>
              <a:defRPr/>
            </a:pPr>
            <a:r>
              <a:rPr lang="en-US" dirty="0"/>
              <a:t>Expression Evaluation</a:t>
            </a:r>
          </a:p>
          <a:p>
            <a:pPr marL="687388" lvl="1" indent="-187325" eaLnBrk="1" hangingPunct="1">
              <a:tabLst>
                <a:tab pos="457200" algn="l"/>
                <a:tab pos="2857500" algn="l"/>
                <a:tab pos="5549900" algn="l"/>
                <a:tab pos="6972300" algn="l"/>
              </a:tabLst>
              <a:defRPr/>
            </a:pPr>
            <a:r>
              <a:rPr lang="en-US" dirty="0"/>
              <a:t>If there is a mix of unsigned and signed in single expression, </a:t>
            </a:r>
            <a:br>
              <a:rPr lang="en-US" dirty="0"/>
            </a:br>
            <a:r>
              <a:rPr lang="en-US" b="1" i="1" dirty="0">
                <a:solidFill>
                  <a:srgbClr val="C00000"/>
                </a:solidFill>
              </a:rPr>
              <a:t>signed values implicitly cast to unsigned</a:t>
            </a:r>
          </a:p>
          <a:p>
            <a:pPr marL="687388" lvl="1" indent="-187325" eaLnBrk="1" hangingPunct="1">
              <a:tabLst>
                <a:tab pos="457200" algn="l"/>
                <a:tab pos="2857500" algn="l"/>
                <a:tab pos="5549900" algn="l"/>
                <a:tab pos="6972300" algn="l"/>
              </a:tabLst>
              <a:defRPr/>
            </a:pPr>
            <a:r>
              <a:rPr lang="en-US" dirty="0"/>
              <a:t>Including comparison operations </a:t>
            </a:r>
            <a:r>
              <a:rPr lang="en-US" b="1" dirty="0">
                <a:latin typeface="Courier New" pitchFamily="49" charset="0"/>
              </a:rPr>
              <a:t>&lt;</a:t>
            </a:r>
            <a:r>
              <a:rPr lang="en-US" b="1" dirty="0"/>
              <a:t>, </a:t>
            </a:r>
            <a:r>
              <a:rPr lang="en-US" b="1" dirty="0">
                <a:latin typeface="Courier New" pitchFamily="49" charset="0"/>
              </a:rPr>
              <a:t>&gt;</a:t>
            </a:r>
            <a:r>
              <a:rPr lang="en-US" b="1" dirty="0"/>
              <a:t>, </a:t>
            </a:r>
            <a:r>
              <a:rPr lang="en-US" b="1" dirty="0">
                <a:latin typeface="Courier New" pitchFamily="49" charset="0"/>
              </a:rPr>
              <a:t>==</a:t>
            </a:r>
            <a:r>
              <a:rPr lang="en-US" b="1" dirty="0"/>
              <a:t>, </a:t>
            </a:r>
            <a:r>
              <a:rPr lang="en-US" b="1" dirty="0">
                <a:latin typeface="Courier New" pitchFamily="49" charset="0"/>
              </a:rPr>
              <a:t>&lt;=</a:t>
            </a:r>
            <a:r>
              <a:rPr lang="en-US" b="1" dirty="0"/>
              <a:t>, </a:t>
            </a:r>
            <a:r>
              <a:rPr lang="en-US" b="1" dirty="0">
                <a:latin typeface="Courier New" pitchFamily="49" charset="0"/>
              </a:rPr>
              <a:t>&gt;=</a:t>
            </a:r>
          </a:p>
          <a:p>
            <a:pPr marL="687388" lvl="1" indent="-187325">
              <a:tabLst>
                <a:tab pos="457200" algn="l"/>
                <a:tab pos="2857500" algn="l"/>
                <a:tab pos="5549900" algn="l"/>
                <a:tab pos="6972300" algn="l"/>
              </a:tabLst>
              <a:defRPr/>
            </a:pPr>
            <a:r>
              <a:rPr lang="en-US" dirty="0"/>
              <a:t>Examples for </a:t>
            </a:r>
            <a:r>
              <a:rPr lang="en-US" i="1" dirty="0"/>
              <a:t>W</a:t>
            </a:r>
            <a:r>
              <a:rPr lang="en-US" dirty="0"/>
              <a:t> = 32:    </a:t>
            </a:r>
            <a:r>
              <a:rPr lang="en-US" b="1" dirty="0">
                <a:solidFill>
                  <a:srgbClr val="C00000"/>
                </a:solidFill>
              </a:rPr>
              <a:t>TMIN = -2,147,483,648 ,     TMAX = 2,147,483,647</a:t>
            </a:r>
          </a:p>
          <a:p>
            <a:pPr eaLnBrk="1" hangingPunct="1">
              <a:tabLst>
                <a:tab pos="457200" algn="l"/>
                <a:tab pos="2857500" algn="l"/>
                <a:tab pos="5549900" algn="l"/>
                <a:tab pos="6972300" algn="l"/>
              </a:tabLst>
              <a:defRPr/>
            </a:pPr>
            <a:r>
              <a:rPr lang="en-US" dirty="0"/>
              <a:t>Constant</a:t>
            </a:r>
            <a:r>
              <a:rPr lang="en-US" baseline="-25000" dirty="0"/>
              <a:t>1</a:t>
            </a:r>
            <a:r>
              <a:rPr lang="en-US" dirty="0"/>
              <a:t>	Constant</a:t>
            </a:r>
            <a:r>
              <a:rPr lang="en-US" baseline="-25000" dirty="0"/>
              <a:t>2</a:t>
            </a:r>
            <a:r>
              <a:rPr lang="en-US" dirty="0"/>
              <a:t>	Relation	Evaluation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657850" algn="l"/>
                <a:tab pos="6972300" algn="l"/>
              </a:tabLst>
              <a:defRPr/>
            </a:pPr>
            <a:r>
              <a:rPr lang="en-US" sz="2100" dirty="0"/>
              <a:t>	0	0U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549900" algn="l"/>
                <a:tab pos="6972300" algn="l"/>
              </a:tabLst>
              <a:defRPr/>
            </a:pPr>
            <a:r>
              <a:rPr lang="en-US" sz="2100" dirty="0"/>
              <a:t>	-1	0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549900" algn="l"/>
                <a:tab pos="6972300" algn="l"/>
              </a:tabLst>
              <a:defRPr/>
            </a:pPr>
            <a:r>
              <a:rPr lang="en-US" sz="2100" dirty="0"/>
              <a:t>	-1	0U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549900" algn="l"/>
                <a:tab pos="6972300" algn="l"/>
              </a:tabLst>
              <a:defRPr/>
            </a:pPr>
            <a:r>
              <a:rPr lang="en-US" sz="2100" dirty="0"/>
              <a:t>	2147483647	-2147483647-1 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549900" algn="l"/>
                <a:tab pos="6972300" algn="l"/>
              </a:tabLst>
              <a:defRPr/>
            </a:pPr>
            <a:r>
              <a:rPr lang="en-US" sz="2100" dirty="0"/>
              <a:t>	2147483647U	-2147483647-1 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549900" algn="l"/>
                <a:tab pos="6972300" algn="l"/>
              </a:tabLst>
              <a:defRPr/>
            </a:pPr>
            <a:r>
              <a:rPr lang="en-US" sz="2100" dirty="0"/>
              <a:t>	-1	-2 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549900" algn="l"/>
                <a:tab pos="6972300" algn="l"/>
              </a:tabLst>
              <a:defRPr/>
            </a:pPr>
            <a:r>
              <a:rPr lang="en-US" sz="2100" dirty="0"/>
              <a:t>	(unsigned)-1	-2 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713413" algn="l"/>
                <a:tab pos="6972300" algn="l"/>
              </a:tabLst>
              <a:defRPr/>
            </a:pPr>
            <a:r>
              <a:rPr lang="en-US" sz="2100" dirty="0"/>
              <a:t>	 2147483647 	2147483648U 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549900" algn="l"/>
                <a:tab pos="6972300" algn="l"/>
              </a:tabLst>
              <a:defRPr/>
            </a:pPr>
            <a:r>
              <a:rPr lang="en-US" sz="2100" dirty="0"/>
              <a:t>	 2147483647 	(</a:t>
            </a:r>
            <a:r>
              <a:rPr lang="en-US" sz="2100" dirty="0" err="1"/>
              <a:t>int</a:t>
            </a:r>
            <a:r>
              <a:rPr lang="en-US" sz="2100" dirty="0"/>
              <a:t>) 2147483648U </a:t>
            </a:r>
            <a:r>
              <a:rPr lang="en-US" dirty="0">
                <a:latin typeface="Courier New" pitchFamily="49" charset="0"/>
              </a:rPr>
              <a:t>	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8" grpId="0" build="p" bldLvl="2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8177382" cy="762000"/>
          </a:xfrm>
        </p:spPr>
        <p:txBody>
          <a:bodyPr/>
          <a:lstStyle/>
          <a:p>
            <a:pPr marL="0" indent="0"/>
            <a:r>
              <a:rPr lang="en-US" dirty="0"/>
              <a:t>Summary</a:t>
            </a:r>
            <a:br>
              <a:rPr lang="en-US" dirty="0"/>
            </a:br>
            <a:r>
              <a:rPr lang="en-US" dirty="0"/>
              <a:t>Casting Signed ↔ Unsigned: Basic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809750"/>
            <a:ext cx="7896225" cy="4972050"/>
          </a:xfrm>
        </p:spPr>
        <p:txBody>
          <a:bodyPr/>
          <a:lstStyle/>
          <a:p>
            <a:r>
              <a:rPr lang="en-US" dirty="0"/>
              <a:t>Bit pattern is maintained</a:t>
            </a:r>
          </a:p>
          <a:p>
            <a:r>
              <a:rPr lang="en-US" dirty="0"/>
              <a:t>But reinterpreted</a:t>
            </a:r>
          </a:p>
          <a:p>
            <a:r>
              <a:rPr lang="en-US" dirty="0"/>
              <a:t>Can have unexpected effects: adding or subtracting 2</a:t>
            </a:r>
            <a:r>
              <a:rPr lang="en-US" baseline="30000" dirty="0"/>
              <a:t>w</a:t>
            </a:r>
          </a:p>
          <a:p>
            <a:endParaRPr lang="en-US" dirty="0"/>
          </a:p>
          <a:p>
            <a:r>
              <a:rPr lang="en-US" dirty="0"/>
              <a:t>Expression containing signed and unsigned </a:t>
            </a:r>
            <a:r>
              <a:rPr lang="en-US" dirty="0" err="1"/>
              <a:t>int</a:t>
            </a:r>
            <a:endParaRPr lang="en-US" dirty="0"/>
          </a:p>
          <a:p>
            <a:pPr lvl="1"/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/>
              <a:t> is cast to </a:t>
            </a:r>
            <a:r>
              <a:rPr lang="en-US" dirty="0">
                <a:latin typeface="Courier New"/>
                <a:cs typeface="Courier New"/>
              </a:rPr>
              <a:t>unsigned</a:t>
            </a:r>
            <a:r>
              <a:rPr lang="en-US" dirty="0"/>
              <a:t>!!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>
                <a:solidFill>
                  <a:srgbClr val="A6A6A6"/>
                </a:solidFill>
              </a:rPr>
              <a:t>Bit-level manipulations</a:t>
            </a:r>
          </a:p>
          <a:p>
            <a:r>
              <a:rPr lang="en-US" dirty="0"/>
              <a:t>Integers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Representation: unsigned and signed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Conversion, casting</a:t>
            </a:r>
          </a:p>
          <a:p>
            <a:pPr lvl="1"/>
            <a:r>
              <a:rPr lang="en-US" b="1" dirty="0"/>
              <a:t>Expanding, truncating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Addition, negation, multiplication, shifting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Summary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6110288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Sign Extension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213" y="1220788"/>
            <a:ext cx="8294687" cy="5224462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/>
              <a:t>Task:</a:t>
            </a:r>
          </a:p>
          <a:p>
            <a:pPr lvl="1" eaLnBrk="1" hangingPunct="1">
              <a:defRPr/>
            </a:pPr>
            <a:r>
              <a:rPr lang="en-US"/>
              <a:t>Given </a:t>
            </a:r>
            <a:r>
              <a:rPr lang="en-US" i="1"/>
              <a:t>w</a:t>
            </a:r>
            <a:r>
              <a:rPr lang="en-US"/>
              <a:t>-bit signed integer </a:t>
            </a:r>
            <a:r>
              <a:rPr lang="en-US" i="1"/>
              <a:t>x</a:t>
            </a:r>
            <a:endParaRPr lang="en-US"/>
          </a:p>
          <a:p>
            <a:pPr lvl="1" eaLnBrk="1" hangingPunct="1">
              <a:defRPr/>
            </a:pPr>
            <a:r>
              <a:rPr lang="en-US"/>
              <a:t>Convert it to </a:t>
            </a:r>
            <a:r>
              <a:rPr lang="en-US" i="1"/>
              <a:t>w</a:t>
            </a:r>
            <a:r>
              <a:rPr lang="en-US"/>
              <a:t>+</a:t>
            </a:r>
            <a:r>
              <a:rPr lang="en-US" i="1"/>
              <a:t>k</a:t>
            </a:r>
            <a:r>
              <a:rPr lang="en-US"/>
              <a:t>-bit integer with same value</a:t>
            </a:r>
          </a:p>
          <a:p>
            <a:pPr eaLnBrk="1" hangingPunct="1">
              <a:defRPr/>
            </a:pPr>
            <a:r>
              <a:rPr lang="en-US"/>
              <a:t>Rule:</a:t>
            </a:r>
          </a:p>
          <a:p>
            <a:pPr lvl="1" eaLnBrk="1" hangingPunct="1">
              <a:defRPr/>
            </a:pPr>
            <a:r>
              <a:rPr lang="en-US"/>
              <a:t>Make </a:t>
            </a:r>
            <a:r>
              <a:rPr lang="en-US" i="1"/>
              <a:t>k</a:t>
            </a:r>
            <a:r>
              <a:rPr lang="en-US"/>
              <a:t> copies of sign bit:</a:t>
            </a:r>
          </a:p>
          <a:p>
            <a:pPr lvl="1" eaLnBrk="1" hangingPunct="1">
              <a:defRPr/>
            </a:pPr>
            <a:r>
              <a:rPr lang="en-US" b="0" i="1"/>
              <a:t>X</a:t>
            </a:r>
            <a:r>
              <a:rPr lang="en-US"/>
              <a:t> </a:t>
            </a:r>
            <a:r>
              <a:rPr lang="en-US">
                <a:latin typeface="Symbol" pitchFamily="18" charset="2"/>
              </a:rPr>
              <a:t></a:t>
            </a:r>
            <a:r>
              <a:rPr lang="en-US"/>
              <a:t> =  </a:t>
            </a:r>
            <a:r>
              <a:rPr lang="en-US" b="0" i="1"/>
              <a:t>x</a:t>
            </a:r>
            <a:r>
              <a:rPr lang="en-US" b="0" i="1" baseline="-25000"/>
              <a:t>w</a:t>
            </a:r>
            <a:r>
              <a:rPr lang="en-US" b="0" baseline="-25000"/>
              <a:t>–1 </a:t>
            </a:r>
            <a:r>
              <a:rPr lang="en-US"/>
              <a:t>,…, </a:t>
            </a:r>
            <a:r>
              <a:rPr lang="en-US" b="0" i="1"/>
              <a:t>x</a:t>
            </a:r>
            <a:r>
              <a:rPr lang="en-US" b="0" i="1" baseline="-25000"/>
              <a:t>w</a:t>
            </a:r>
            <a:r>
              <a:rPr lang="en-US" b="0" baseline="-25000"/>
              <a:t>–1 </a:t>
            </a:r>
            <a:r>
              <a:rPr lang="en-US"/>
              <a:t>, </a:t>
            </a:r>
            <a:r>
              <a:rPr lang="en-US" b="0" i="1"/>
              <a:t>x</a:t>
            </a:r>
            <a:r>
              <a:rPr lang="en-US" b="0" i="1" baseline="-25000"/>
              <a:t>w</a:t>
            </a:r>
            <a:r>
              <a:rPr lang="en-US" b="0" baseline="-25000"/>
              <a:t>–1 </a:t>
            </a:r>
            <a:r>
              <a:rPr lang="en-US"/>
              <a:t>, </a:t>
            </a:r>
            <a:r>
              <a:rPr lang="en-US" b="0" i="1"/>
              <a:t>x</a:t>
            </a:r>
            <a:r>
              <a:rPr lang="en-US" b="0" i="1" baseline="-25000"/>
              <a:t>w</a:t>
            </a:r>
            <a:r>
              <a:rPr lang="en-US" b="0" baseline="-25000"/>
              <a:t>–2 </a:t>
            </a:r>
            <a:r>
              <a:rPr lang="en-US"/>
              <a:t>,…, </a:t>
            </a:r>
            <a:r>
              <a:rPr lang="en-US" b="0" i="1"/>
              <a:t>x</a:t>
            </a:r>
            <a:r>
              <a:rPr lang="en-US" b="0" baseline="-25000"/>
              <a:t>0</a:t>
            </a:r>
          </a:p>
          <a:p>
            <a:pPr eaLnBrk="1" hangingPunct="1">
              <a:defRPr/>
            </a:pPr>
            <a:endParaRPr lang="en-US"/>
          </a:p>
        </p:txBody>
      </p:sp>
      <p:sp>
        <p:nvSpPr>
          <p:cNvPr id="28676" name="Freeform 4"/>
          <p:cNvSpPr>
            <a:spLocks/>
          </p:cNvSpPr>
          <p:nvPr/>
        </p:nvSpPr>
        <p:spPr bwMode="auto">
          <a:xfrm>
            <a:off x="1752600" y="3733800"/>
            <a:ext cx="1296988" cy="77788"/>
          </a:xfrm>
          <a:custGeom>
            <a:avLst/>
            <a:gdLst>
              <a:gd name="T0" fmla="*/ 0 w 817"/>
              <a:gd name="T1" fmla="*/ 0 h 49"/>
              <a:gd name="T2" fmla="*/ 0 w 817"/>
              <a:gd name="T3" fmla="*/ 48 h 49"/>
              <a:gd name="T4" fmla="*/ 816 w 817"/>
              <a:gd name="T5" fmla="*/ 48 h 49"/>
              <a:gd name="T6" fmla="*/ 816 w 817"/>
              <a:gd name="T7" fmla="*/ 0 h 49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49"/>
              <a:gd name="T14" fmla="*/ 817 w 81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49">
                <a:moveTo>
                  <a:pt x="0" y="0"/>
                </a:moveTo>
                <a:lnTo>
                  <a:pt x="0" y="48"/>
                </a:lnTo>
                <a:lnTo>
                  <a:pt x="816" y="48"/>
                </a:lnTo>
                <a:lnTo>
                  <a:pt x="816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447800" y="3962400"/>
            <a:ext cx="1529841" cy="33598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i="1" dirty="0">
                <a:latin typeface="Calibri" pitchFamily="34" charset="0"/>
              </a:rPr>
              <a:t>k</a:t>
            </a:r>
            <a:r>
              <a:rPr lang="en-US" sz="1600" dirty="0">
                <a:latin typeface="Calibri" pitchFamily="34" charset="0"/>
              </a:rPr>
              <a:t> copies of MSB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905000" y="3887788"/>
            <a:ext cx="5181600" cy="2913062"/>
            <a:chOff x="1392" y="2104"/>
            <a:chExt cx="3264" cy="1835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92" y="2352"/>
              <a:ext cx="3264" cy="1248"/>
              <a:chOff x="1392" y="2352"/>
              <a:chExt cx="3264" cy="1248"/>
            </a:xfrm>
          </p:grpSpPr>
          <p:grpSp>
            <p:nvGrpSpPr>
              <p:cNvPr id="4" name="Group 8"/>
              <p:cNvGrpSpPr>
                <a:grpSpLocks/>
              </p:cNvGrpSpPr>
              <p:nvPr/>
            </p:nvGrpSpPr>
            <p:grpSpPr bwMode="auto">
              <a:xfrm>
                <a:off x="2928" y="2400"/>
                <a:ext cx="1728" cy="144"/>
                <a:chOff x="2928" y="2400"/>
                <a:chExt cx="1728" cy="144"/>
              </a:xfrm>
            </p:grpSpPr>
            <p:sp>
              <p:nvSpPr>
                <p:cNvPr id="28714" name="Rectangle 9"/>
                <p:cNvSpPr>
                  <a:spLocks noChangeArrowheads="1"/>
                </p:cNvSpPr>
                <p:nvPr/>
              </p:nvSpPr>
              <p:spPr bwMode="auto">
                <a:xfrm>
                  <a:off x="2928" y="2400"/>
                  <a:ext cx="144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15" name="Rectangle 10"/>
                <p:cNvSpPr>
                  <a:spLocks noChangeArrowheads="1"/>
                </p:cNvSpPr>
                <p:nvPr/>
              </p:nvSpPr>
              <p:spPr bwMode="auto">
                <a:xfrm>
                  <a:off x="3072" y="240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16" name="Rectangle 11"/>
                <p:cNvSpPr>
                  <a:spLocks noChangeArrowheads="1"/>
                </p:cNvSpPr>
                <p:nvPr/>
              </p:nvSpPr>
              <p:spPr bwMode="auto">
                <a:xfrm>
                  <a:off x="3216" y="240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17" name="Rectangle 12"/>
                <p:cNvSpPr>
                  <a:spLocks noChangeArrowheads="1"/>
                </p:cNvSpPr>
                <p:nvPr/>
              </p:nvSpPr>
              <p:spPr bwMode="auto">
                <a:xfrm>
                  <a:off x="4224" y="240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18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0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19" name="Rectangle 14"/>
                <p:cNvSpPr>
                  <a:spLocks noChangeArrowheads="1"/>
                </p:cNvSpPr>
                <p:nvPr/>
              </p:nvSpPr>
              <p:spPr bwMode="auto">
                <a:xfrm>
                  <a:off x="4512" y="240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20" name="Rectangle 15"/>
                <p:cNvSpPr>
                  <a:spLocks noChangeArrowheads="1"/>
                </p:cNvSpPr>
                <p:nvPr/>
              </p:nvSpPr>
              <p:spPr bwMode="auto">
                <a:xfrm>
                  <a:off x="3360" y="2400"/>
                  <a:ext cx="86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b="0"/>
                    <a:t>• • •</a:t>
                  </a:r>
                </a:p>
              </p:txBody>
            </p:sp>
          </p:grpSp>
          <p:sp>
            <p:nvSpPr>
              <p:cNvPr id="28687" name="Rectangle 16"/>
              <p:cNvSpPr>
                <a:spLocks noChangeArrowheads="1"/>
              </p:cNvSpPr>
              <p:nvPr/>
            </p:nvSpPr>
            <p:spPr bwMode="auto">
              <a:xfrm>
                <a:off x="2544" y="2352"/>
                <a:ext cx="248" cy="23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i="1">
                    <a:latin typeface="Times" pitchFamily="18" charset="0"/>
                  </a:rPr>
                  <a:t>X</a:t>
                </a:r>
                <a:r>
                  <a:rPr lang="en-US" b="0">
                    <a:latin typeface="Times" pitchFamily="18" charset="0"/>
                  </a:rPr>
                  <a:t> </a:t>
                </a:r>
                <a:endParaRPr lang="en-US" b="0">
                  <a:latin typeface="Symbol" pitchFamily="18" charset="2"/>
                </a:endParaRPr>
              </a:p>
            </p:txBody>
          </p:sp>
          <p:sp>
            <p:nvSpPr>
              <p:cNvPr id="28688" name="Rectangle 17"/>
              <p:cNvSpPr>
                <a:spLocks noChangeArrowheads="1"/>
              </p:cNvSpPr>
              <p:nvPr/>
            </p:nvSpPr>
            <p:spPr bwMode="auto">
              <a:xfrm>
                <a:off x="1392" y="3360"/>
                <a:ext cx="284" cy="23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i="1">
                    <a:latin typeface="Times" pitchFamily="18" charset="0"/>
                  </a:rPr>
                  <a:t>X</a:t>
                </a:r>
                <a:r>
                  <a:rPr lang="en-US" b="0">
                    <a:latin typeface="Times" pitchFamily="18" charset="0"/>
                  </a:rPr>
                  <a:t> </a:t>
                </a:r>
                <a:r>
                  <a:rPr lang="en-US" b="0">
                    <a:latin typeface="Symbol" pitchFamily="18" charset="2"/>
                  </a:rPr>
                  <a:t></a:t>
                </a:r>
              </a:p>
            </p:txBody>
          </p:sp>
          <p:sp>
            <p:nvSpPr>
              <p:cNvPr id="28689" name="Line 18"/>
              <p:cNvSpPr>
                <a:spLocks noChangeShapeType="1"/>
              </p:cNvSpPr>
              <p:nvPr/>
            </p:nvSpPr>
            <p:spPr bwMode="auto">
              <a:xfrm>
                <a:off x="3024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0" name="Line 19"/>
              <p:cNvSpPr>
                <a:spLocks noChangeShapeType="1"/>
              </p:cNvSpPr>
              <p:nvPr/>
            </p:nvSpPr>
            <p:spPr bwMode="auto">
              <a:xfrm flipH="1">
                <a:off x="2880" y="2592"/>
                <a:ext cx="144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" name="Group 20"/>
              <p:cNvGrpSpPr>
                <a:grpSpLocks/>
              </p:cNvGrpSpPr>
              <p:nvPr/>
            </p:nvGrpSpPr>
            <p:grpSpPr bwMode="auto">
              <a:xfrm>
                <a:off x="1824" y="3456"/>
                <a:ext cx="2832" cy="144"/>
                <a:chOff x="1824" y="3456"/>
                <a:chExt cx="2832" cy="144"/>
              </a:xfrm>
            </p:grpSpPr>
            <p:sp>
              <p:nvSpPr>
                <p:cNvPr id="28701" name="Rectangle 21"/>
                <p:cNvSpPr>
                  <a:spLocks noChangeArrowheads="1"/>
                </p:cNvSpPr>
                <p:nvPr/>
              </p:nvSpPr>
              <p:spPr bwMode="auto">
                <a:xfrm>
                  <a:off x="2112" y="3456"/>
                  <a:ext cx="528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b="0"/>
                    <a:t>• • •</a:t>
                  </a:r>
                </a:p>
              </p:txBody>
            </p:sp>
            <p:sp>
              <p:nvSpPr>
                <p:cNvPr id="28702" name="Rectangle 22"/>
                <p:cNvSpPr>
                  <a:spLocks noChangeArrowheads="1"/>
                </p:cNvSpPr>
                <p:nvPr/>
              </p:nvSpPr>
              <p:spPr bwMode="auto">
                <a:xfrm>
                  <a:off x="2784" y="3456"/>
                  <a:ext cx="144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03" name="Rectangle 23"/>
                <p:cNvSpPr>
                  <a:spLocks noChangeArrowheads="1"/>
                </p:cNvSpPr>
                <p:nvPr/>
              </p:nvSpPr>
              <p:spPr bwMode="auto">
                <a:xfrm>
                  <a:off x="2640" y="3456"/>
                  <a:ext cx="144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04" name="Rectangle 24"/>
                <p:cNvSpPr>
                  <a:spLocks noChangeArrowheads="1"/>
                </p:cNvSpPr>
                <p:nvPr/>
              </p:nvSpPr>
              <p:spPr bwMode="auto">
                <a:xfrm>
                  <a:off x="1968" y="3456"/>
                  <a:ext cx="144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05" name="Rectangle 25"/>
                <p:cNvSpPr>
                  <a:spLocks noChangeArrowheads="1"/>
                </p:cNvSpPr>
                <p:nvPr/>
              </p:nvSpPr>
              <p:spPr bwMode="auto">
                <a:xfrm>
                  <a:off x="1824" y="3456"/>
                  <a:ext cx="144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grpSp>
              <p:nvGrpSpPr>
                <p:cNvPr id="6" name="Group 26"/>
                <p:cNvGrpSpPr>
                  <a:grpSpLocks/>
                </p:cNvGrpSpPr>
                <p:nvPr/>
              </p:nvGrpSpPr>
              <p:grpSpPr bwMode="auto">
                <a:xfrm>
                  <a:off x="2928" y="3456"/>
                  <a:ext cx="1728" cy="144"/>
                  <a:chOff x="2928" y="3456"/>
                  <a:chExt cx="1728" cy="144"/>
                </a:xfrm>
              </p:grpSpPr>
              <p:sp>
                <p:nvSpPr>
                  <p:cNvPr id="28707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92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b="0"/>
                  </a:p>
                </p:txBody>
              </p:sp>
              <p:sp>
                <p:nvSpPr>
                  <p:cNvPr id="28708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3072" y="3456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b="0"/>
                  </a:p>
                </p:txBody>
              </p:sp>
              <p:sp>
                <p:nvSpPr>
                  <p:cNvPr id="28709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3216" y="3456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b="0"/>
                  </a:p>
                </p:txBody>
              </p:sp>
              <p:sp>
                <p:nvSpPr>
                  <p:cNvPr id="28710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4224" y="3456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b="0"/>
                  </a:p>
                </p:txBody>
              </p:sp>
              <p:sp>
                <p:nvSpPr>
                  <p:cNvPr id="28711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4368" y="3456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b="0"/>
                  </a:p>
                </p:txBody>
              </p:sp>
              <p:sp>
                <p:nvSpPr>
                  <p:cNvPr id="28712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3456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b="0"/>
                  </a:p>
                </p:txBody>
              </p:sp>
              <p:sp>
                <p:nvSpPr>
                  <p:cNvPr id="28713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3360" y="3456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b="0"/>
                      <a:t>• • •</a:t>
                    </a:r>
                  </a:p>
                </p:txBody>
              </p:sp>
            </p:grpSp>
          </p:grpSp>
          <p:sp>
            <p:nvSpPr>
              <p:cNvPr id="28692" name="Line 34"/>
              <p:cNvSpPr>
                <a:spLocks noChangeShapeType="1"/>
              </p:cNvSpPr>
              <p:nvPr/>
            </p:nvSpPr>
            <p:spPr bwMode="auto">
              <a:xfrm flipH="1">
                <a:off x="2736" y="2592"/>
                <a:ext cx="288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3" name="Line 35"/>
              <p:cNvSpPr>
                <a:spLocks noChangeShapeType="1"/>
              </p:cNvSpPr>
              <p:nvPr/>
            </p:nvSpPr>
            <p:spPr bwMode="auto">
              <a:xfrm flipH="1">
                <a:off x="2064" y="2592"/>
                <a:ext cx="96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4" name="Line 36"/>
              <p:cNvSpPr>
                <a:spLocks noChangeShapeType="1"/>
              </p:cNvSpPr>
              <p:nvPr/>
            </p:nvSpPr>
            <p:spPr bwMode="auto">
              <a:xfrm flipH="1">
                <a:off x="1920" y="2592"/>
                <a:ext cx="1104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5" name="Line 37"/>
              <p:cNvSpPr>
                <a:spLocks noChangeShapeType="1"/>
              </p:cNvSpPr>
              <p:nvPr/>
            </p:nvSpPr>
            <p:spPr bwMode="auto">
              <a:xfrm>
                <a:off x="3168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6" name="Line 38"/>
              <p:cNvSpPr>
                <a:spLocks noChangeShapeType="1"/>
              </p:cNvSpPr>
              <p:nvPr/>
            </p:nvSpPr>
            <p:spPr bwMode="auto">
              <a:xfrm>
                <a:off x="3312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7" name="Line 39"/>
              <p:cNvSpPr>
                <a:spLocks noChangeShapeType="1"/>
              </p:cNvSpPr>
              <p:nvPr/>
            </p:nvSpPr>
            <p:spPr bwMode="auto">
              <a:xfrm>
                <a:off x="4320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8" name="Line 40"/>
              <p:cNvSpPr>
                <a:spLocks noChangeShapeType="1"/>
              </p:cNvSpPr>
              <p:nvPr/>
            </p:nvSpPr>
            <p:spPr bwMode="auto">
              <a:xfrm>
                <a:off x="4464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9" name="Line 41"/>
              <p:cNvSpPr>
                <a:spLocks noChangeShapeType="1"/>
              </p:cNvSpPr>
              <p:nvPr/>
            </p:nvSpPr>
            <p:spPr bwMode="auto">
              <a:xfrm>
                <a:off x="4608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00" name="Rectangle 42"/>
              <p:cNvSpPr>
                <a:spLocks noChangeArrowheads="1"/>
              </p:cNvSpPr>
              <p:nvPr/>
            </p:nvSpPr>
            <p:spPr bwMode="auto">
              <a:xfrm>
                <a:off x="2352" y="3120"/>
                <a:ext cx="451" cy="19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400" b="0"/>
                  <a:t>• • •</a:t>
                </a:r>
              </a:p>
            </p:txBody>
          </p:sp>
        </p:grpSp>
        <p:sp>
          <p:nvSpPr>
            <p:cNvPr id="28680" name="Line 43"/>
            <p:cNvSpPr>
              <a:spLocks noChangeShapeType="1"/>
            </p:cNvSpPr>
            <p:nvPr/>
          </p:nvSpPr>
          <p:spPr bwMode="auto">
            <a:xfrm>
              <a:off x="2928" y="2208"/>
              <a:ext cx="17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1" name="Rectangle 44"/>
            <p:cNvSpPr>
              <a:spLocks noChangeArrowheads="1"/>
            </p:cNvSpPr>
            <p:nvPr/>
          </p:nvSpPr>
          <p:spPr bwMode="auto">
            <a:xfrm>
              <a:off x="3696" y="2104"/>
              <a:ext cx="255" cy="291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 dirty="0">
                  <a:latin typeface="Calibri" pitchFamily="34" charset="0"/>
                </a:rPr>
                <a:t>w</a:t>
              </a:r>
            </a:p>
          </p:txBody>
        </p:sp>
        <p:sp>
          <p:nvSpPr>
            <p:cNvPr id="28682" name="Line 45"/>
            <p:cNvSpPr>
              <a:spLocks noChangeShapeType="1"/>
            </p:cNvSpPr>
            <p:nvPr/>
          </p:nvSpPr>
          <p:spPr bwMode="auto">
            <a:xfrm>
              <a:off x="2928" y="3744"/>
              <a:ext cx="17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3" name="Rectangle 46"/>
            <p:cNvSpPr>
              <a:spLocks noChangeArrowheads="1"/>
            </p:cNvSpPr>
            <p:nvPr/>
          </p:nvSpPr>
          <p:spPr bwMode="auto">
            <a:xfrm>
              <a:off x="3696" y="3640"/>
              <a:ext cx="255" cy="291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 dirty="0">
                  <a:latin typeface="Calibri" pitchFamily="34" charset="0"/>
                </a:rPr>
                <a:t>w</a:t>
              </a:r>
            </a:p>
          </p:txBody>
        </p:sp>
        <p:sp>
          <p:nvSpPr>
            <p:cNvPr id="28684" name="Line 47"/>
            <p:cNvSpPr>
              <a:spLocks noChangeShapeType="1"/>
            </p:cNvSpPr>
            <p:nvPr/>
          </p:nvSpPr>
          <p:spPr bwMode="auto">
            <a:xfrm>
              <a:off x="1824" y="3744"/>
              <a:ext cx="11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5" name="Rectangle 48"/>
            <p:cNvSpPr>
              <a:spLocks noChangeArrowheads="1"/>
            </p:cNvSpPr>
            <p:nvPr/>
          </p:nvSpPr>
          <p:spPr bwMode="auto">
            <a:xfrm>
              <a:off x="2208" y="3648"/>
              <a:ext cx="204" cy="291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 dirty="0">
                  <a:latin typeface="Calibri" pitchFamily="34" charset="0"/>
                </a:rPr>
                <a:t>k</a:t>
              </a:r>
            </a:p>
          </p:txBody>
        </p:sp>
      </p:grp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23850"/>
            <a:ext cx="70056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Sign Extension Example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4803775"/>
            <a:ext cx="8307387" cy="1641475"/>
          </a:xfrm>
        </p:spPr>
        <p:txBody>
          <a:bodyPr/>
          <a:lstStyle/>
          <a:p>
            <a:r>
              <a:rPr lang="en-US" dirty="0"/>
              <a:t>Converting from smaller to larger integer data type</a:t>
            </a:r>
          </a:p>
          <a:p>
            <a:r>
              <a:rPr lang="en-US" dirty="0"/>
              <a:t>C automatically performs sign extension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81000" y="1284982"/>
            <a:ext cx="4191000" cy="1077218"/>
          </a:xfrm>
          <a:prstGeom prst="rect">
            <a:avLst/>
          </a:prstGeom>
          <a:solidFill>
            <a:srgbClr val="CDF1C5"/>
          </a:solidFill>
          <a:ln w="12700" cmpd="dbl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short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 15213;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ix =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short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-15213;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1109663" y="2863850"/>
            <a:ext cx="19050" cy="15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2082800" y="2863850"/>
            <a:ext cx="17463" cy="15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3738563" y="2863850"/>
            <a:ext cx="19050" cy="15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55600" y="2844801"/>
            <a:ext cx="8431213" cy="1427163"/>
            <a:chOff x="224" y="1792"/>
            <a:chExt cx="5311" cy="899"/>
          </a:xfrm>
        </p:grpSpPr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751" y="1808"/>
              <a:ext cx="544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Decimal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11" y="1808"/>
              <a:ext cx="233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Hex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3742" y="1808"/>
              <a:ext cx="467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Binary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224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09" name="Rectangle 13"/>
            <p:cNvSpPr>
              <a:spLocks noChangeArrowheads="1"/>
            </p:cNvSpPr>
            <p:nvPr/>
          </p:nvSpPr>
          <p:spPr bwMode="auto">
            <a:xfrm>
              <a:off x="224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0" name="Rectangle 14"/>
            <p:cNvSpPr>
              <a:spLocks noChangeArrowheads="1"/>
            </p:cNvSpPr>
            <p:nvPr/>
          </p:nvSpPr>
          <p:spPr bwMode="auto">
            <a:xfrm>
              <a:off x="236" y="1792"/>
              <a:ext cx="46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1" name="Rectangle 15"/>
            <p:cNvSpPr>
              <a:spLocks noChangeArrowheads="1"/>
            </p:cNvSpPr>
            <p:nvPr/>
          </p:nvSpPr>
          <p:spPr bwMode="auto">
            <a:xfrm>
              <a:off x="699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2" name="Rectangle 16"/>
            <p:cNvSpPr>
              <a:spLocks noChangeArrowheads="1"/>
            </p:cNvSpPr>
            <p:nvPr/>
          </p:nvSpPr>
          <p:spPr bwMode="auto">
            <a:xfrm>
              <a:off x="711" y="1792"/>
              <a:ext cx="60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3" name="Rectangle 17"/>
            <p:cNvSpPr>
              <a:spLocks noChangeArrowheads="1"/>
            </p:cNvSpPr>
            <p:nvPr/>
          </p:nvSpPr>
          <p:spPr bwMode="auto">
            <a:xfrm>
              <a:off x="1312" y="1792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4" name="Rectangle 18"/>
            <p:cNvSpPr>
              <a:spLocks noChangeArrowheads="1"/>
            </p:cNvSpPr>
            <p:nvPr/>
          </p:nvSpPr>
          <p:spPr bwMode="auto">
            <a:xfrm>
              <a:off x="1323" y="1792"/>
              <a:ext cx="103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5" name="Rectangle 19"/>
            <p:cNvSpPr>
              <a:spLocks noChangeArrowheads="1"/>
            </p:cNvSpPr>
            <p:nvPr/>
          </p:nvSpPr>
          <p:spPr bwMode="auto">
            <a:xfrm>
              <a:off x="2355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6" name="Rectangle 20"/>
            <p:cNvSpPr>
              <a:spLocks noChangeArrowheads="1"/>
            </p:cNvSpPr>
            <p:nvPr/>
          </p:nvSpPr>
          <p:spPr bwMode="auto">
            <a:xfrm>
              <a:off x="2367" y="1792"/>
              <a:ext cx="3156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7" name="Rectangle 21"/>
            <p:cNvSpPr>
              <a:spLocks noChangeArrowheads="1"/>
            </p:cNvSpPr>
            <p:nvPr/>
          </p:nvSpPr>
          <p:spPr bwMode="auto">
            <a:xfrm>
              <a:off x="5523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8" name="Rectangle 22"/>
            <p:cNvSpPr>
              <a:spLocks noChangeArrowheads="1"/>
            </p:cNvSpPr>
            <p:nvPr/>
          </p:nvSpPr>
          <p:spPr bwMode="auto">
            <a:xfrm>
              <a:off x="5523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9" name="Rectangle 23"/>
            <p:cNvSpPr>
              <a:spLocks noChangeArrowheads="1"/>
            </p:cNvSpPr>
            <p:nvPr/>
          </p:nvSpPr>
          <p:spPr bwMode="auto">
            <a:xfrm>
              <a:off x="224" y="1804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0" name="Rectangle 24"/>
            <p:cNvSpPr>
              <a:spLocks noChangeArrowheads="1"/>
            </p:cNvSpPr>
            <p:nvPr/>
          </p:nvSpPr>
          <p:spPr bwMode="auto">
            <a:xfrm>
              <a:off x="699" y="1804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1" name="Rectangle 25"/>
            <p:cNvSpPr>
              <a:spLocks noChangeArrowheads="1"/>
            </p:cNvSpPr>
            <p:nvPr/>
          </p:nvSpPr>
          <p:spPr bwMode="auto">
            <a:xfrm>
              <a:off x="1312" y="1804"/>
              <a:ext cx="11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2" name="Rectangle 26"/>
            <p:cNvSpPr>
              <a:spLocks noChangeArrowheads="1"/>
            </p:cNvSpPr>
            <p:nvPr/>
          </p:nvSpPr>
          <p:spPr bwMode="auto">
            <a:xfrm>
              <a:off x="2355" y="1804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3" name="Rectangle 27"/>
            <p:cNvSpPr>
              <a:spLocks noChangeArrowheads="1"/>
            </p:cNvSpPr>
            <p:nvPr/>
          </p:nvSpPr>
          <p:spPr bwMode="auto">
            <a:xfrm>
              <a:off x="5523" y="1804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4" name="Rectangle 28"/>
            <p:cNvSpPr>
              <a:spLocks noChangeArrowheads="1"/>
            </p:cNvSpPr>
            <p:nvPr/>
          </p:nvSpPr>
          <p:spPr bwMode="auto">
            <a:xfrm>
              <a:off x="273" y="1993"/>
              <a:ext cx="78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5" name="Rectangle 29"/>
            <p:cNvSpPr>
              <a:spLocks noChangeArrowheads="1"/>
            </p:cNvSpPr>
            <p:nvPr/>
          </p:nvSpPr>
          <p:spPr bwMode="auto">
            <a:xfrm>
              <a:off x="874" y="1986"/>
              <a:ext cx="38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15213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6" name="Rectangle 30"/>
            <p:cNvSpPr>
              <a:spLocks noChangeArrowheads="1"/>
            </p:cNvSpPr>
            <p:nvPr/>
          </p:nvSpPr>
          <p:spPr bwMode="auto">
            <a:xfrm>
              <a:off x="1886" y="1993"/>
              <a:ext cx="38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3B 6D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7" name="Rectangle 31"/>
            <p:cNvSpPr>
              <a:spLocks noChangeArrowheads="1"/>
            </p:cNvSpPr>
            <p:nvPr/>
          </p:nvSpPr>
          <p:spPr bwMode="auto">
            <a:xfrm>
              <a:off x="4017" y="1993"/>
              <a:ext cx="132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00111011 01101101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8" name="Rectangle 32"/>
            <p:cNvSpPr>
              <a:spLocks noChangeArrowheads="1"/>
            </p:cNvSpPr>
            <p:nvPr/>
          </p:nvSpPr>
          <p:spPr bwMode="auto">
            <a:xfrm>
              <a:off x="224" y="1970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9" name="Rectangle 33"/>
            <p:cNvSpPr>
              <a:spLocks noChangeArrowheads="1"/>
            </p:cNvSpPr>
            <p:nvPr/>
          </p:nvSpPr>
          <p:spPr bwMode="auto">
            <a:xfrm>
              <a:off x="236" y="1970"/>
              <a:ext cx="463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0" name="Rectangle 34"/>
            <p:cNvSpPr>
              <a:spLocks noChangeArrowheads="1"/>
            </p:cNvSpPr>
            <p:nvPr/>
          </p:nvSpPr>
          <p:spPr bwMode="auto">
            <a:xfrm>
              <a:off x="699" y="1970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1" name="Rectangle 35"/>
            <p:cNvSpPr>
              <a:spLocks noChangeArrowheads="1"/>
            </p:cNvSpPr>
            <p:nvPr/>
          </p:nvSpPr>
          <p:spPr bwMode="auto">
            <a:xfrm>
              <a:off x="711" y="1970"/>
              <a:ext cx="601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2" name="Rectangle 36"/>
            <p:cNvSpPr>
              <a:spLocks noChangeArrowheads="1"/>
            </p:cNvSpPr>
            <p:nvPr/>
          </p:nvSpPr>
          <p:spPr bwMode="auto">
            <a:xfrm>
              <a:off x="1312" y="1970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3" name="Rectangle 37"/>
            <p:cNvSpPr>
              <a:spLocks noChangeArrowheads="1"/>
            </p:cNvSpPr>
            <p:nvPr/>
          </p:nvSpPr>
          <p:spPr bwMode="auto">
            <a:xfrm>
              <a:off x="1323" y="1970"/>
              <a:ext cx="1032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4" name="Rectangle 38"/>
            <p:cNvSpPr>
              <a:spLocks noChangeArrowheads="1"/>
            </p:cNvSpPr>
            <p:nvPr/>
          </p:nvSpPr>
          <p:spPr bwMode="auto">
            <a:xfrm>
              <a:off x="2355" y="1970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5" name="Rectangle 39"/>
            <p:cNvSpPr>
              <a:spLocks noChangeArrowheads="1"/>
            </p:cNvSpPr>
            <p:nvPr/>
          </p:nvSpPr>
          <p:spPr bwMode="auto">
            <a:xfrm>
              <a:off x="2367" y="1970"/>
              <a:ext cx="315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6" name="Rectangle 40"/>
            <p:cNvSpPr>
              <a:spLocks noChangeArrowheads="1"/>
            </p:cNvSpPr>
            <p:nvPr/>
          </p:nvSpPr>
          <p:spPr bwMode="auto">
            <a:xfrm>
              <a:off x="5523" y="1970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7" name="Rectangle 41"/>
            <p:cNvSpPr>
              <a:spLocks noChangeArrowheads="1"/>
            </p:cNvSpPr>
            <p:nvPr/>
          </p:nvSpPr>
          <p:spPr bwMode="auto">
            <a:xfrm>
              <a:off x="224" y="1982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8" name="Rectangle 42"/>
            <p:cNvSpPr>
              <a:spLocks noChangeArrowheads="1"/>
            </p:cNvSpPr>
            <p:nvPr/>
          </p:nvSpPr>
          <p:spPr bwMode="auto">
            <a:xfrm>
              <a:off x="699" y="1982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9" name="Rectangle 43"/>
            <p:cNvSpPr>
              <a:spLocks noChangeArrowheads="1"/>
            </p:cNvSpPr>
            <p:nvPr/>
          </p:nvSpPr>
          <p:spPr bwMode="auto">
            <a:xfrm>
              <a:off x="1312" y="1982"/>
              <a:ext cx="11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0" name="Rectangle 44"/>
            <p:cNvSpPr>
              <a:spLocks noChangeArrowheads="1"/>
            </p:cNvSpPr>
            <p:nvPr/>
          </p:nvSpPr>
          <p:spPr bwMode="auto">
            <a:xfrm>
              <a:off x="2355" y="1982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1" name="Rectangle 45"/>
            <p:cNvSpPr>
              <a:spLocks noChangeArrowheads="1"/>
            </p:cNvSpPr>
            <p:nvPr/>
          </p:nvSpPr>
          <p:spPr bwMode="auto">
            <a:xfrm>
              <a:off x="5523" y="1982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2" name="Rectangle 46"/>
            <p:cNvSpPr>
              <a:spLocks noChangeArrowheads="1"/>
            </p:cNvSpPr>
            <p:nvPr/>
          </p:nvSpPr>
          <p:spPr bwMode="auto">
            <a:xfrm>
              <a:off x="273" y="2170"/>
              <a:ext cx="15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ix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3" name="Rectangle 47"/>
            <p:cNvSpPr>
              <a:spLocks noChangeArrowheads="1"/>
            </p:cNvSpPr>
            <p:nvPr/>
          </p:nvSpPr>
          <p:spPr bwMode="auto">
            <a:xfrm>
              <a:off x="874" y="2164"/>
              <a:ext cx="38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15213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4" name="Rectangle 48"/>
            <p:cNvSpPr>
              <a:spLocks noChangeArrowheads="1"/>
            </p:cNvSpPr>
            <p:nvPr/>
          </p:nvSpPr>
          <p:spPr bwMode="auto">
            <a:xfrm>
              <a:off x="1419" y="2170"/>
              <a:ext cx="85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00 00 3B 6D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5" name="Rectangle 49"/>
            <p:cNvSpPr>
              <a:spLocks noChangeArrowheads="1"/>
            </p:cNvSpPr>
            <p:nvPr/>
          </p:nvSpPr>
          <p:spPr bwMode="auto">
            <a:xfrm>
              <a:off x="2617" y="2170"/>
              <a:ext cx="27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00000000 00000000 00111011 01101101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6" name="Rectangle 50"/>
            <p:cNvSpPr>
              <a:spLocks noChangeArrowheads="1"/>
            </p:cNvSpPr>
            <p:nvPr/>
          </p:nvSpPr>
          <p:spPr bwMode="auto">
            <a:xfrm>
              <a:off x="224" y="2147"/>
              <a:ext cx="12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7" name="Rectangle 51"/>
            <p:cNvSpPr>
              <a:spLocks noChangeArrowheads="1"/>
            </p:cNvSpPr>
            <p:nvPr/>
          </p:nvSpPr>
          <p:spPr bwMode="auto">
            <a:xfrm>
              <a:off x="236" y="2147"/>
              <a:ext cx="46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8" name="Rectangle 52"/>
            <p:cNvSpPr>
              <a:spLocks noChangeArrowheads="1"/>
            </p:cNvSpPr>
            <p:nvPr/>
          </p:nvSpPr>
          <p:spPr bwMode="auto">
            <a:xfrm>
              <a:off x="699" y="2147"/>
              <a:ext cx="12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9" name="Rectangle 53"/>
            <p:cNvSpPr>
              <a:spLocks noChangeArrowheads="1"/>
            </p:cNvSpPr>
            <p:nvPr/>
          </p:nvSpPr>
          <p:spPr bwMode="auto">
            <a:xfrm>
              <a:off x="711" y="2147"/>
              <a:ext cx="60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0" name="Rectangle 54"/>
            <p:cNvSpPr>
              <a:spLocks noChangeArrowheads="1"/>
            </p:cNvSpPr>
            <p:nvPr/>
          </p:nvSpPr>
          <p:spPr bwMode="auto">
            <a:xfrm>
              <a:off x="1312" y="2147"/>
              <a:ext cx="11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1" name="Rectangle 55"/>
            <p:cNvSpPr>
              <a:spLocks noChangeArrowheads="1"/>
            </p:cNvSpPr>
            <p:nvPr/>
          </p:nvSpPr>
          <p:spPr bwMode="auto">
            <a:xfrm>
              <a:off x="1323" y="2147"/>
              <a:ext cx="103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2" name="Rectangle 56"/>
            <p:cNvSpPr>
              <a:spLocks noChangeArrowheads="1"/>
            </p:cNvSpPr>
            <p:nvPr/>
          </p:nvSpPr>
          <p:spPr bwMode="auto">
            <a:xfrm>
              <a:off x="2355" y="2147"/>
              <a:ext cx="12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3" name="Rectangle 57"/>
            <p:cNvSpPr>
              <a:spLocks noChangeArrowheads="1"/>
            </p:cNvSpPr>
            <p:nvPr/>
          </p:nvSpPr>
          <p:spPr bwMode="auto">
            <a:xfrm>
              <a:off x="2367" y="2147"/>
              <a:ext cx="3156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4" name="Rectangle 58"/>
            <p:cNvSpPr>
              <a:spLocks noChangeArrowheads="1"/>
            </p:cNvSpPr>
            <p:nvPr/>
          </p:nvSpPr>
          <p:spPr bwMode="auto">
            <a:xfrm>
              <a:off x="5523" y="2147"/>
              <a:ext cx="12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5" name="Rectangle 59"/>
            <p:cNvSpPr>
              <a:spLocks noChangeArrowheads="1"/>
            </p:cNvSpPr>
            <p:nvPr/>
          </p:nvSpPr>
          <p:spPr bwMode="auto">
            <a:xfrm>
              <a:off x="224" y="2160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6" name="Rectangle 60"/>
            <p:cNvSpPr>
              <a:spLocks noChangeArrowheads="1"/>
            </p:cNvSpPr>
            <p:nvPr/>
          </p:nvSpPr>
          <p:spPr bwMode="auto">
            <a:xfrm>
              <a:off x="699" y="2160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7" name="Rectangle 61"/>
            <p:cNvSpPr>
              <a:spLocks noChangeArrowheads="1"/>
            </p:cNvSpPr>
            <p:nvPr/>
          </p:nvSpPr>
          <p:spPr bwMode="auto">
            <a:xfrm>
              <a:off x="1312" y="2160"/>
              <a:ext cx="11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8" name="Rectangle 62"/>
            <p:cNvSpPr>
              <a:spLocks noChangeArrowheads="1"/>
            </p:cNvSpPr>
            <p:nvPr/>
          </p:nvSpPr>
          <p:spPr bwMode="auto">
            <a:xfrm>
              <a:off x="2355" y="2160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9" name="Rectangle 63"/>
            <p:cNvSpPr>
              <a:spLocks noChangeArrowheads="1"/>
            </p:cNvSpPr>
            <p:nvPr/>
          </p:nvSpPr>
          <p:spPr bwMode="auto">
            <a:xfrm>
              <a:off x="5523" y="2160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0" name="Rectangle 64"/>
            <p:cNvSpPr>
              <a:spLocks noChangeArrowheads="1"/>
            </p:cNvSpPr>
            <p:nvPr/>
          </p:nvSpPr>
          <p:spPr bwMode="auto">
            <a:xfrm>
              <a:off x="273" y="2348"/>
              <a:ext cx="78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y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1" name="Rectangle 65"/>
            <p:cNvSpPr>
              <a:spLocks noChangeArrowheads="1"/>
            </p:cNvSpPr>
            <p:nvPr/>
          </p:nvSpPr>
          <p:spPr bwMode="auto">
            <a:xfrm>
              <a:off x="826" y="2341"/>
              <a:ext cx="467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-15213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2" name="Rectangle 66"/>
            <p:cNvSpPr>
              <a:spLocks noChangeArrowheads="1"/>
            </p:cNvSpPr>
            <p:nvPr/>
          </p:nvSpPr>
          <p:spPr bwMode="auto">
            <a:xfrm>
              <a:off x="1886" y="2348"/>
              <a:ext cx="38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C4 93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3" name="Rectangle 67"/>
            <p:cNvSpPr>
              <a:spLocks noChangeArrowheads="1"/>
            </p:cNvSpPr>
            <p:nvPr/>
          </p:nvSpPr>
          <p:spPr bwMode="auto">
            <a:xfrm>
              <a:off x="4017" y="2348"/>
              <a:ext cx="132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11000100 10010011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4" name="Rectangle 68"/>
            <p:cNvSpPr>
              <a:spLocks noChangeArrowheads="1"/>
            </p:cNvSpPr>
            <p:nvPr/>
          </p:nvSpPr>
          <p:spPr bwMode="auto">
            <a:xfrm>
              <a:off x="224" y="2325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5" name="Rectangle 69"/>
            <p:cNvSpPr>
              <a:spLocks noChangeArrowheads="1"/>
            </p:cNvSpPr>
            <p:nvPr/>
          </p:nvSpPr>
          <p:spPr bwMode="auto">
            <a:xfrm>
              <a:off x="236" y="2325"/>
              <a:ext cx="463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6" name="Rectangle 70"/>
            <p:cNvSpPr>
              <a:spLocks noChangeArrowheads="1"/>
            </p:cNvSpPr>
            <p:nvPr/>
          </p:nvSpPr>
          <p:spPr bwMode="auto">
            <a:xfrm>
              <a:off x="699" y="2325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7" name="Rectangle 71"/>
            <p:cNvSpPr>
              <a:spLocks noChangeArrowheads="1"/>
            </p:cNvSpPr>
            <p:nvPr/>
          </p:nvSpPr>
          <p:spPr bwMode="auto">
            <a:xfrm>
              <a:off x="711" y="2325"/>
              <a:ext cx="601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8" name="Rectangle 72"/>
            <p:cNvSpPr>
              <a:spLocks noChangeArrowheads="1"/>
            </p:cNvSpPr>
            <p:nvPr/>
          </p:nvSpPr>
          <p:spPr bwMode="auto">
            <a:xfrm>
              <a:off x="1312" y="2325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9" name="Rectangle 73"/>
            <p:cNvSpPr>
              <a:spLocks noChangeArrowheads="1"/>
            </p:cNvSpPr>
            <p:nvPr/>
          </p:nvSpPr>
          <p:spPr bwMode="auto">
            <a:xfrm>
              <a:off x="1323" y="2325"/>
              <a:ext cx="1032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0" name="Rectangle 74"/>
            <p:cNvSpPr>
              <a:spLocks noChangeArrowheads="1"/>
            </p:cNvSpPr>
            <p:nvPr/>
          </p:nvSpPr>
          <p:spPr bwMode="auto">
            <a:xfrm>
              <a:off x="2355" y="2325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1" name="Rectangle 75"/>
            <p:cNvSpPr>
              <a:spLocks noChangeArrowheads="1"/>
            </p:cNvSpPr>
            <p:nvPr/>
          </p:nvSpPr>
          <p:spPr bwMode="auto">
            <a:xfrm>
              <a:off x="2367" y="2325"/>
              <a:ext cx="315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2" name="Rectangle 76"/>
            <p:cNvSpPr>
              <a:spLocks noChangeArrowheads="1"/>
            </p:cNvSpPr>
            <p:nvPr/>
          </p:nvSpPr>
          <p:spPr bwMode="auto">
            <a:xfrm>
              <a:off x="5523" y="2325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3" name="Rectangle 77"/>
            <p:cNvSpPr>
              <a:spLocks noChangeArrowheads="1"/>
            </p:cNvSpPr>
            <p:nvPr/>
          </p:nvSpPr>
          <p:spPr bwMode="auto">
            <a:xfrm>
              <a:off x="224" y="2337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4" name="Rectangle 78"/>
            <p:cNvSpPr>
              <a:spLocks noChangeArrowheads="1"/>
            </p:cNvSpPr>
            <p:nvPr/>
          </p:nvSpPr>
          <p:spPr bwMode="auto">
            <a:xfrm>
              <a:off x="699" y="2337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5" name="Rectangle 79"/>
            <p:cNvSpPr>
              <a:spLocks noChangeArrowheads="1"/>
            </p:cNvSpPr>
            <p:nvPr/>
          </p:nvSpPr>
          <p:spPr bwMode="auto">
            <a:xfrm>
              <a:off x="1312" y="2337"/>
              <a:ext cx="11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6" name="Rectangle 80"/>
            <p:cNvSpPr>
              <a:spLocks noChangeArrowheads="1"/>
            </p:cNvSpPr>
            <p:nvPr/>
          </p:nvSpPr>
          <p:spPr bwMode="auto">
            <a:xfrm>
              <a:off x="2355" y="2337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7" name="Rectangle 81"/>
            <p:cNvSpPr>
              <a:spLocks noChangeArrowheads="1"/>
            </p:cNvSpPr>
            <p:nvPr/>
          </p:nvSpPr>
          <p:spPr bwMode="auto">
            <a:xfrm>
              <a:off x="5523" y="2337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8" name="Rectangle 82"/>
            <p:cNvSpPr>
              <a:spLocks noChangeArrowheads="1"/>
            </p:cNvSpPr>
            <p:nvPr/>
          </p:nvSpPr>
          <p:spPr bwMode="auto">
            <a:xfrm>
              <a:off x="316" y="2526"/>
              <a:ext cx="15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iy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9" name="Rectangle 83"/>
            <p:cNvSpPr>
              <a:spLocks noChangeArrowheads="1"/>
            </p:cNvSpPr>
            <p:nvPr/>
          </p:nvSpPr>
          <p:spPr bwMode="auto">
            <a:xfrm>
              <a:off x="826" y="2519"/>
              <a:ext cx="467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-15213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0" name="Rectangle 84"/>
            <p:cNvSpPr>
              <a:spLocks noChangeArrowheads="1"/>
            </p:cNvSpPr>
            <p:nvPr/>
          </p:nvSpPr>
          <p:spPr bwMode="auto">
            <a:xfrm>
              <a:off x="1419" y="2526"/>
              <a:ext cx="85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FF </a:t>
              </a:r>
              <a:r>
                <a:rPr lang="en-US" sz="1600" dirty="0" err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FF</a:t>
              </a:r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 C4 93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1" name="Rectangle 85"/>
            <p:cNvSpPr>
              <a:spLocks noChangeArrowheads="1"/>
            </p:cNvSpPr>
            <p:nvPr/>
          </p:nvSpPr>
          <p:spPr bwMode="auto">
            <a:xfrm>
              <a:off x="2617" y="2526"/>
              <a:ext cx="27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11111111 11111111 11000100 10010011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2" name="Rectangle 86"/>
            <p:cNvSpPr>
              <a:spLocks noChangeArrowheads="1"/>
            </p:cNvSpPr>
            <p:nvPr/>
          </p:nvSpPr>
          <p:spPr bwMode="auto">
            <a:xfrm>
              <a:off x="224" y="2503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3" name="Rectangle 87"/>
            <p:cNvSpPr>
              <a:spLocks noChangeArrowheads="1"/>
            </p:cNvSpPr>
            <p:nvPr/>
          </p:nvSpPr>
          <p:spPr bwMode="auto">
            <a:xfrm>
              <a:off x="236" y="2503"/>
              <a:ext cx="463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4" name="Rectangle 88"/>
            <p:cNvSpPr>
              <a:spLocks noChangeArrowheads="1"/>
            </p:cNvSpPr>
            <p:nvPr/>
          </p:nvSpPr>
          <p:spPr bwMode="auto">
            <a:xfrm>
              <a:off x="699" y="2503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5" name="Rectangle 89"/>
            <p:cNvSpPr>
              <a:spLocks noChangeArrowheads="1"/>
            </p:cNvSpPr>
            <p:nvPr/>
          </p:nvSpPr>
          <p:spPr bwMode="auto">
            <a:xfrm>
              <a:off x="711" y="2503"/>
              <a:ext cx="601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6" name="Rectangle 90"/>
            <p:cNvSpPr>
              <a:spLocks noChangeArrowheads="1"/>
            </p:cNvSpPr>
            <p:nvPr/>
          </p:nvSpPr>
          <p:spPr bwMode="auto">
            <a:xfrm>
              <a:off x="1312" y="2503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7" name="Rectangle 91"/>
            <p:cNvSpPr>
              <a:spLocks noChangeArrowheads="1"/>
            </p:cNvSpPr>
            <p:nvPr/>
          </p:nvSpPr>
          <p:spPr bwMode="auto">
            <a:xfrm>
              <a:off x="1323" y="2503"/>
              <a:ext cx="1032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8" name="Rectangle 92"/>
            <p:cNvSpPr>
              <a:spLocks noChangeArrowheads="1"/>
            </p:cNvSpPr>
            <p:nvPr/>
          </p:nvSpPr>
          <p:spPr bwMode="auto">
            <a:xfrm>
              <a:off x="2355" y="2503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9" name="Rectangle 93"/>
            <p:cNvSpPr>
              <a:spLocks noChangeArrowheads="1"/>
            </p:cNvSpPr>
            <p:nvPr/>
          </p:nvSpPr>
          <p:spPr bwMode="auto">
            <a:xfrm>
              <a:off x="2367" y="2503"/>
              <a:ext cx="315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0" name="Rectangle 94"/>
            <p:cNvSpPr>
              <a:spLocks noChangeArrowheads="1"/>
            </p:cNvSpPr>
            <p:nvPr/>
          </p:nvSpPr>
          <p:spPr bwMode="auto">
            <a:xfrm>
              <a:off x="5523" y="2503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1" name="Rectangle 95"/>
            <p:cNvSpPr>
              <a:spLocks noChangeArrowheads="1"/>
            </p:cNvSpPr>
            <p:nvPr/>
          </p:nvSpPr>
          <p:spPr bwMode="auto">
            <a:xfrm>
              <a:off x="224" y="2515"/>
              <a:ext cx="12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2" name="Rectangle 96"/>
            <p:cNvSpPr>
              <a:spLocks noChangeArrowheads="1"/>
            </p:cNvSpPr>
            <p:nvPr/>
          </p:nvSpPr>
          <p:spPr bwMode="auto">
            <a:xfrm>
              <a:off x="224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3" name="Rectangle 97"/>
            <p:cNvSpPr>
              <a:spLocks noChangeArrowheads="1"/>
            </p:cNvSpPr>
            <p:nvPr/>
          </p:nvSpPr>
          <p:spPr bwMode="auto">
            <a:xfrm>
              <a:off x="224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4" name="Rectangle 98"/>
            <p:cNvSpPr>
              <a:spLocks noChangeArrowheads="1"/>
            </p:cNvSpPr>
            <p:nvPr/>
          </p:nvSpPr>
          <p:spPr bwMode="auto">
            <a:xfrm>
              <a:off x="236" y="2679"/>
              <a:ext cx="46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5" name="Rectangle 99"/>
            <p:cNvSpPr>
              <a:spLocks noChangeArrowheads="1"/>
            </p:cNvSpPr>
            <p:nvPr/>
          </p:nvSpPr>
          <p:spPr bwMode="auto">
            <a:xfrm>
              <a:off x="699" y="2515"/>
              <a:ext cx="12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6" name="Rectangle 100"/>
            <p:cNvSpPr>
              <a:spLocks noChangeArrowheads="1"/>
            </p:cNvSpPr>
            <p:nvPr/>
          </p:nvSpPr>
          <p:spPr bwMode="auto">
            <a:xfrm>
              <a:off x="699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7" name="Rectangle 101"/>
            <p:cNvSpPr>
              <a:spLocks noChangeArrowheads="1"/>
            </p:cNvSpPr>
            <p:nvPr/>
          </p:nvSpPr>
          <p:spPr bwMode="auto">
            <a:xfrm>
              <a:off x="711" y="2679"/>
              <a:ext cx="60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8" name="Rectangle 102"/>
            <p:cNvSpPr>
              <a:spLocks noChangeArrowheads="1"/>
            </p:cNvSpPr>
            <p:nvPr/>
          </p:nvSpPr>
          <p:spPr bwMode="auto">
            <a:xfrm>
              <a:off x="1312" y="2515"/>
              <a:ext cx="11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9" name="Rectangle 103"/>
            <p:cNvSpPr>
              <a:spLocks noChangeArrowheads="1"/>
            </p:cNvSpPr>
            <p:nvPr/>
          </p:nvSpPr>
          <p:spPr bwMode="auto">
            <a:xfrm>
              <a:off x="1312" y="2679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0" name="Rectangle 104"/>
            <p:cNvSpPr>
              <a:spLocks noChangeArrowheads="1"/>
            </p:cNvSpPr>
            <p:nvPr/>
          </p:nvSpPr>
          <p:spPr bwMode="auto">
            <a:xfrm>
              <a:off x="1323" y="2679"/>
              <a:ext cx="103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1" name="Rectangle 105"/>
            <p:cNvSpPr>
              <a:spLocks noChangeArrowheads="1"/>
            </p:cNvSpPr>
            <p:nvPr/>
          </p:nvSpPr>
          <p:spPr bwMode="auto">
            <a:xfrm>
              <a:off x="2355" y="2515"/>
              <a:ext cx="12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2" name="Rectangle 106"/>
            <p:cNvSpPr>
              <a:spLocks noChangeArrowheads="1"/>
            </p:cNvSpPr>
            <p:nvPr/>
          </p:nvSpPr>
          <p:spPr bwMode="auto">
            <a:xfrm>
              <a:off x="2355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3" name="Rectangle 107"/>
            <p:cNvSpPr>
              <a:spLocks noChangeArrowheads="1"/>
            </p:cNvSpPr>
            <p:nvPr/>
          </p:nvSpPr>
          <p:spPr bwMode="auto">
            <a:xfrm>
              <a:off x="2367" y="2679"/>
              <a:ext cx="3156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4" name="Rectangle 108"/>
            <p:cNvSpPr>
              <a:spLocks noChangeArrowheads="1"/>
            </p:cNvSpPr>
            <p:nvPr/>
          </p:nvSpPr>
          <p:spPr bwMode="auto">
            <a:xfrm>
              <a:off x="5523" y="2515"/>
              <a:ext cx="12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5" name="Rectangle 109"/>
            <p:cNvSpPr>
              <a:spLocks noChangeArrowheads="1"/>
            </p:cNvSpPr>
            <p:nvPr/>
          </p:nvSpPr>
          <p:spPr bwMode="auto">
            <a:xfrm>
              <a:off x="5523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6" name="Rectangle 110"/>
            <p:cNvSpPr>
              <a:spLocks noChangeArrowheads="1"/>
            </p:cNvSpPr>
            <p:nvPr/>
          </p:nvSpPr>
          <p:spPr bwMode="auto">
            <a:xfrm>
              <a:off x="5523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</p:grp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685800"/>
            <a:ext cx="7592093" cy="762000"/>
          </a:xfrm>
        </p:spPr>
        <p:txBody>
          <a:bodyPr/>
          <a:lstStyle/>
          <a:p>
            <a:pPr marL="0" indent="0"/>
            <a:r>
              <a:rPr lang="en-US" dirty="0"/>
              <a:t>Summary:</a:t>
            </a:r>
            <a:br>
              <a:rPr lang="en-US" dirty="0"/>
            </a:br>
            <a:r>
              <a:rPr lang="en-US" dirty="0"/>
              <a:t>Expanding, Truncating: Basic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885950"/>
            <a:ext cx="7896225" cy="4972050"/>
          </a:xfrm>
        </p:spPr>
        <p:txBody>
          <a:bodyPr/>
          <a:lstStyle/>
          <a:p>
            <a:r>
              <a:rPr lang="en-US" dirty="0"/>
              <a:t>Expanding (e.g., short </a:t>
            </a:r>
            <a:r>
              <a:rPr lang="en-US" dirty="0" err="1"/>
              <a:t>int</a:t>
            </a:r>
            <a:r>
              <a:rPr lang="en-US" dirty="0"/>
              <a:t> to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Unsigned: zeros added</a:t>
            </a:r>
          </a:p>
          <a:p>
            <a:pPr lvl="1"/>
            <a:r>
              <a:rPr lang="en-US" dirty="0"/>
              <a:t>Signed: sign extension</a:t>
            </a:r>
          </a:p>
          <a:p>
            <a:pPr lvl="1"/>
            <a:r>
              <a:rPr lang="en-US" dirty="0"/>
              <a:t>Both yield expected result</a:t>
            </a:r>
          </a:p>
          <a:p>
            <a:pPr lvl="1"/>
            <a:endParaRPr lang="en-US" dirty="0"/>
          </a:p>
          <a:p>
            <a:r>
              <a:rPr lang="en-US" dirty="0"/>
              <a:t>Truncating (e.g., unsigned to unsigned short)</a:t>
            </a:r>
          </a:p>
          <a:p>
            <a:pPr lvl="1"/>
            <a:r>
              <a:rPr lang="en-US" dirty="0"/>
              <a:t>Unsigned/signed: bits are truncated</a:t>
            </a:r>
          </a:p>
          <a:p>
            <a:pPr lvl="1"/>
            <a:r>
              <a:rPr lang="en-US" dirty="0"/>
              <a:t>Result reinterpreted</a:t>
            </a:r>
          </a:p>
          <a:p>
            <a:pPr lvl="1"/>
            <a:r>
              <a:rPr lang="en-US" dirty="0"/>
              <a:t>Unsigned: mod operation</a:t>
            </a:r>
          </a:p>
          <a:p>
            <a:pPr lvl="1"/>
            <a:r>
              <a:rPr lang="en-US" dirty="0"/>
              <a:t>Signed: similar to mod</a:t>
            </a:r>
          </a:p>
          <a:p>
            <a:pPr lvl="1"/>
            <a:r>
              <a:rPr lang="en-US" dirty="0"/>
              <a:t>For small numbers yields expected behavior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>
                <a:solidFill>
                  <a:srgbClr val="A6A6A6"/>
                </a:solidFill>
              </a:rPr>
              <a:t>Bit-level manipulations</a:t>
            </a:r>
          </a:p>
          <a:p>
            <a:r>
              <a:rPr lang="en-US" dirty="0"/>
              <a:t>Integers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Representation: unsigned and signed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Conversion, casting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Expanding, truncating</a:t>
            </a:r>
          </a:p>
          <a:p>
            <a:pPr lvl="1"/>
            <a:r>
              <a:rPr lang="en-US" b="1" dirty="0"/>
              <a:t>Addition, negation, multiplication, shifting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  <a:p>
            <a:r>
              <a:rPr lang="en-US" dirty="0">
                <a:solidFill>
                  <a:srgbClr val="A6A6A6"/>
                </a:solidFill>
              </a:rPr>
              <a:t>Summary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11175"/>
            <a:ext cx="6381750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Unsigned Addition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3533775"/>
            <a:ext cx="5149850" cy="1643063"/>
          </a:xfrm>
        </p:spPr>
        <p:txBody>
          <a:bodyPr lIns="90487" tIns="44450" rIns="90487" bIns="44450"/>
          <a:lstStyle/>
          <a:p>
            <a:pPr eaLnBrk="1" hangingPunct="1">
              <a:tabLst>
                <a:tab pos="800100" algn="l"/>
                <a:tab pos="1257300" algn="l"/>
                <a:tab pos="3035300" algn="l"/>
                <a:tab pos="3429000" algn="l"/>
              </a:tabLst>
              <a:defRPr/>
            </a:pPr>
            <a:r>
              <a:rPr lang="en-US" dirty="0"/>
              <a:t>Standard Addition Function</a:t>
            </a:r>
          </a:p>
          <a:p>
            <a:pPr lvl="1" eaLnBrk="1" hangingPunct="1">
              <a:tabLst>
                <a:tab pos="800100" algn="l"/>
                <a:tab pos="1257300" algn="l"/>
                <a:tab pos="3035300" algn="l"/>
                <a:tab pos="3429000" algn="l"/>
              </a:tabLst>
              <a:defRPr/>
            </a:pPr>
            <a:r>
              <a:rPr lang="en-US" dirty="0"/>
              <a:t>Ignores carry output</a:t>
            </a:r>
          </a:p>
          <a:p>
            <a:pPr eaLnBrk="1" hangingPunct="1">
              <a:tabLst>
                <a:tab pos="800100" algn="l"/>
                <a:tab pos="1257300" algn="l"/>
                <a:tab pos="3035300" algn="l"/>
                <a:tab pos="3429000" algn="l"/>
              </a:tabLst>
              <a:defRPr/>
            </a:pPr>
            <a:r>
              <a:rPr lang="en-US" dirty="0"/>
              <a:t>Implements Modular Arithmetic</a:t>
            </a:r>
          </a:p>
          <a:p>
            <a:pPr lvl="1" eaLnBrk="1" hangingPunct="1">
              <a:buFont typeface="Wingdings" pitchFamily="2" charset="2"/>
              <a:buNone/>
              <a:tabLst>
                <a:tab pos="800100" algn="l"/>
                <a:tab pos="1257300" algn="l"/>
                <a:tab pos="3035300" algn="l"/>
                <a:tab pos="3429000" algn="l"/>
              </a:tabLst>
              <a:defRPr/>
            </a:pPr>
            <a:r>
              <a:rPr lang="en-US" b="0" i="1" dirty="0"/>
              <a:t>s</a:t>
            </a:r>
            <a:r>
              <a:rPr lang="en-US" b="0" dirty="0"/>
              <a:t>		=	 </a:t>
            </a:r>
            <a:r>
              <a:rPr lang="en-US" b="0" dirty="0" err="1"/>
              <a:t>UAdd</a:t>
            </a:r>
            <a:r>
              <a:rPr lang="en-US" b="0" i="1" baseline="-25000" dirty="0" err="1"/>
              <a:t>w</a:t>
            </a:r>
            <a:r>
              <a:rPr lang="en-US" b="0" dirty="0"/>
              <a:t>(</a:t>
            </a:r>
            <a:r>
              <a:rPr lang="en-US" b="0" i="1" dirty="0"/>
              <a:t>u</a:t>
            </a:r>
            <a:r>
              <a:rPr lang="en-US" b="0" dirty="0"/>
              <a:t> , </a:t>
            </a:r>
            <a:r>
              <a:rPr lang="en-US" b="0" i="1" dirty="0"/>
              <a:t>v</a:t>
            </a:r>
            <a:r>
              <a:rPr lang="en-US" b="0" dirty="0"/>
              <a:t>)	=	</a:t>
            </a:r>
            <a:r>
              <a:rPr lang="en-US" b="0" i="1" dirty="0"/>
              <a:t>u</a:t>
            </a:r>
            <a:r>
              <a:rPr lang="en-US" b="0" dirty="0"/>
              <a:t> + </a:t>
            </a:r>
            <a:r>
              <a:rPr lang="en-US" b="0" i="1" dirty="0"/>
              <a:t>v</a:t>
            </a:r>
            <a:r>
              <a:rPr lang="en-US" b="0" dirty="0"/>
              <a:t>  mod 2</a:t>
            </a:r>
            <a:r>
              <a:rPr lang="en-US" b="0" i="1" baseline="30000" dirty="0"/>
              <a:t>w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965700" y="1371600"/>
            <a:ext cx="2743200" cy="228600"/>
            <a:chOff x="2976" y="816"/>
            <a:chExt cx="1728" cy="144"/>
          </a:xfrm>
        </p:grpSpPr>
        <p:sp>
          <p:nvSpPr>
            <p:cNvPr id="7210" name="Rectangle 6"/>
            <p:cNvSpPr>
              <a:spLocks noChangeArrowheads="1"/>
            </p:cNvSpPr>
            <p:nvPr/>
          </p:nvSpPr>
          <p:spPr bwMode="auto">
            <a:xfrm>
              <a:off x="297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1" name="Rectangle 7"/>
            <p:cNvSpPr>
              <a:spLocks noChangeArrowheads="1"/>
            </p:cNvSpPr>
            <p:nvPr/>
          </p:nvSpPr>
          <p:spPr bwMode="auto">
            <a:xfrm>
              <a:off x="312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2" name="Rectangle 8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3" name="Rectangle 9"/>
            <p:cNvSpPr>
              <a:spLocks noChangeArrowheads="1"/>
            </p:cNvSpPr>
            <p:nvPr/>
          </p:nvSpPr>
          <p:spPr bwMode="auto">
            <a:xfrm>
              <a:off x="4272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4" name="Rectangle 10"/>
            <p:cNvSpPr>
              <a:spLocks noChangeArrowheads="1"/>
            </p:cNvSpPr>
            <p:nvPr/>
          </p:nvSpPr>
          <p:spPr bwMode="auto">
            <a:xfrm>
              <a:off x="441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5" name="Rectangle 11"/>
            <p:cNvSpPr>
              <a:spLocks noChangeArrowheads="1"/>
            </p:cNvSpPr>
            <p:nvPr/>
          </p:nvSpPr>
          <p:spPr bwMode="auto">
            <a:xfrm>
              <a:off x="456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6" name="Rectangle 12"/>
            <p:cNvSpPr>
              <a:spLocks noChangeArrowheads="1"/>
            </p:cNvSpPr>
            <p:nvPr/>
          </p:nvSpPr>
          <p:spPr bwMode="auto">
            <a:xfrm>
              <a:off x="3408" y="816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965700" y="1828800"/>
            <a:ext cx="2743200" cy="228600"/>
            <a:chOff x="2976" y="1104"/>
            <a:chExt cx="1728" cy="144"/>
          </a:xfrm>
        </p:grpSpPr>
        <p:sp>
          <p:nvSpPr>
            <p:cNvPr id="7203" name="Rectangle 14"/>
            <p:cNvSpPr>
              <a:spLocks noChangeArrowheads="1"/>
            </p:cNvSpPr>
            <p:nvPr/>
          </p:nvSpPr>
          <p:spPr bwMode="auto">
            <a:xfrm>
              <a:off x="297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4" name="Rectangle 15"/>
            <p:cNvSpPr>
              <a:spLocks noChangeArrowheads="1"/>
            </p:cNvSpPr>
            <p:nvPr/>
          </p:nvSpPr>
          <p:spPr bwMode="auto">
            <a:xfrm>
              <a:off x="312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5" name="Rectangle 16"/>
            <p:cNvSpPr>
              <a:spLocks noChangeArrowheads="1"/>
            </p:cNvSpPr>
            <p:nvPr/>
          </p:nvSpPr>
          <p:spPr bwMode="auto">
            <a:xfrm>
              <a:off x="3264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6" name="Rectangle 17"/>
            <p:cNvSpPr>
              <a:spLocks noChangeArrowheads="1"/>
            </p:cNvSpPr>
            <p:nvPr/>
          </p:nvSpPr>
          <p:spPr bwMode="auto">
            <a:xfrm>
              <a:off x="4272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7" name="Rectangle 18"/>
            <p:cNvSpPr>
              <a:spLocks noChangeArrowheads="1"/>
            </p:cNvSpPr>
            <p:nvPr/>
          </p:nvSpPr>
          <p:spPr bwMode="auto">
            <a:xfrm>
              <a:off x="441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8" name="Rectangle 19"/>
            <p:cNvSpPr>
              <a:spLocks noChangeArrowheads="1"/>
            </p:cNvSpPr>
            <p:nvPr/>
          </p:nvSpPr>
          <p:spPr bwMode="auto">
            <a:xfrm>
              <a:off x="456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9" name="Rectangle 20"/>
            <p:cNvSpPr>
              <a:spLocks noChangeArrowheads="1"/>
            </p:cNvSpPr>
            <p:nvPr/>
          </p:nvSpPr>
          <p:spPr bwMode="auto">
            <a:xfrm>
              <a:off x="3408" y="1104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7175" name="Rectangle 21"/>
          <p:cNvSpPr>
            <a:spLocks noChangeArrowheads="1"/>
          </p:cNvSpPr>
          <p:nvPr/>
        </p:nvSpPr>
        <p:spPr bwMode="auto">
          <a:xfrm>
            <a:off x="4425950" y="1219200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7176" name="Rectangle 22"/>
          <p:cNvSpPr>
            <a:spLocks noChangeArrowheads="1"/>
          </p:cNvSpPr>
          <p:nvPr/>
        </p:nvSpPr>
        <p:spPr bwMode="auto">
          <a:xfrm>
            <a:off x="4438650" y="16764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v</a:t>
            </a:r>
          </a:p>
        </p:txBody>
      </p:sp>
      <p:sp>
        <p:nvSpPr>
          <p:cNvPr id="7177" name="Line 23"/>
          <p:cNvSpPr>
            <a:spLocks noChangeShapeType="1"/>
          </p:cNvSpPr>
          <p:nvPr/>
        </p:nvSpPr>
        <p:spPr bwMode="auto">
          <a:xfrm>
            <a:off x="3975100" y="2133600"/>
            <a:ext cx="388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Rectangle 24"/>
          <p:cNvSpPr>
            <a:spLocks noChangeArrowheads="1"/>
          </p:cNvSpPr>
          <p:nvPr/>
        </p:nvSpPr>
        <p:spPr bwMode="auto">
          <a:xfrm>
            <a:off x="4147417" y="1683760"/>
            <a:ext cx="35779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+</a:t>
            </a:r>
          </a:p>
        </p:txBody>
      </p: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4737100" y="2286000"/>
            <a:ext cx="2971800" cy="228600"/>
            <a:chOff x="2832" y="1392"/>
            <a:chExt cx="1872" cy="144"/>
          </a:xfrm>
        </p:grpSpPr>
        <p:grpSp>
          <p:nvGrpSpPr>
            <p:cNvPr id="5" name="Group 26"/>
            <p:cNvGrpSpPr>
              <a:grpSpLocks/>
            </p:cNvGrpSpPr>
            <p:nvPr/>
          </p:nvGrpSpPr>
          <p:grpSpPr bwMode="auto">
            <a:xfrm>
              <a:off x="2976" y="1392"/>
              <a:ext cx="1728" cy="144"/>
              <a:chOff x="2976" y="1392"/>
              <a:chExt cx="1728" cy="144"/>
            </a:xfrm>
          </p:grpSpPr>
          <p:sp>
            <p:nvSpPr>
              <p:cNvPr id="7196" name="Rectangle 27"/>
              <p:cNvSpPr>
                <a:spLocks noChangeArrowheads="1"/>
              </p:cNvSpPr>
              <p:nvPr/>
            </p:nvSpPr>
            <p:spPr bwMode="auto">
              <a:xfrm>
                <a:off x="297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197" name="Rectangle 28"/>
              <p:cNvSpPr>
                <a:spLocks noChangeArrowheads="1"/>
              </p:cNvSpPr>
              <p:nvPr/>
            </p:nvSpPr>
            <p:spPr bwMode="auto">
              <a:xfrm>
                <a:off x="312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198" name="Rectangle 29"/>
              <p:cNvSpPr>
                <a:spLocks noChangeArrowheads="1"/>
              </p:cNvSpPr>
              <p:nvPr/>
            </p:nvSpPr>
            <p:spPr bwMode="auto">
              <a:xfrm>
                <a:off x="3264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199" name="Rectangle 30"/>
              <p:cNvSpPr>
                <a:spLocks noChangeArrowheads="1"/>
              </p:cNvSpPr>
              <p:nvPr/>
            </p:nvSpPr>
            <p:spPr bwMode="auto">
              <a:xfrm>
                <a:off x="4272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200" name="Rectangle 31"/>
              <p:cNvSpPr>
                <a:spLocks noChangeArrowheads="1"/>
              </p:cNvSpPr>
              <p:nvPr/>
            </p:nvSpPr>
            <p:spPr bwMode="auto">
              <a:xfrm>
                <a:off x="441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201" name="Rectangle 32"/>
              <p:cNvSpPr>
                <a:spLocks noChangeArrowheads="1"/>
              </p:cNvSpPr>
              <p:nvPr/>
            </p:nvSpPr>
            <p:spPr bwMode="auto">
              <a:xfrm>
                <a:off x="456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202" name="Rectangle 33"/>
              <p:cNvSpPr>
                <a:spLocks noChangeArrowheads="1"/>
              </p:cNvSpPr>
              <p:nvPr/>
            </p:nvSpPr>
            <p:spPr bwMode="auto">
              <a:xfrm>
                <a:off x="3408" y="1392"/>
                <a:ext cx="86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  <p:sp>
          <p:nvSpPr>
            <p:cNvPr id="7195" name="Rectangle 34"/>
            <p:cNvSpPr>
              <a:spLocks noChangeArrowheads="1"/>
            </p:cNvSpPr>
            <p:nvPr/>
          </p:nvSpPr>
          <p:spPr bwMode="auto">
            <a:xfrm>
              <a:off x="2832" y="1392"/>
              <a:ext cx="144" cy="144"/>
            </a:xfrm>
            <a:prstGeom prst="rect">
              <a:avLst/>
            </a:prstGeom>
            <a:solidFill>
              <a:srgbClr val="FF99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</p:grpSp>
      <p:sp>
        <p:nvSpPr>
          <p:cNvPr id="7180" name="Rectangle 35"/>
          <p:cNvSpPr>
            <a:spLocks noChangeArrowheads="1"/>
          </p:cNvSpPr>
          <p:nvPr/>
        </p:nvSpPr>
        <p:spPr bwMode="auto">
          <a:xfrm>
            <a:off x="4081462" y="2133600"/>
            <a:ext cx="64293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+ </a:t>
            </a:r>
            <a:r>
              <a:rPr lang="en-US" b="0" i="1">
                <a:latin typeface="Times" pitchFamily="18" charset="0"/>
              </a:rPr>
              <a:t>v</a:t>
            </a:r>
          </a:p>
        </p:txBody>
      </p: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4965700" y="2743200"/>
            <a:ext cx="2743200" cy="228600"/>
            <a:chOff x="2976" y="1392"/>
            <a:chExt cx="1728" cy="144"/>
          </a:xfrm>
        </p:grpSpPr>
        <p:sp>
          <p:nvSpPr>
            <p:cNvPr id="7187" name="Rectangle 37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88" name="Rectangle 38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89" name="Rectangle 39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90" name="Rectangle 40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91" name="Rectangle 41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92" name="Rectangle 42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93" name="Rectangle 43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7182" name="Line 44"/>
          <p:cNvSpPr>
            <a:spLocks noChangeShapeType="1"/>
          </p:cNvSpPr>
          <p:nvPr/>
        </p:nvSpPr>
        <p:spPr bwMode="auto">
          <a:xfrm>
            <a:off x="3975100" y="2590800"/>
            <a:ext cx="388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Text Box 45"/>
          <p:cNvSpPr txBox="1">
            <a:spLocks noChangeArrowheads="1"/>
          </p:cNvSpPr>
          <p:nvPr/>
        </p:nvSpPr>
        <p:spPr bwMode="auto">
          <a:xfrm>
            <a:off x="457200" y="2057400"/>
            <a:ext cx="2169312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True Sum: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+1 bits</a:t>
            </a:r>
          </a:p>
        </p:txBody>
      </p:sp>
      <p:sp>
        <p:nvSpPr>
          <p:cNvPr id="7184" name="Text Box 46"/>
          <p:cNvSpPr txBox="1">
            <a:spLocks noChangeArrowheads="1"/>
          </p:cNvSpPr>
          <p:nvPr/>
        </p:nvSpPr>
        <p:spPr bwMode="auto">
          <a:xfrm>
            <a:off x="457200" y="1371600"/>
            <a:ext cx="194431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7185" name="Text Box 47"/>
          <p:cNvSpPr txBox="1">
            <a:spLocks noChangeArrowheads="1"/>
          </p:cNvSpPr>
          <p:nvPr/>
        </p:nvSpPr>
        <p:spPr bwMode="auto">
          <a:xfrm>
            <a:off x="457200" y="2667000"/>
            <a:ext cx="243840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Discard Carry: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7186" name="Rectangle 48"/>
          <p:cNvSpPr>
            <a:spLocks noChangeArrowheads="1"/>
          </p:cNvSpPr>
          <p:nvPr/>
        </p:nvSpPr>
        <p:spPr bwMode="auto">
          <a:xfrm>
            <a:off x="3437081" y="2590800"/>
            <a:ext cx="13843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dirty="0" err="1">
                <a:latin typeface="Times" pitchFamily="18" charset="0"/>
              </a:rPr>
              <a:t>UAdd</a:t>
            </a:r>
            <a:r>
              <a:rPr lang="en-US" b="0" i="1" baseline="-25000" dirty="0" err="1">
                <a:latin typeface="Times" pitchFamily="18" charset="0"/>
              </a:rPr>
              <a:t>w</a:t>
            </a:r>
            <a:r>
              <a:rPr lang="en-US" b="0" dirty="0">
                <a:latin typeface="Times" pitchFamily="18" charset="0"/>
              </a:rPr>
              <a:t>(</a:t>
            </a:r>
            <a:r>
              <a:rPr lang="en-US" b="0" i="1" dirty="0">
                <a:latin typeface="Times" pitchFamily="18" charset="0"/>
              </a:rPr>
              <a:t>u</a:t>
            </a:r>
            <a:r>
              <a:rPr lang="en-US" b="0" dirty="0">
                <a:latin typeface="Times" pitchFamily="18" charset="0"/>
              </a:rPr>
              <a:t> , </a:t>
            </a:r>
            <a:r>
              <a:rPr lang="en-US" b="0" i="1" dirty="0">
                <a:latin typeface="Times" pitchFamily="18" charset="0"/>
              </a:rPr>
              <a:t>v</a:t>
            </a:r>
            <a:r>
              <a:rPr lang="en-US" b="0" dirty="0">
                <a:latin typeface="Times" pitchFamily="18" charset="0"/>
              </a:rPr>
              <a:t>)</a:t>
            </a:r>
          </a:p>
        </p:txBody>
      </p:sp>
      <p:graphicFrame>
        <p:nvGraphicFramePr>
          <p:cNvPr id="48" name="Object 4"/>
          <p:cNvGraphicFramePr>
            <a:graphicFrameLocks/>
          </p:cNvGraphicFramePr>
          <p:nvPr/>
        </p:nvGraphicFramePr>
        <p:xfrm>
          <a:off x="2590800" y="5410200"/>
          <a:ext cx="41656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096000" imgH="4064000" progId="Equation.3">
                  <p:embed/>
                </p:oleObj>
              </mc:Choice>
              <mc:Fallback>
                <p:oleObj name="Equation" r:id="rId3" imgW="6096000" imgH="4064000" progId="Equation.3">
                  <p:embed/>
                  <p:pic>
                    <p:nvPicPr>
                      <p:cNvPr id="48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31808" b="80063"/>
                      <a:stretch>
                        <a:fillRect/>
                      </a:stretch>
                    </p:blipFill>
                    <p:spPr bwMode="auto">
                      <a:xfrm>
                        <a:off x="2590800" y="5410200"/>
                        <a:ext cx="4165600" cy="8128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254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3733800" y="2012950"/>
          <a:ext cx="4560888" cy="397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6146800" imgH="5067300" progId="Excel.Sheet.8">
                  <p:embed/>
                </p:oleObj>
              </mc:Choice>
              <mc:Fallback>
                <p:oleObj name="Chart" r:id="rId3" imgW="6146800" imgH="5067300" progId="Excel.Sheet.8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012950"/>
                        <a:ext cx="4560888" cy="397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1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839200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Visualizing (Mathematical) Integer Addition</a:t>
            </a:r>
          </a:p>
        </p:txBody>
      </p:sp>
      <p:sp>
        <p:nvSpPr>
          <p:cNvPr id="1402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90513" y="1557338"/>
            <a:ext cx="3290887" cy="5224462"/>
          </a:xfrm>
        </p:spPr>
        <p:txBody>
          <a:bodyPr lIns="90487" tIns="44450" rIns="90487" bIns="44450"/>
          <a:lstStyle/>
          <a:p>
            <a:pPr marL="228600" indent="-228600" eaLnBrk="1" hangingPunct="1">
              <a:defRPr/>
            </a:pPr>
            <a:r>
              <a:rPr lang="en-US"/>
              <a:t>Integer Addition</a:t>
            </a:r>
          </a:p>
          <a:p>
            <a:pPr marL="635000" lvl="1" indent="-228600" eaLnBrk="1" hangingPunct="1">
              <a:defRPr/>
            </a:pPr>
            <a:r>
              <a:rPr lang="en-US"/>
              <a:t>4-bit integers </a:t>
            </a:r>
            <a:r>
              <a:rPr lang="en-US" i="1"/>
              <a:t>u</a:t>
            </a:r>
            <a:r>
              <a:rPr lang="en-US"/>
              <a:t>, </a:t>
            </a:r>
            <a:r>
              <a:rPr lang="en-US" i="1"/>
              <a:t>v</a:t>
            </a:r>
            <a:endParaRPr lang="en-US"/>
          </a:p>
          <a:p>
            <a:pPr marL="635000" lvl="1" indent="-228600" eaLnBrk="1" hangingPunct="1">
              <a:defRPr/>
            </a:pPr>
            <a:r>
              <a:rPr lang="en-US"/>
              <a:t>Compute true sum Add</a:t>
            </a:r>
            <a:r>
              <a:rPr lang="en-US" baseline="-25000"/>
              <a:t>4</a:t>
            </a:r>
            <a:r>
              <a:rPr lang="en-US"/>
              <a:t>(</a:t>
            </a:r>
            <a:r>
              <a:rPr lang="en-US" i="1"/>
              <a:t>u</a:t>
            </a:r>
            <a:r>
              <a:rPr lang="en-US"/>
              <a:t> , </a:t>
            </a:r>
            <a:r>
              <a:rPr lang="en-US" i="1"/>
              <a:t>v</a:t>
            </a:r>
            <a:r>
              <a:rPr lang="en-US"/>
              <a:t>)</a:t>
            </a:r>
          </a:p>
          <a:p>
            <a:pPr marL="635000" lvl="1" indent="-228600" eaLnBrk="1" hangingPunct="1">
              <a:defRPr/>
            </a:pPr>
            <a:r>
              <a:rPr lang="en-US"/>
              <a:t>Values increase linearly with </a:t>
            </a:r>
            <a:r>
              <a:rPr lang="en-US" i="1"/>
              <a:t>u</a:t>
            </a:r>
            <a:r>
              <a:rPr lang="en-US"/>
              <a:t> and </a:t>
            </a:r>
            <a:r>
              <a:rPr lang="en-US" i="1"/>
              <a:t>v</a:t>
            </a:r>
          </a:p>
          <a:p>
            <a:pPr marL="635000" lvl="1" indent="-228600" eaLnBrk="1" hangingPunct="1">
              <a:defRPr/>
            </a:pPr>
            <a:r>
              <a:rPr lang="en-US"/>
              <a:t>Forms planar surface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5257800" y="1555750"/>
            <a:ext cx="1553309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Add</a:t>
            </a:r>
            <a:r>
              <a:rPr lang="en-US" baseline="-25000" dirty="0">
                <a:solidFill>
                  <a:schemeClr val="tx2"/>
                </a:solidFill>
                <a:latin typeface="Calibri" pitchFamily="34" charset="0"/>
              </a:rPr>
              <a:t>4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(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 , 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4343400" y="5365750"/>
            <a:ext cx="344645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7239000" y="4832350"/>
            <a:ext cx="327012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3810000" y="2241550"/>
          <a:ext cx="4560888" cy="397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6146800" imgH="5067300" progId="Excel.Sheet.8">
                  <p:embed/>
                </p:oleObj>
              </mc:Choice>
              <mc:Fallback>
                <p:oleObj name="Chart" r:id="rId3" imgW="6146800" imgH="5067300" progId="Excel.Sheet.8">
                  <p:embed/>
                  <p:pic>
                    <p:nvPicPr>
                      <p:cNvPr id="92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241550"/>
                        <a:ext cx="4560888" cy="397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39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511175"/>
            <a:ext cx="7853363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Visualizing Unsigned Addition</a:t>
            </a:r>
          </a:p>
        </p:txBody>
      </p:sp>
      <p:sp>
        <p:nvSpPr>
          <p:cNvPr id="1423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90513" y="1633538"/>
            <a:ext cx="3476625" cy="5224462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/>
              <a:t>Wraps Around</a:t>
            </a:r>
          </a:p>
          <a:p>
            <a:pPr lvl="1" eaLnBrk="1" hangingPunct="1">
              <a:defRPr/>
            </a:pPr>
            <a:r>
              <a:rPr lang="en-US"/>
              <a:t>If true sum ≥ 2</a:t>
            </a:r>
            <a:r>
              <a:rPr lang="en-US" i="1" baseline="30000"/>
              <a:t>w</a:t>
            </a:r>
            <a:endParaRPr lang="en-US"/>
          </a:p>
          <a:p>
            <a:pPr lvl="1" eaLnBrk="1" hangingPunct="1">
              <a:defRPr/>
            </a:pPr>
            <a:r>
              <a:rPr lang="en-US"/>
              <a:t>At most once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09600" y="3743325"/>
            <a:ext cx="2044699" cy="1830388"/>
            <a:chOff x="384" y="2098"/>
            <a:chExt cx="1288" cy="1153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776" y="2208"/>
              <a:ext cx="80" cy="864"/>
              <a:chOff x="776" y="2208"/>
              <a:chExt cx="80" cy="864"/>
            </a:xfrm>
          </p:grpSpPr>
          <p:sp>
            <p:nvSpPr>
              <p:cNvPr id="9240" name="Line 7"/>
              <p:cNvSpPr>
                <a:spLocks noChangeShapeType="1"/>
              </p:cNvSpPr>
              <p:nvPr/>
            </p:nvSpPr>
            <p:spPr bwMode="auto">
              <a:xfrm>
                <a:off x="816" y="2216"/>
                <a:ext cx="0" cy="8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1" name="Line 8"/>
              <p:cNvSpPr>
                <a:spLocks noChangeShapeType="1"/>
              </p:cNvSpPr>
              <p:nvPr/>
            </p:nvSpPr>
            <p:spPr bwMode="auto">
              <a:xfrm>
                <a:off x="776" y="3072"/>
                <a:ext cx="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2" name="Line 9"/>
              <p:cNvSpPr>
                <a:spLocks noChangeShapeType="1"/>
              </p:cNvSpPr>
              <p:nvPr/>
            </p:nvSpPr>
            <p:spPr bwMode="auto">
              <a:xfrm>
                <a:off x="776" y="2640"/>
                <a:ext cx="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3" name="Line 10"/>
              <p:cNvSpPr>
                <a:spLocks noChangeShapeType="1"/>
              </p:cNvSpPr>
              <p:nvPr/>
            </p:nvSpPr>
            <p:spPr bwMode="auto">
              <a:xfrm>
                <a:off x="776" y="2208"/>
                <a:ext cx="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1592" y="2640"/>
              <a:ext cx="80" cy="432"/>
              <a:chOff x="1592" y="2640"/>
              <a:chExt cx="80" cy="432"/>
            </a:xfrm>
          </p:grpSpPr>
          <p:sp>
            <p:nvSpPr>
              <p:cNvPr id="9237" name="Line 12"/>
              <p:cNvSpPr>
                <a:spLocks noChangeShapeType="1"/>
              </p:cNvSpPr>
              <p:nvPr/>
            </p:nvSpPr>
            <p:spPr bwMode="auto">
              <a:xfrm>
                <a:off x="1632" y="2648"/>
                <a:ext cx="0" cy="4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38" name="Line 13"/>
              <p:cNvSpPr>
                <a:spLocks noChangeShapeType="1"/>
              </p:cNvSpPr>
              <p:nvPr/>
            </p:nvSpPr>
            <p:spPr bwMode="auto">
              <a:xfrm>
                <a:off x="1592" y="3072"/>
                <a:ext cx="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39" name="Line 14"/>
              <p:cNvSpPr>
                <a:spLocks noChangeShapeType="1"/>
              </p:cNvSpPr>
              <p:nvPr/>
            </p:nvSpPr>
            <p:spPr bwMode="auto">
              <a:xfrm>
                <a:off x="1592" y="2640"/>
                <a:ext cx="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232" name="Line 15"/>
            <p:cNvSpPr>
              <a:spLocks noChangeShapeType="1"/>
            </p:cNvSpPr>
            <p:nvPr/>
          </p:nvSpPr>
          <p:spPr bwMode="auto">
            <a:xfrm>
              <a:off x="920" y="2880"/>
              <a:ext cx="60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3" name="Freeform 16"/>
            <p:cNvSpPr>
              <a:spLocks/>
            </p:cNvSpPr>
            <p:nvPr/>
          </p:nvSpPr>
          <p:spPr bwMode="auto">
            <a:xfrm>
              <a:off x="912" y="2400"/>
              <a:ext cx="625" cy="337"/>
            </a:xfrm>
            <a:custGeom>
              <a:avLst/>
              <a:gdLst>
                <a:gd name="T0" fmla="*/ 0 w 625"/>
                <a:gd name="T1" fmla="*/ 0 h 337"/>
                <a:gd name="T2" fmla="*/ 240 w 625"/>
                <a:gd name="T3" fmla="*/ 0 h 337"/>
                <a:gd name="T4" fmla="*/ 384 w 625"/>
                <a:gd name="T5" fmla="*/ 336 h 337"/>
                <a:gd name="T6" fmla="*/ 624 w 625"/>
                <a:gd name="T7" fmla="*/ 336 h 3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5"/>
                <a:gd name="T13" fmla="*/ 0 h 337"/>
                <a:gd name="T14" fmla="*/ 625 w 625"/>
                <a:gd name="T15" fmla="*/ 337 h 3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5" h="337">
                  <a:moveTo>
                    <a:pt x="0" y="0"/>
                  </a:moveTo>
                  <a:lnTo>
                    <a:pt x="240" y="0"/>
                  </a:lnTo>
                  <a:lnTo>
                    <a:pt x="384" y="336"/>
                  </a:lnTo>
                  <a:lnTo>
                    <a:pt x="624" y="336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4" name="Rectangle 17"/>
            <p:cNvSpPr>
              <a:spLocks noChangeArrowheads="1"/>
            </p:cNvSpPr>
            <p:nvPr/>
          </p:nvSpPr>
          <p:spPr bwMode="auto">
            <a:xfrm>
              <a:off x="384" y="2962"/>
              <a:ext cx="213" cy="28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9235" name="Rectangle 18"/>
            <p:cNvSpPr>
              <a:spLocks noChangeArrowheads="1"/>
            </p:cNvSpPr>
            <p:nvPr/>
          </p:nvSpPr>
          <p:spPr bwMode="auto">
            <a:xfrm>
              <a:off x="384" y="2530"/>
              <a:ext cx="306" cy="28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2</a:t>
              </a:r>
              <a:r>
                <a:rPr lang="en-US" b="0" i="1" baseline="30000" dirty="0">
                  <a:latin typeface="Calibri" pitchFamily="34" charset="0"/>
                </a:rPr>
                <a:t>w</a:t>
              </a:r>
            </a:p>
          </p:txBody>
        </p:sp>
        <p:sp>
          <p:nvSpPr>
            <p:cNvPr id="9236" name="Rectangle 19"/>
            <p:cNvSpPr>
              <a:spLocks noChangeArrowheads="1"/>
            </p:cNvSpPr>
            <p:nvPr/>
          </p:nvSpPr>
          <p:spPr bwMode="auto">
            <a:xfrm>
              <a:off x="384" y="2098"/>
              <a:ext cx="453" cy="28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2</a:t>
              </a:r>
              <a:r>
                <a:rPr lang="en-US" b="0" i="1" baseline="30000" dirty="0">
                  <a:latin typeface="Calibri" pitchFamily="34" charset="0"/>
                </a:rPr>
                <a:t>w</a:t>
              </a:r>
              <a:r>
                <a:rPr lang="en-US" b="0" baseline="30000" dirty="0">
                  <a:latin typeface="Calibri" pitchFamily="34" charset="0"/>
                </a:rPr>
                <a:t>+1</a:t>
              </a:r>
            </a:p>
          </p:txBody>
        </p:sp>
      </p:grpSp>
      <p:sp>
        <p:nvSpPr>
          <p:cNvPr id="9222" name="Rectangle 20"/>
          <p:cNvSpPr>
            <a:spLocks noChangeArrowheads="1"/>
          </p:cNvSpPr>
          <p:nvPr/>
        </p:nvSpPr>
        <p:spPr bwMode="auto">
          <a:xfrm>
            <a:off x="5410200" y="2317750"/>
            <a:ext cx="174541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UAdd</a:t>
            </a:r>
            <a:r>
              <a:rPr lang="en-US" baseline="-25000" dirty="0">
                <a:solidFill>
                  <a:schemeClr val="tx2"/>
                </a:solidFill>
                <a:latin typeface="Calibri" pitchFamily="34" charset="0"/>
              </a:rPr>
              <a:t>4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(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 , 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9223" name="Rectangle 21"/>
          <p:cNvSpPr>
            <a:spLocks noChangeArrowheads="1"/>
          </p:cNvSpPr>
          <p:nvPr/>
        </p:nvSpPr>
        <p:spPr bwMode="auto">
          <a:xfrm>
            <a:off x="4240213" y="5618163"/>
            <a:ext cx="344645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</a:p>
        </p:txBody>
      </p:sp>
      <p:sp>
        <p:nvSpPr>
          <p:cNvPr id="9224" name="Rectangle 22"/>
          <p:cNvSpPr>
            <a:spLocks noChangeArrowheads="1"/>
          </p:cNvSpPr>
          <p:nvPr/>
        </p:nvSpPr>
        <p:spPr bwMode="auto">
          <a:xfrm>
            <a:off x="7764463" y="4932363"/>
            <a:ext cx="327012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</a:p>
        </p:txBody>
      </p:sp>
      <p:sp>
        <p:nvSpPr>
          <p:cNvPr id="9225" name="Rectangle 23"/>
          <p:cNvSpPr>
            <a:spLocks noChangeArrowheads="1"/>
          </p:cNvSpPr>
          <p:nvPr/>
        </p:nvSpPr>
        <p:spPr bwMode="auto">
          <a:xfrm>
            <a:off x="442913" y="3438525"/>
            <a:ext cx="1378838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True Sum</a:t>
            </a:r>
          </a:p>
        </p:txBody>
      </p:sp>
      <p:sp>
        <p:nvSpPr>
          <p:cNvPr id="9226" name="Rectangle 24"/>
          <p:cNvSpPr>
            <a:spLocks noChangeArrowheads="1"/>
          </p:cNvSpPr>
          <p:nvPr/>
        </p:nvSpPr>
        <p:spPr bwMode="auto">
          <a:xfrm>
            <a:off x="1662113" y="5343525"/>
            <a:ext cx="1913984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Modular Sum</a:t>
            </a:r>
          </a:p>
        </p:txBody>
      </p:sp>
      <p:sp>
        <p:nvSpPr>
          <p:cNvPr id="9227" name="Text Box 25"/>
          <p:cNvSpPr txBox="1">
            <a:spLocks noChangeArrowheads="1"/>
          </p:cNvSpPr>
          <p:nvPr/>
        </p:nvSpPr>
        <p:spPr bwMode="auto">
          <a:xfrm>
            <a:off x="1524000" y="3917950"/>
            <a:ext cx="985838" cy="3365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dirty="0">
                <a:latin typeface="Calibri" pitchFamily="34" charset="0"/>
              </a:rPr>
              <a:t>Overflow</a:t>
            </a:r>
          </a:p>
        </p:txBody>
      </p:sp>
      <p:sp>
        <p:nvSpPr>
          <p:cNvPr id="9228" name="Text Box 26"/>
          <p:cNvSpPr txBox="1">
            <a:spLocks noChangeArrowheads="1"/>
          </p:cNvSpPr>
          <p:nvPr/>
        </p:nvSpPr>
        <p:spPr bwMode="auto">
          <a:xfrm>
            <a:off x="6477000" y="1631950"/>
            <a:ext cx="974241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Calibri" pitchFamily="34" charset="0"/>
              </a:rPr>
              <a:t>Overflow</a:t>
            </a:r>
          </a:p>
        </p:txBody>
      </p:sp>
      <p:sp>
        <p:nvSpPr>
          <p:cNvPr id="9229" name="Line 27"/>
          <p:cNvSpPr>
            <a:spLocks noChangeShapeType="1"/>
          </p:cNvSpPr>
          <p:nvPr/>
        </p:nvSpPr>
        <p:spPr bwMode="auto">
          <a:xfrm>
            <a:off x="7010400" y="2089150"/>
            <a:ext cx="381000" cy="1295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1"/>
          <p:cNvSpPr>
            <a:spLocks noGrp="1" noChangeArrowheads="1"/>
          </p:cNvSpPr>
          <p:nvPr>
            <p:ph type="title"/>
          </p:nvPr>
        </p:nvSpPr>
        <p:spPr>
          <a:xfrm>
            <a:off x="404813" y="247650"/>
            <a:ext cx="8716962" cy="782638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hello.c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30338" y="1317625"/>
            <a:ext cx="6189662" cy="2263775"/>
          </a:xfrm>
          <a:ln w="38160">
            <a:solidFill>
              <a:srgbClr val="000066"/>
            </a:solidFill>
            <a:miter lim="800000"/>
          </a:ln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1250"/>
              </a:spcBef>
              <a:buNone/>
              <a:tabLst>
                <a:tab pos="336550" algn="l"/>
                <a:tab pos="411163" algn="l"/>
                <a:tab pos="868363" algn="l"/>
                <a:tab pos="1325563" algn="l"/>
                <a:tab pos="1782763" algn="l"/>
                <a:tab pos="2239963" algn="l"/>
                <a:tab pos="2697163" algn="l"/>
                <a:tab pos="3154363" algn="l"/>
                <a:tab pos="3611563" algn="l"/>
                <a:tab pos="4068763" algn="l"/>
                <a:tab pos="4525963" algn="l"/>
                <a:tab pos="4983163" algn="l"/>
                <a:tab pos="5440363" algn="l"/>
                <a:tab pos="5897563" algn="l"/>
                <a:tab pos="6354763" algn="l"/>
                <a:tab pos="6811963" algn="l"/>
                <a:tab pos="7269163" algn="l"/>
                <a:tab pos="7726363" algn="l"/>
                <a:tab pos="8183563" algn="l"/>
                <a:tab pos="8640763" algn="l"/>
                <a:tab pos="9097963" algn="l"/>
              </a:tabLst>
            </a:pPr>
            <a:r>
              <a:rPr lang="en-GB" sz="2000" dirty="0">
                <a:latin typeface="Courier New" charset="0"/>
              </a:rPr>
              <a:t>#include &lt;</a:t>
            </a:r>
            <a:r>
              <a:rPr lang="en-GB" sz="2000" dirty="0" err="1">
                <a:latin typeface="Courier New" charset="0"/>
              </a:rPr>
              <a:t>stdio.h</a:t>
            </a:r>
            <a:r>
              <a:rPr lang="en-GB" sz="2000" dirty="0">
                <a:latin typeface="Courier New" charset="0"/>
              </a:rPr>
              <a:t>&gt;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1250"/>
              </a:spcBef>
              <a:buNone/>
              <a:tabLst>
                <a:tab pos="336550" algn="l"/>
                <a:tab pos="411163" algn="l"/>
                <a:tab pos="868363" algn="l"/>
                <a:tab pos="1325563" algn="l"/>
                <a:tab pos="1782763" algn="l"/>
                <a:tab pos="2239963" algn="l"/>
                <a:tab pos="2697163" algn="l"/>
                <a:tab pos="3154363" algn="l"/>
                <a:tab pos="3611563" algn="l"/>
                <a:tab pos="4068763" algn="l"/>
                <a:tab pos="4525963" algn="l"/>
                <a:tab pos="4983163" algn="l"/>
                <a:tab pos="5440363" algn="l"/>
                <a:tab pos="5897563" algn="l"/>
                <a:tab pos="6354763" algn="l"/>
                <a:tab pos="6811963" algn="l"/>
                <a:tab pos="7269163" algn="l"/>
                <a:tab pos="7726363" algn="l"/>
                <a:tab pos="8183563" algn="l"/>
                <a:tab pos="8640763" algn="l"/>
                <a:tab pos="9097963" algn="l"/>
              </a:tabLst>
            </a:pPr>
            <a:endParaRPr lang="en-GB" sz="2000" dirty="0">
              <a:latin typeface="Courier New" charset="0"/>
            </a:endParaRPr>
          </a:p>
          <a:p>
            <a:pPr marL="336550" indent="-336550" eaLnBrk="1" hangingPunct="1">
              <a:lnSpc>
                <a:spcPct val="90000"/>
              </a:lnSpc>
              <a:spcBef>
                <a:spcPts val="1250"/>
              </a:spcBef>
              <a:buNone/>
              <a:tabLst>
                <a:tab pos="336550" algn="l"/>
                <a:tab pos="411163" algn="l"/>
                <a:tab pos="868363" algn="l"/>
                <a:tab pos="1325563" algn="l"/>
                <a:tab pos="1782763" algn="l"/>
                <a:tab pos="2239963" algn="l"/>
                <a:tab pos="2697163" algn="l"/>
                <a:tab pos="3154363" algn="l"/>
                <a:tab pos="3611563" algn="l"/>
                <a:tab pos="4068763" algn="l"/>
                <a:tab pos="4525963" algn="l"/>
                <a:tab pos="4983163" algn="l"/>
                <a:tab pos="5440363" algn="l"/>
                <a:tab pos="5897563" algn="l"/>
                <a:tab pos="6354763" algn="l"/>
                <a:tab pos="6811963" algn="l"/>
                <a:tab pos="7269163" algn="l"/>
                <a:tab pos="7726363" algn="l"/>
                <a:tab pos="8183563" algn="l"/>
                <a:tab pos="8640763" algn="l"/>
                <a:tab pos="9097963" algn="l"/>
              </a:tabLst>
            </a:pPr>
            <a:r>
              <a:rPr lang="en-GB" sz="2000" dirty="0" err="1">
                <a:latin typeface="Courier New" charset="0"/>
              </a:rPr>
              <a:t>int</a:t>
            </a:r>
            <a:r>
              <a:rPr lang="en-GB" sz="2000" dirty="0">
                <a:latin typeface="Courier New" charset="0"/>
              </a:rPr>
              <a:t> main() {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1250"/>
              </a:spcBef>
              <a:buNone/>
              <a:tabLst>
                <a:tab pos="336550" algn="l"/>
                <a:tab pos="411163" algn="l"/>
                <a:tab pos="868363" algn="l"/>
                <a:tab pos="1325563" algn="l"/>
                <a:tab pos="1782763" algn="l"/>
                <a:tab pos="2239963" algn="l"/>
                <a:tab pos="2697163" algn="l"/>
                <a:tab pos="3154363" algn="l"/>
                <a:tab pos="3611563" algn="l"/>
                <a:tab pos="4068763" algn="l"/>
                <a:tab pos="4525963" algn="l"/>
                <a:tab pos="4983163" algn="l"/>
                <a:tab pos="5440363" algn="l"/>
                <a:tab pos="5897563" algn="l"/>
                <a:tab pos="6354763" algn="l"/>
                <a:tab pos="6811963" algn="l"/>
                <a:tab pos="7269163" algn="l"/>
                <a:tab pos="7726363" algn="l"/>
                <a:tab pos="8183563" algn="l"/>
                <a:tab pos="8640763" algn="l"/>
                <a:tab pos="9097963" algn="l"/>
              </a:tabLst>
            </a:pPr>
            <a:r>
              <a:rPr lang="en-GB" sz="2000" dirty="0">
                <a:latin typeface="Courier New" charset="0"/>
              </a:rPr>
              <a:t>	</a:t>
            </a:r>
            <a:r>
              <a:rPr lang="en-GB" sz="2000" dirty="0" err="1">
                <a:latin typeface="Courier New" charset="0"/>
              </a:rPr>
              <a:t>printf(“Hello</a:t>
            </a:r>
            <a:r>
              <a:rPr lang="en-GB" sz="2000" dirty="0">
                <a:latin typeface="Courier New" charset="0"/>
              </a:rPr>
              <a:t> World”);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1250"/>
              </a:spcBef>
              <a:buNone/>
              <a:tabLst>
                <a:tab pos="336550" algn="l"/>
                <a:tab pos="411163" algn="l"/>
                <a:tab pos="868363" algn="l"/>
                <a:tab pos="1325563" algn="l"/>
                <a:tab pos="1782763" algn="l"/>
                <a:tab pos="2239963" algn="l"/>
                <a:tab pos="2697163" algn="l"/>
                <a:tab pos="3154363" algn="l"/>
                <a:tab pos="3611563" algn="l"/>
                <a:tab pos="4068763" algn="l"/>
                <a:tab pos="4525963" algn="l"/>
                <a:tab pos="4983163" algn="l"/>
                <a:tab pos="5440363" algn="l"/>
                <a:tab pos="5897563" algn="l"/>
                <a:tab pos="6354763" algn="l"/>
                <a:tab pos="6811963" algn="l"/>
                <a:tab pos="7269163" algn="l"/>
                <a:tab pos="7726363" algn="l"/>
                <a:tab pos="8183563" algn="l"/>
                <a:tab pos="8640763" algn="l"/>
                <a:tab pos="9097963" algn="l"/>
              </a:tabLst>
            </a:pPr>
            <a:r>
              <a:rPr lang="en-GB" sz="2000" dirty="0"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3719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11175"/>
            <a:ext cx="7473950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Two’s Complement Addition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4025" y="3533775"/>
            <a:ext cx="7916863" cy="2239963"/>
          </a:xfrm>
        </p:spPr>
        <p:txBody>
          <a:bodyPr lIns="90487" tIns="44450" rIns="90487" bIns="44450"/>
          <a:lstStyle/>
          <a:p>
            <a:pPr eaLnBrk="1" hangingPunct="1"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dirty="0" err="1"/>
              <a:t>TAdd</a:t>
            </a:r>
            <a:r>
              <a:rPr lang="en-US" dirty="0"/>
              <a:t> and </a:t>
            </a:r>
            <a:r>
              <a:rPr lang="en-US" dirty="0" err="1"/>
              <a:t>UAdd</a:t>
            </a:r>
            <a:r>
              <a:rPr lang="en-US" dirty="0"/>
              <a:t> have Identical Bit-Level Behavior</a:t>
            </a:r>
          </a:p>
          <a:p>
            <a:pPr lvl="1" eaLnBrk="1" hangingPunct="1"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dirty="0"/>
              <a:t>Signed vs. unsigned addition in C:</a:t>
            </a:r>
          </a:p>
          <a:p>
            <a:pPr lvl="1" eaLnBrk="1" hangingPunct="1">
              <a:buFont typeface="Wingdings" pitchFamily="2" charset="2"/>
              <a:buNone/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sz="1800" b="1" dirty="0">
                <a:latin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s, t, u, v;</a:t>
            </a:r>
          </a:p>
          <a:p>
            <a:pPr lvl="1" eaLnBrk="1" hangingPunct="1">
              <a:buFont typeface="Wingdings" pitchFamily="2" charset="2"/>
              <a:buNone/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sz="1800" b="1" dirty="0">
                <a:latin typeface="Courier New" pitchFamily="49" charset="0"/>
              </a:rPr>
              <a:t>	s = (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) ((unsigned) u + (unsigned) v);</a:t>
            </a:r>
          </a:p>
          <a:p>
            <a:pPr lvl="1" eaLnBrk="1" hangingPunct="1">
              <a:buFont typeface="Wingdings" pitchFamily="2" charset="2"/>
              <a:buNone/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sz="1800" b="1" dirty="0">
                <a:latin typeface="Courier New" pitchFamily="49" charset="0"/>
              </a:rPr>
              <a:t> 	t = u + v</a:t>
            </a:r>
          </a:p>
          <a:p>
            <a:pPr lvl="1" eaLnBrk="1" hangingPunct="1"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dirty="0"/>
              <a:t>Will give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sz="1800" b="1" dirty="0">
                <a:latin typeface="Courier New" pitchFamily="49" charset="0"/>
              </a:rPr>
              <a:t>s == t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626534" y="1392381"/>
            <a:ext cx="2743200" cy="228600"/>
            <a:chOff x="2976" y="816"/>
            <a:chExt cx="1728" cy="144"/>
          </a:xfrm>
        </p:grpSpPr>
        <p:sp>
          <p:nvSpPr>
            <p:cNvPr id="33833" name="Rectangle 5"/>
            <p:cNvSpPr>
              <a:spLocks noChangeArrowheads="1"/>
            </p:cNvSpPr>
            <p:nvPr/>
          </p:nvSpPr>
          <p:spPr bwMode="auto">
            <a:xfrm>
              <a:off x="297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4" name="Rectangle 6"/>
            <p:cNvSpPr>
              <a:spLocks noChangeArrowheads="1"/>
            </p:cNvSpPr>
            <p:nvPr/>
          </p:nvSpPr>
          <p:spPr bwMode="auto">
            <a:xfrm>
              <a:off x="312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5" name="Rectangle 7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6" name="Rectangle 8"/>
            <p:cNvSpPr>
              <a:spLocks noChangeArrowheads="1"/>
            </p:cNvSpPr>
            <p:nvPr/>
          </p:nvSpPr>
          <p:spPr bwMode="auto">
            <a:xfrm>
              <a:off x="4272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7" name="Rectangle 9"/>
            <p:cNvSpPr>
              <a:spLocks noChangeArrowheads="1"/>
            </p:cNvSpPr>
            <p:nvPr/>
          </p:nvSpPr>
          <p:spPr bwMode="auto">
            <a:xfrm>
              <a:off x="441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8" name="Rectangle 10"/>
            <p:cNvSpPr>
              <a:spLocks noChangeArrowheads="1"/>
            </p:cNvSpPr>
            <p:nvPr/>
          </p:nvSpPr>
          <p:spPr bwMode="auto">
            <a:xfrm>
              <a:off x="456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9" name="Rectangle 11"/>
            <p:cNvSpPr>
              <a:spLocks noChangeArrowheads="1"/>
            </p:cNvSpPr>
            <p:nvPr/>
          </p:nvSpPr>
          <p:spPr bwMode="auto">
            <a:xfrm>
              <a:off x="3408" y="816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626534" y="1849581"/>
            <a:ext cx="2743200" cy="228600"/>
            <a:chOff x="2976" y="1104"/>
            <a:chExt cx="1728" cy="144"/>
          </a:xfrm>
        </p:grpSpPr>
        <p:sp>
          <p:nvSpPr>
            <p:cNvPr id="33826" name="Rectangle 13"/>
            <p:cNvSpPr>
              <a:spLocks noChangeArrowheads="1"/>
            </p:cNvSpPr>
            <p:nvPr/>
          </p:nvSpPr>
          <p:spPr bwMode="auto">
            <a:xfrm>
              <a:off x="297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27" name="Rectangle 14"/>
            <p:cNvSpPr>
              <a:spLocks noChangeArrowheads="1"/>
            </p:cNvSpPr>
            <p:nvPr/>
          </p:nvSpPr>
          <p:spPr bwMode="auto">
            <a:xfrm>
              <a:off x="312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28" name="Rectangle 15"/>
            <p:cNvSpPr>
              <a:spLocks noChangeArrowheads="1"/>
            </p:cNvSpPr>
            <p:nvPr/>
          </p:nvSpPr>
          <p:spPr bwMode="auto">
            <a:xfrm>
              <a:off x="3264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29" name="Rectangle 16"/>
            <p:cNvSpPr>
              <a:spLocks noChangeArrowheads="1"/>
            </p:cNvSpPr>
            <p:nvPr/>
          </p:nvSpPr>
          <p:spPr bwMode="auto">
            <a:xfrm>
              <a:off x="4272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0" name="Rectangle 17"/>
            <p:cNvSpPr>
              <a:spLocks noChangeArrowheads="1"/>
            </p:cNvSpPr>
            <p:nvPr/>
          </p:nvSpPr>
          <p:spPr bwMode="auto">
            <a:xfrm>
              <a:off x="441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1" name="Rectangle 18"/>
            <p:cNvSpPr>
              <a:spLocks noChangeArrowheads="1"/>
            </p:cNvSpPr>
            <p:nvPr/>
          </p:nvSpPr>
          <p:spPr bwMode="auto">
            <a:xfrm>
              <a:off x="456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2" name="Rectangle 19"/>
            <p:cNvSpPr>
              <a:spLocks noChangeArrowheads="1"/>
            </p:cNvSpPr>
            <p:nvPr/>
          </p:nvSpPr>
          <p:spPr bwMode="auto">
            <a:xfrm>
              <a:off x="3408" y="1104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33798" name="Rectangle 20"/>
          <p:cNvSpPr>
            <a:spLocks noChangeArrowheads="1"/>
          </p:cNvSpPr>
          <p:nvPr/>
        </p:nvSpPr>
        <p:spPr bwMode="auto">
          <a:xfrm>
            <a:off x="4016934" y="1316181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33799" name="Rectangle 21"/>
          <p:cNvSpPr>
            <a:spLocks noChangeArrowheads="1"/>
          </p:cNvSpPr>
          <p:nvPr/>
        </p:nvSpPr>
        <p:spPr bwMode="auto">
          <a:xfrm>
            <a:off x="4016934" y="1773381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v</a:t>
            </a:r>
          </a:p>
        </p:txBody>
      </p:sp>
      <p:sp>
        <p:nvSpPr>
          <p:cNvPr id="33800" name="Line 22"/>
          <p:cNvSpPr>
            <a:spLocks noChangeShapeType="1"/>
          </p:cNvSpPr>
          <p:nvPr/>
        </p:nvSpPr>
        <p:spPr bwMode="auto">
          <a:xfrm>
            <a:off x="3635934" y="2154381"/>
            <a:ext cx="388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Rectangle 23"/>
          <p:cNvSpPr>
            <a:spLocks noChangeArrowheads="1"/>
          </p:cNvSpPr>
          <p:nvPr/>
        </p:nvSpPr>
        <p:spPr bwMode="auto">
          <a:xfrm>
            <a:off x="3635934" y="1773381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+</a:t>
            </a: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4397934" y="2306781"/>
            <a:ext cx="2971800" cy="228600"/>
            <a:chOff x="2832" y="1392"/>
            <a:chExt cx="1872" cy="144"/>
          </a:xfrm>
        </p:grpSpPr>
        <p:grpSp>
          <p:nvGrpSpPr>
            <p:cNvPr id="5" name="Group 25"/>
            <p:cNvGrpSpPr>
              <a:grpSpLocks/>
            </p:cNvGrpSpPr>
            <p:nvPr/>
          </p:nvGrpSpPr>
          <p:grpSpPr bwMode="auto">
            <a:xfrm>
              <a:off x="2976" y="1392"/>
              <a:ext cx="1728" cy="144"/>
              <a:chOff x="2976" y="1392"/>
              <a:chExt cx="1728" cy="144"/>
            </a:xfrm>
          </p:grpSpPr>
          <p:sp>
            <p:nvSpPr>
              <p:cNvPr id="33819" name="Rectangle 26"/>
              <p:cNvSpPr>
                <a:spLocks noChangeArrowheads="1"/>
              </p:cNvSpPr>
              <p:nvPr/>
            </p:nvSpPr>
            <p:spPr bwMode="auto">
              <a:xfrm>
                <a:off x="297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0" name="Rectangle 27"/>
              <p:cNvSpPr>
                <a:spLocks noChangeArrowheads="1"/>
              </p:cNvSpPr>
              <p:nvPr/>
            </p:nvSpPr>
            <p:spPr bwMode="auto">
              <a:xfrm>
                <a:off x="312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1" name="Rectangle 28"/>
              <p:cNvSpPr>
                <a:spLocks noChangeArrowheads="1"/>
              </p:cNvSpPr>
              <p:nvPr/>
            </p:nvSpPr>
            <p:spPr bwMode="auto">
              <a:xfrm>
                <a:off x="3264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2" name="Rectangle 29"/>
              <p:cNvSpPr>
                <a:spLocks noChangeArrowheads="1"/>
              </p:cNvSpPr>
              <p:nvPr/>
            </p:nvSpPr>
            <p:spPr bwMode="auto">
              <a:xfrm>
                <a:off x="4272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3" name="Rectangle 30"/>
              <p:cNvSpPr>
                <a:spLocks noChangeArrowheads="1"/>
              </p:cNvSpPr>
              <p:nvPr/>
            </p:nvSpPr>
            <p:spPr bwMode="auto">
              <a:xfrm>
                <a:off x="441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4" name="Rectangle 31"/>
              <p:cNvSpPr>
                <a:spLocks noChangeArrowheads="1"/>
              </p:cNvSpPr>
              <p:nvPr/>
            </p:nvSpPr>
            <p:spPr bwMode="auto">
              <a:xfrm>
                <a:off x="456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5" name="Rectangle 32"/>
              <p:cNvSpPr>
                <a:spLocks noChangeArrowheads="1"/>
              </p:cNvSpPr>
              <p:nvPr/>
            </p:nvSpPr>
            <p:spPr bwMode="auto">
              <a:xfrm>
                <a:off x="3408" y="1392"/>
                <a:ext cx="86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  <p:sp>
          <p:nvSpPr>
            <p:cNvPr id="33818" name="Rectangle 33"/>
            <p:cNvSpPr>
              <a:spLocks noChangeArrowheads="1"/>
            </p:cNvSpPr>
            <p:nvPr/>
          </p:nvSpPr>
          <p:spPr bwMode="auto">
            <a:xfrm>
              <a:off x="2832" y="1392"/>
              <a:ext cx="144" cy="144"/>
            </a:xfrm>
            <a:prstGeom prst="rect">
              <a:avLst/>
            </a:prstGeom>
            <a:solidFill>
              <a:srgbClr val="FF99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</p:grpSp>
      <p:sp>
        <p:nvSpPr>
          <p:cNvPr id="33803" name="Rectangle 34"/>
          <p:cNvSpPr>
            <a:spLocks noChangeArrowheads="1"/>
          </p:cNvSpPr>
          <p:nvPr/>
        </p:nvSpPr>
        <p:spPr bwMode="auto">
          <a:xfrm>
            <a:off x="3635934" y="2154381"/>
            <a:ext cx="64293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+ </a:t>
            </a:r>
            <a:r>
              <a:rPr lang="en-US" b="0" i="1">
                <a:latin typeface="Times" pitchFamily="18" charset="0"/>
              </a:rPr>
              <a:t>v</a:t>
            </a:r>
          </a:p>
        </p:txBody>
      </p: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4626534" y="2763981"/>
            <a:ext cx="2743200" cy="228600"/>
            <a:chOff x="2976" y="1392"/>
            <a:chExt cx="1728" cy="144"/>
          </a:xfrm>
        </p:grpSpPr>
        <p:sp>
          <p:nvSpPr>
            <p:cNvPr id="33810" name="Rectangle 36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1" name="Rectangle 37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2" name="Rectangle 38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3" name="Rectangle 39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4" name="Rectangle 40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5" name="Rectangle 41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6" name="Rectangle 42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33805" name="Line 43"/>
          <p:cNvSpPr>
            <a:spLocks noChangeShapeType="1"/>
          </p:cNvSpPr>
          <p:nvPr/>
        </p:nvSpPr>
        <p:spPr bwMode="auto">
          <a:xfrm>
            <a:off x="3635934" y="2611581"/>
            <a:ext cx="388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Text Box 44"/>
          <p:cNvSpPr txBox="1">
            <a:spLocks noChangeArrowheads="1"/>
          </p:cNvSpPr>
          <p:nvPr/>
        </p:nvSpPr>
        <p:spPr bwMode="auto">
          <a:xfrm>
            <a:off x="457200" y="2057400"/>
            <a:ext cx="2169312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True Sum: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+1 bits</a:t>
            </a:r>
          </a:p>
        </p:txBody>
      </p:sp>
      <p:sp>
        <p:nvSpPr>
          <p:cNvPr id="33807" name="Text Box 45"/>
          <p:cNvSpPr txBox="1">
            <a:spLocks noChangeArrowheads="1"/>
          </p:cNvSpPr>
          <p:nvPr/>
        </p:nvSpPr>
        <p:spPr bwMode="auto">
          <a:xfrm>
            <a:off x="457200" y="1371600"/>
            <a:ext cx="194431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33808" name="Text Box 46"/>
          <p:cNvSpPr txBox="1">
            <a:spLocks noChangeArrowheads="1"/>
          </p:cNvSpPr>
          <p:nvPr/>
        </p:nvSpPr>
        <p:spPr bwMode="auto">
          <a:xfrm>
            <a:off x="457200" y="2667000"/>
            <a:ext cx="297180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Discard Carry: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33809" name="Rectangle 47"/>
          <p:cNvSpPr>
            <a:spLocks noChangeArrowheads="1"/>
          </p:cNvSpPr>
          <p:nvPr/>
        </p:nvSpPr>
        <p:spPr bwMode="auto">
          <a:xfrm>
            <a:off x="3048000" y="2668671"/>
            <a:ext cx="1502334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>
                <a:latin typeface="Times" pitchFamily="18" charset="0"/>
              </a:rPr>
              <a:t>TAdd</a:t>
            </a:r>
            <a:r>
              <a:rPr lang="en-US" sz="2000" b="0" i="1" baseline="-25000">
                <a:latin typeface="Times" pitchFamily="18" charset="0"/>
              </a:rPr>
              <a:t>w</a:t>
            </a:r>
            <a:r>
              <a:rPr lang="en-US" sz="2000" b="0">
                <a:latin typeface="Times" pitchFamily="18" charset="0"/>
              </a:rPr>
              <a:t>(</a:t>
            </a:r>
            <a:r>
              <a:rPr lang="en-US" sz="2000" b="0" i="1">
                <a:latin typeface="Times" pitchFamily="18" charset="0"/>
              </a:rPr>
              <a:t>u</a:t>
            </a:r>
            <a:r>
              <a:rPr lang="en-US" sz="2000" b="0">
                <a:latin typeface="Times" pitchFamily="18" charset="0"/>
              </a:rPr>
              <a:t> , </a:t>
            </a:r>
            <a:r>
              <a:rPr lang="en-US" sz="2000" b="0" i="1">
                <a:latin typeface="Times" pitchFamily="18" charset="0"/>
              </a:rPr>
              <a:t>v</a:t>
            </a:r>
            <a:r>
              <a:rPr lang="en-US" sz="2000" b="0">
                <a:latin typeface="Times" pitchFamily="18" charset="0"/>
              </a:rPr>
              <a:t>)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63575"/>
            <a:ext cx="675957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TAdd Overflow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57337"/>
            <a:ext cx="3309938" cy="5224463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/>
              <a:t>Functionality</a:t>
            </a:r>
          </a:p>
          <a:p>
            <a:pPr lvl="1" eaLnBrk="1" hangingPunct="1">
              <a:defRPr/>
            </a:pPr>
            <a:r>
              <a:rPr lang="en-US" dirty="0"/>
              <a:t>True sum requires </a:t>
            </a:r>
            <a:r>
              <a:rPr lang="en-US" b="0" i="1" dirty="0"/>
              <a:t>w</a:t>
            </a:r>
            <a:r>
              <a:rPr lang="en-US" b="0" dirty="0"/>
              <a:t>+1</a:t>
            </a:r>
            <a:r>
              <a:rPr lang="en-US" dirty="0"/>
              <a:t> bits</a:t>
            </a:r>
          </a:p>
          <a:p>
            <a:pPr lvl="1" eaLnBrk="1" hangingPunct="1">
              <a:defRPr/>
            </a:pPr>
            <a:r>
              <a:rPr lang="en-US" dirty="0"/>
              <a:t>Drop off MSB</a:t>
            </a:r>
          </a:p>
          <a:p>
            <a:pPr lvl="1" eaLnBrk="1" hangingPunct="1">
              <a:defRPr/>
            </a:pPr>
            <a:r>
              <a:rPr lang="en-US" dirty="0"/>
              <a:t>Treat remaining bits as 2’s comp. integer</a:t>
            </a:r>
          </a:p>
        </p:txBody>
      </p:sp>
      <p:sp>
        <p:nvSpPr>
          <p:cNvPr id="34820" name="Rectangle 5"/>
          <p:cNvSpPr>
            <a:spLocks noChangeArrowheads="1"/>
          </p:cNvSpPr>
          <p:nvPr/>
        </p:nvSpPr>
        <p:spPr bwMode="auto">
          <a:xfrm>
            <a:off x="4959240" y="4066687"/>
            <a:ext cx="714137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0" dirty="0">
                <a:latin typeface="Calibri" pitchFamily="34" charset="0"/>
              </a:rPr>
              <a:t>–2</a:t>
            </a:r>
            <a:r>
              <a:rPr lang="en-US" sz="1800" b="0" i="1" baseline="30000" dirty="0">
                <a:latin typeface="Calibri" pitchFamily="34" charset="0"/>
              </a:rPr>
              <a:t>w </a:t>
            </a:r>
            <a:r>
              <a:rPr lang="en-US" sz="1800" b="0" baseline="30000" dirty="0">
                <a:latin typeface="Calibri" pitchFamily="34" charset="0"/>
              </a:rPr>
              <a:t>–1</a:t>
            </a:r>
            <a:endParaRPr lang="en-US" sz="1800" b="0" dirty="0">
              <a:latin typeface="Calibri" pitchFamily="34" charset="0"/>
            </a:endParaRPr>
          </a:p>
        </p:txBody>
      </p:sp>
      <p:sp>
        <p:nvSpPr>
          <p:cNvPr id="34821" name="Rectangle 6"/>
          <p:cNvSpPr>
            <a:spLocks noChangeArrowheads="1"/>
          </p:cNvSpPr>
          <p:nvPr/>
        </p:nvSpPr>
        <p:spPr bwMode="auto">
          <a:xfrm>
            <a:off x="5147593" y="4752111"/>
            <a:ext cx="525784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0" dirty="0">
                <a:latin typeface="Calibri" pitchFamily="34" charset="0"/>
              </a:rPr>
              <a:t>–2</a:t>
            </a:r>
            <a:r>
              <a:rPr lang="en-US" sz="1800" b="0" i="1" baseline="30000" dirty="0">
                <a:latin typeface="Calibri" pitchFamily="34" charset="0"/>
              </a:rPr>
              <a:t>w</a:t>
            </a:r>
          </a:p>
        </p:txBody>
      </p:sp>
      <p:sp>
        <p:nvSpPr>
          <p:cNvPr id="34835" name="Line 8"/>
          <p:cNvSpPr>
            <a:spLocks noChangeShapeType="1"/>
          </p:cNvSpPr>
          <p:nvPr/>
        </p:nvSpPr>
        <p:spPr bwMode="auto">
          <a:xfrm>
            <a:off x="5818911" y="2201862"/>
            <a:ext cx="0" cy="134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6" name="Line 9"/>
          <p:cNvSpPr>
            <a:spLocks noChangeShapeType="1"/>
          </p:cNvSpPr>
          <p:nvPr/>
        </p:nvSpPr>
        <p:spPr bwMode="auto">
          <a:xfrm>
            <a:off x="5754696" y="35607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7" name="Line 10"/>
          <p:cNvSpPr>
            <a:spLocks noChangeShapeType="1"/>
          </p:cNvSpPr>
          <p:nvPr/>
        </p:nvSpPr>
        <p:spPr bwMode="auto">
          <a:xfrm>
            <a:off x="5754696" y="28749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8" name="Line 11"/>
          <p:cNvSpPr>
            <a:spLocks noChangeShapeType="1"/>
          </p:cNvSpPr>
          <p:nvPr/>
        </p:nvSpPr>
        <p:spPr bwMode="auto">
          <a:xfrm>
            <a:off x="5754696" y="21891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9" name="Line 12"/>
          <p:cNvSpPr>
            <a:spLocks noChangeShapeType="1"/>
          </p:cNvSpPr>
          <p:nvPr/>
        </p:nvSpPr>
        <p:spPr bwMode="auto">
          <a:xfrm>
            <a:off x="7113598" y="2887662"/>
            <a:ext cx="0" cy="660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0" name="Line 13"/>
          <p:cNvSpPr>
            <a:spLocks noChangeShapeType="1"/>
          </p:cNvSpPr>
          <p:nvPr/>
        </p:nvSpPr>
        <p:spPr bwMode="auto">
          <a:xfrm>
            <a:off x="7050098" y="35607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1" name="Line 14"/>
          <p:cNvSpPr>
            <a:spLocks noChangeShapeType="1"/>
          </p:cNvSpPr>
          <p:nvPr/>
        </p:nvSpPr>
        <p:spPr bwMode="auto">
          <a:xfrm>
            <a:off x="7050098" y="28749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2" name="Line 15"/>
          <p:cNvSpPr>
            <a:spLocks noChangeShapeType="1"/>
          </p:cNvSpPr>
          <p:nvPr/>
        </p:nvSpPr>
        <p:spPr bwMode="auto">
          <a:xfrm>
            <a:off x="5983296" y="3103562"/>
            <a:ext cx="965201" cy="0"/>
          </a:xfrm>
          <a:prstGeom prst="line">
            <a:avLst/>
          </a:prstGeom>
          <a:noFill/>
          <a:ln w="76200">
            <a:solidFill>
              <a:schemeClr val="accent2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3" name="Freeform 16"/>
          <p:cNvSpPr>
            <a:spLocks/>
          </p:cNvSpPr>
          <p:nvPr/>
        </p:nvSpPr>
        <p:spPr bwMode="auto">
          <a:xfrm>
            <a:off x="5970596" y="2570162"/>
            <a:ext cx="992189" cy="1296988"/>
          </a:xfrm>
          <a:custGeom>
            <a:avLst/>
            <a:gdLst>
              <a:gd name="T0" fmla="*/ 0 w 625"/>
              <a:gd name="T1" fmla="*/ 0 h 817"/>
              <a:gd name="T2" fmla="*/ 240 w 625"/>
              <a:gd name="T3" fmla="*/ 0 h 817"/>
              <a:gd name="T4" fmla="*/ 384 w 625"/>
              <a:gd name="T5" fmla="*/ 816 h 817"/>
              <a:gd name="T6" fmla="*/ 624 w 625"/>
              <a:gd name="T7" fmla="*/ 816 h 817"/>
              <a:gd name="T8" fmla="*/ 0 60000 65536"/>
              <a:gd name="T9" fmla="*/ 0 60000 65536"/>
              <a:gd name="T10" fmla="*/ 0 60000 65536"/>
              <a:gd name="T11" fmla="*/ 0 60000 65536"/>
              <a:gd name="T12" fmla="*/ 0 w 625"/>
              <a:gd name="T13" fmla="*/ 0 h 817"/>
              <a:gd name="T14" fmla="*/ 625 w 625"/>
              <a:gd name="T15" fmla="*/ 817 h 8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5" h="817">
                <a:moveTo>
                  <a:pt x="0" y="0"/>
                </a:moveTo>
                <a:lnTo>
                  <a:pt x="240" y="0"/>
                </a:lnTo>
                <a:lnTo>
                  <a:pt x="384" y="816"/>
                </a:lnTo>
                <a:lnTo>
                  <a:pt x="624" y="816"/>
                </a:lnTo>
              </a:path>
            </a:pathLst>
          </a:custGeom>
          <a:noFill/>
          <a:ln w="25400" cap="rnd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4" name="Rectangle 17"/>
          <p:cNvSpPr>
            <a:spLocks noChangeArrowheads="1"/>
          </p:cNvSpPr>
          <p:nvPr/>
        </p:nvSpPr>
        <p:spPr bwMode="auto">
          <a:xfrm>
            <a:off x="5373616" y="3373581"/>
            <a:ext cx="299761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 pitchFamily="34" charset="0"/>
              </a:rPr>
              <a:t>0</a:t>
            </a:r>
          </a:p>
        </p:txBody>
      </p:sp>
      <p:sp>
        <p:nvSpPr>
          <p:cNvPr id="34845" name="Rectangle 18"/>
          <p:cNvSpPr>
            <a:spLocks noChangeArrowheads="1"/>
          </p:cNvSpPr>
          <p:nvPr/>
        </p:nvSpPr>
        <p:spPr bwMode="auto">
          <a:xfrm>
            <a:off x="4959240" y="2695087"/>
            <a:ext cx="944143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 pitchFamily="34" charset="0"/>
              </a:rPr>
              <a:t>2</a:t>
            </a:r>
            <a:r>
              <a:rPr lang="en-US" sz="1800" b="0" i="1" baseline="30000" dirty="0">
                <a:latin typeface="Calibri" pitchFamily="34" charset="0"/>
              </a:rPr>
              <a:t>w </a:t>
            </a:r>
            <a:r>
              <a:rPr lang="en-US" sz="1800" b="0" baseline="30000" dirty="0">
                <a:latin typeface="Calibri" pitchFamily="34" charset="0"/>
              </a:rPr>
              <a:t>–1</a:t>
            </a:r>
            <a:r>
              <a:rPr lang="en-US" sz="1800" b="0" dirty="0">
                <a:latin typeface="Calibri" pitchFamily="34" charset="0"/>
              </a:rPr>
              <a:t>–1</a:t>
            </a:r>
          </a:p>
        </p:txBody>
      </p:sp>
      <p:sp>
        <p:nvSpPr>
          <p:cNvPr id="34846" name="Rectangle 19"/>
          <p:cNvSpPr>
            <a:spLocks noChangeArrowheads="1"/>
          </p:cNvSpPr>
          <p:nvPr/>
        </p:nvSpPr>
        <p:spPr bwMode="auto">
          <a:xfrm>
            <a:off x="5030573" y="2001981"/>
            <a:ext cx="642804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 pitchFamily="34" charset="0"/>
              </a:rPr>
              <a:t>2</a:t>
            </a:r>
            <a:r>
              <a:rPr lang="en-US" sz="1800" b="0" i="1" baseline="30000" dirty="0">
                <a:latin typeface="Calibri" pitchFamily="34" charset="0"/>
              </a:rPr>
              <a:t>w</a:t>
            </a:r>
            <a:r>
              <a:rPr lang="en-US" sz="1800" b="0" dirty="0">
                <a:latin typeface="Calibri" pitchFamily="34" charset="0"/>
              </a:rPr>
              <a:t>–1</a:t>
            </a:r>
          </a:p>
        </p:txBody>
      </p:sp>
      <p:sp>
        <p:nvSpPr>
          <p:cNvPr id="34847" name="Line 20"/>
          <p:cNvSpPr>
            <a:spLocks noChangeShapeType="1"/>
          </p:cNvSpPr>
          <p:nvPr/>
        </p:nvSpPr>
        <p:spPr bwMode="auto">
          <a:xfrm>
            <a:off x="5818196" y="3573462"/>
            <a:ext cx="0" cy="134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8" name="Line 21"/>
          <p:cNvSpPr>
            <a:spLocks noChangeShapeType="1"/>
          </p:cNvSpPr>
          <p:nvPr/>
        </p:nvSpPr>
        <p:spPr bwMode="auto">
          <a:xfrm>
            <a:off x="5754696" y="49323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9" name="Line 22"/>
          <p:cNvSpPr>
            <a:spLocks noChangeShapeType="1"/>
          </p:cNvSpPr>
          <p:nvPr/>
        </p:nvSpPr>
        <p:spPr bwMode="auto">
          <a:xfrm>
            <a:off x="5754696" y="42465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0" name="Line 23"/>
          <p:cNvSpPr>
            <a:spLocks noChangeShapeType="1"/>
          </p:cNvSpPr>
          <p:nvPr/>
        </p:nvSpPr>
        <p:spPr bwMode="auto">
          <a:xfrm>
            <a:off x="5754696" y="35607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1" name="Line 24"/>
          <p:cNvSpPr>
            <a:spLocks noChangeShapeType="1"/>
          </p:cNvSpPr>
          <p:nvPr/>
        </p:nvSpPr>
        <p:spPr bwMode="auto">
          <a:xfrm>
            <a:off x="7113598" y="3573462"/>
            <a:ext cx="0" cy="660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2" name="Line 25"/>
          <p:cNvSpPr>
            <a:spLocks noChangeShapeType="1"/>
          </p:cNvSpPr>
          <p:nvPr/>
        </p:nvSpPr>
        <p:spPr bwMode="auto">
          <a:xfrm>
            <a:off x="7050098" y="42465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3" name="Line 26"/>
          <p:cNvSpPr>
            <a:spLocks noChangeShapeType="1"/>
          </p:cNvSpPr>
          <p:nvPr/>
        </p:nvSpPr>
        <p:spPr bwMode="auto">
          <a:xfrm>
            <a:off x="7050098" y="35607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Line 27"/>
          <p:cNvSpPr>
            <a:spLocks noChangeShapeType="1"/>
          </p:cNvSpPr>
          <p:nvPr/>
        </p:nvSpPr>
        <p:spPr bwMode="auto">
          <a:xfrm>
            <a:off x="5983296" y="4017962"/>
            <a:ext cx="965201" cy="0"/>
          </a:xfrm>
          <a:prstGeom prst="line">
            <a:avLst/>
          </a:prstGeom>
          <a:noFill/>
          <a:ln w="76200">
            <a:solidFill>
              <a:schemeClr val="accent2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5" name="Freeform 28"/>
          <p:cNvSpPr>
            <a:spLocks/>
          </p:cNvSpPr>
          <p:nvPr/>
        </p:nvSpPr>
        <p:spPr bwMode="auto">
          <a:xfrm>
            <a:off x="5970596" y="3332162"/>
            <a:ext cx="992189" cy="1296988"/>
          </a:xfrm>
          <a:custGeom>
            <a:avLst/>
            <a:gdLst>
              <a:gd name="T0" fmla="*/ 0 w 625"/>
              <a:gd name="T1" fmla="*/ 816 h 817"/>
              <a:gd name="T2" fmla="*/ 240 w 625"/>
              <a:gd name="T3" fmla="*/ 816 h 817"/>
              <a:gd name="T4" fmla="*/ 384 w 625"/>
              <a:gd name="T5" fmla="*/ 0 h 817"/>
              <a:gd name="T6" fmla="*/ 624 w 625"/>
              <a:gd name="T7" fmla="*/ 0 h 817"/>
              <a:gd name="T8" fmla="*/ 0 60000 65536"/>
              <a:gd name="T9" fmla="*/ 0 60000 65536"/>
              <a:gd name="T10" fmla="*/ 0 60000 65536"/>
              <a:gd name="T11" fmla="*/ 0 60000 65536"/>
              <a:gd name="T12" fmla="*/ 0 w 625"/>
              <a:gd name="T13" fmla="*/ 0 h 817"/>
              <a:gd name="T14" fmla="*/ 625 w 625"/>
              <a:gd name="T15" fmla="*/ 817 h 8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5" h="817">
                <a:moveTo>
                  <a:pt x="0" y="816"/>
                </a:moveTo>
                <a:lnTo>
                  <a:pt x="240" y="816"/>
                </a:lnTo>
                <a:lnTo>
                  <a:pt x="384" y="0"/>
                </a:lnTo>
                <a:lnTo>
                  <a:pt x="624" y="0"/>
                </a:lnTo>
              </a:path>
            </a:pathLst>
          </a:custGeom>
          <a:noFill/>
          <a:ln w="25400" cap="rnd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3" name="Rectangle 29"/>
          <p:cNvSpPr>
            <a:spLocks noChangeArrowheads="1"/>
          </p:cNvSpPr>
          <p:nvPr/>
        </p:nvSpPr>
        <p:spPr bwMode="auto">
          <a:xfrm>
            <a:off x="5181600" y="1524000"/>
            <a:ext cx="1378838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True Sum</a:t>
            </a:r>
          </a:p>
        </p:txBody>
      </p:sp>
      <p:sp>
        <p:nvSpPr>
          <p:cNvPr id="34824" name="Rectangle 30"/>
          <p:cNvSpPr>
            <a:spLocks noChangeArrowheads="1"/>
          </p:cNvSpPr>
          <p:nvPr/>
        </p:nvSpPr>
        <p:spPr bwMode="auto">
          <a:xfrm>
            <a:off x="6781800" y="2286000"/>
            <a:ext cx="1691359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err="1">
                <a:latin typeface="Calibri" pitchFamily="34" charset="0"/>
              </a:rPr>
              <a:t>TAdd</a:t>
            </a:r>
            <a:r>
              <a:rPr lang="en-US" dirty="0">
                <a:latin typeface="Calibri" pitchFamily="34" charset="0"/>
              </a:rPr>
              <a:t> Result</a:t>
            </a:r>
          </a:p>
        </p:txBody>
      </p:sp>
      <p:sp>
        <p:nvSpPr>
          <p:cNvPr id="34825" name="Rectangle 31"/>
          <p:cNvSpPr>
            <a:spLocks noChangeArrowheads="1"/>
          </p:cNvSpPr>
          <p:nvPr/>
        </p:nvSpPr>
        <p:spPr bwMode="auto">
          <a:xfrm>
            <a:off x="3886200" y="4727575"/>
            <a:ext cx="803104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1</a:t>
            </a:r>
            <a:r>
              <a:rPr lang="en-US" sz="1400" b="0" dirty="0">
                <a:latin typeface="Calibri" pitchFamily="34" charset="0"/>
              </a:rPr>
              <a:t> 000…0</a:t>
            </a:r>
          </a:p>
        </p:txBody>
      </p:sp>
      <p:sp>
        <p:nvSpPr>
          <p:cNvPr id="34826" name="Rectangle 32"/>
          <p:cNvSpPr>
            <a:spLocks noChangeArrowheads="1"/>
          </p:cNvSpPr>
          <p:nvPr/>
        </p:nvSpPr>
        <p:spPr bwMode="auto">
          <a:xfrm>
            <a:off x="3886200" y="4246562"/>
            <a:ext cx="803104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1</a:t>
            </a:r>
            <a:r>
              <a:rPr lang="en-US" sz="1400" b="0" dirty="0">
                <a:latin typeface="Calibri" pitchFamily="34" charset="0"/>
              </a:rPr>
              <a:t> 011…1</a:t>
            </a:r>
          </a:p>
        </p:txBody>
      </p:sp>
      <p:sp>
        <p:nvSpPr>
          <p:cNvPr id="34827" name="Rectangle 33"/>
          <p:cNvSpPr>
            <a:spLocks noChangeArrowheads="1"/>
          </p:cNvSpPr>
          <p:nvPr/>
        </p:nvSpPr>
        <p:spPr bwMode="auto">
          <a:xfrm>
            <a:off x="3886200" y="3355975"/>
            <a:ext cx="803104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0</a:t>
            </a:r>
            <a:r>
              <a:rPr lang="en-US" sz="1400" b="0" dirty="0">
                <a:latin typeface="Calibri" pitchFamily="34" charset="0"/>
              </a:rPr>
              <a:t> 000…0</a:t>
            </a:r>
          </a:p>
        </p:txBody>
      </p:sp>
      <p:sp>
        <p:nvSpPr>
          <p:cNvPr id="34828" name="Rectangle 34"/>
          <p:cNvSpPr>
            <a:spLocks noChangeArrowheads="1"/>
          </p:cNvSpPr>
          <p:nvPr/>
        </p:nvSpPr>
        <p:spPr bwMode="auto">
          <a:xfrm>
            <a:off x="3886200" y="2569750"/>
            <a:ext cx="803104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0</a:t>
            </a:r>
            <a:r>
              <a:rPr lang="en-US" sz="1400" b="0" dirty="0">
                <a:latin typeface="Calibri" pitchFamily="34" charset="0"/>
              </a:rPr>
              <a:t> 100…0</a:t>
            </a:r>
          </a:p>
        </p:txBody>
      </p:sp>
      <p:sp>
        <p:nvSpPr>
          <p:cNvPr id="34829" name="Rectangle 35"/>
          <p:cNvSpPr>
            <a:spLocks noChangeArrowheads="1"/>
          </p:cNvSpPr>
          <p:nvPr/>
        </p:nvSpPr>
        <p:spPr bwMode="auto">
          <a:xfrm>
            <a:off x="3886200" y="1984375"/>
            <a:ext cx="803104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0</a:t>
            </a:r>
            <a:r>
              <a:rPr lang="en-US" sz="1400" b="0" dirty="0">
                <a:latin typeface="Calibri" pitchFamily="34" charset="0"/>
              </a:rPr>
              <a:t> 111…1</a:t>
            </a:r>
          </a:p>
        </p:txBody>
      </p:sp>
      <p:sp>
        <p:nvSpPr>
          <p:cNvPr id="34830" name="Rectangle 36"/>
          <p:cNvSpPr>
            <a:spLocks noChangeArrowheads="1"/>
          </p:cNvSpPr>
          <p:nvPr/>
        </p:nvSpPr>
        <p:spPr bwMode="auto">
          <a:xfrm>
            <a:off x="7391400" y="4117975"/>
            <a:ext cx="671658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dirty="0">
                <a:latin typeface="Calibri" pitchFamily="34" charset="0"/>
              </a:rPr>
              <a:t>100…0</a:t>
            </a:r>
          </a:p>
        </p:txBody>
      </p:sp>
      <p:sp>
        <p:nvSpPr>
          <p:cNvPr id="34831" name="Rectangle 37"/>
          <p:cNvSpPr>
            <a:spLocks noChangeArrowheads="1"/>
          </p:cNvSpPr>
          <p:nvPr/>
        </p:nvSpPr>
        <p:spPr bwMode="auto">
          <a:xfrm>
            <a:off x="7391400" y="3432175"/>
            <a:ext cx="671658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dirty="0">
                <a:latin typeface="Calibri" pitchFamily="34" charset="0"/>
              </a:rPr>
              <a:t>000…0</a:t>
            </a:r>
          </a:p>
        </p:txBody>
      </p:sp>
      <p:sp>
        <p:nvSpPr>
          <p:cNvPr id="34832" name="Rectangle 38"/>
          <p:cNvSpPr>
            <a:spLocks noChangeArrowheads="1"/>
          </p:cNvSpPr>
          <p:nvPr/>
        </p:nvSpPr>
        <p:spPr bwMode="auto">
          <a:xfrm>
            <a:off x="7391400" y="2746375"/>
            <a:ext cx="671658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dirty="0">
                <a:latin typeface="Calibri" pitchFamily="34" charset="0"/>
              </a:rPr>
              <a:t>011…1</a:t>
            </a:r>
          </a:p>
        </p:txBody>
      </p:sp>
      <p:sp>
        <p:nvSpPr>
          <p:cNvPr id="34833" name="Text Box 39"/>
          <p:cNvSpPr txBox="1">
            <a:spLocks noChangeArrowheads="1"/>
          </p:cNvSpPr>
          <p:nvPr/>
        </p:nvSpPr>
        <p:spPr bwMode="auto">
          <a:xfrm>
            <a:off x="5867400" y="2243137"/>
            <a:ext cx="790088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dirty="0" err="1">
                <a:latin typeface="Calibri" pitchFamily="34" charset="0"/>
              </a:rPr>
              <a:t>PosOver</a:t>
            </a:r>
            <a:endParaRPr lang="en-US" sz="1400" b="0" dirty="0">
              <a:latin typeface="Calibri" pitchFamily="34" charset="0"/>
            </a:endParaRPr>
          </a:p>
        </p:txBody>
      </p:sp>
      <p:sp>
        <p:nvSpPr>
          <p:cNvPr id="34834" name="Text Box 40"/>
          <p:cNvSpPr txBox="1">
            <a:spLocks noChangeArrowheads="1"/>
          </p:cNvSpPr>
          <p:nvPr/>
        </p:nvSpPr>
        <p:spPr bwMode="auto">
          <a:xfrm>
            <a:off x="5943600" y="4681537"/>
            <a:ext cx="825739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dirty="0" err="1">
                <a:latin typeface="Calibri" pitchFamily="34" charset="0"/>
              </a:rPr>
              <a:t>NegOver</a:t>
            </a:r>
            <a:endParaRPr lang="en-US" sz="1400" b="0" dirty="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3886200" y="2057400"/>
          <a:ext cx="4560888" cy="397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6146800" imgH="5067300" progId="Excel.Sheet.8">
                  <p:embed/>
                </p:oleObj>
              </mc:Choice>
              <mc:Fallback>
                <p:oleObj name="Chart" r:id="rId3" imgW="6146800" imgH="5067300" progId="Excel.Sheet.8">
                  <p:embed/>
                  <p:pic>
                    <p:nvPicPr>
                      <p:cNvPr id="102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057400"/>
                        <a:ext cx="4560888" cy="397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1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587375"/>
            <a:ext cx="7983538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Visualizing 2’s Complement Addition</a:t>
            </a:r>
          </a:p>
        </p:txBody>
      </p:sp>
      <p:sp>
        <p:nvSpPr>
          <p:cNvPr id="1505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3354388" cy="4592638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/>
              <a:t>Values</a:t>
            </a:r>
          </a:p>
          <a:p>
            <a:pPr lvl="1" eaLnBrk="1" hangingPunct="1">
              <a:defRPr/>
            </a:pPr>
            <a:r>
              <a:rPr lang="en-US"/>
              <a:t>4-bit two’s comp.</a:t>
            </a:r>
          </a:p>
          <a:p>
            <a:pPr lvl="1" eaLnBrk="1" hangingPunct="1">
              <a:defRPr/>
            </a:pPr>
            <a:r>
              <a:rPr lang="en-US"/>
              <a:t>Range from -8 to +7</a:t>
            </a:r>
          </a:p>
          <a:p>
            <a:pPr eaLnBrk="1" hangingPunct="1">
              <a:defRPr/>
            </a:pPr>
            <a:r>
              <a:rPr lang="en-US"/>
              <a:t>Wraps Around</a:t>
            </a:r>
          </a:p>
          <a:p>
            <a:pPr lvl="1" eaLnBrk="1" hangingPunct="1">
              <a:defRPr/>
            </a:pPr>
            <a:r>
              <a:rPr lang="en-US"/>
              <a:t>If sum </a:t>
            </a:r>
            <a:r>
              <a:rPr lang="en-US">
                <a:sym typeface="Symbol" pitchFamily="18" charset="2"/>
              </a:rPr>
              <a:t> </a:t>
            </a:r>
            <a:r>
              <a:rPr lang="en-US"/>
              <a:t>2</a:t>
            </a:r>
            <a:r>
              <a:rPr lang="en-US" i="1" baseline="30000"/>
              <a:t>w</a:t>
            </a:r>
            <a:r>
              <a:rPr lang="en-US" baseline="30000"/>
              <a:t>–1</a:t>
            </a:r>
            <a:endParaRPr lang="en-US"/>
          </a:p>
          <a:p>
            <a:pPr lvl="2" eaLnBrk="1" hangingPunct="1">
              <a:defRPr/>
            </a:pPr>
            <a:r>
              <a:rPr lang="en-US"/>
              <a:t>Becomes negative</a:t>
            </a:r>
          </a:p>
          <a:p>
            <a:pPr lvl="2" eaLnBrk="1" hangingPunct="1">
              <a:defRPr/>
            </a:pPr>
            <a:r>
              <a:rPr lang="en-US"/>
              <a:t>At most once</a:t>
            </a:r>
          </a:p>
          <a:p>
            <a:pPr lvl="1" eaLnBrk="1" hangingPunct="1">
              <a:defRPr/>
            </a:pPr>
            <a:r>
              <a:rPr lang="en-US"/>
              <a:t>If sum &lt; –2</a:t>
            </a:r>
            <a:r>
              <a:rPr lang="en-US" i="1" baseline="30000"/>
              <a:t>w</a:t>
            </a:r>
            <a:r>
              <a:rPr lang="en-US" baseline="30000"/>
              <a:t>–1</a:t>
            </a:r>
            <a:endParaRPr lang="en-US"/>
          </a:p>
          <a:p>
            <a:pPr lvl="2" eaLnBrk="1" hangingPunct="1">
              <a:defRPr/>
            </a:pPr>
            <a:r>
              <a:rPr lang="en-US"/>
              <a:t>Becomes positive</a:t>
            </a:r>
          </a:p>
          <a:p>
            <a:pPr lvl="2" eaLnBrk="1" hangingPunct="1">
              <a:defRPr/>
            </a:pPr>
            <a:r>
              <a:rPr lang="en-US"/>
              <a:t>At most once</a:t>
            </a: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5638800" y="2133600"/>
            <a:ext cx="1681421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TAdd</a:t>
            </a:r>
            <a:r>
              <a:rPr lang="en-US" baseline="-25000" dirty="0">
                <a:solidFill>
                  <a:schemeClr val="tx2"/>
                </a:solidFill>
                <a:latin typeface="Calibri" pitchFamily="34" charset="0"/>
              </a:rPr>
              <a:t>4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(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 , 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4648200" y="5562600"/>
            <a:ext cx="344645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7315200" y="5029200"/>
            <a:ext cx="327012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7391400" y="5562600"/>
            <a:ext cx="894347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 err="1">
                <a:latin typeface="Calibri" pitchFamily="34" charset="0"/>
              </a:rPr>
              <a:t>PosOver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3429000" y="1371600"/>
            <a:ext cx="931345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 err="1">
                <a:latin typeface="Calibri" pitchFamily="34" charset="0"/>
              </a:rPr>
              <a:t>NegOver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>
            <a:off x="4038600" y="1752600"/>
            <a:ext cx="838200" cy="17526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 flipH="1" flipV="1">
            <a:off x="7543800" y="4191000"/>
            <a:ext cx="609600" cy="12954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87375"/>
            <a:ext cx="590867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Multiplication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28737"/>
            <a:ext cx="8307388" cy="5224463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/>
              <a:t>Goal: Computing Product of </a:t>
            </a:r>
            <a:r>
              <a:rPr lang="en-US" b="0" i="1" dirty="0"/>
              <a:t>w</a:t>
            </a:r>
            <a:r>
              <a:rPr lang="en-US" dirty="0"/>
              <a:t>-bit numbers </a:t>
            </a:r>
            <a:r>
              <a:rPr lang="en-US" b="0" i="1" dirty="0"/>
              <a:t>x</a:t>
            </a:r>
            <a:r>
              <a:rPr lang="en-US" dirty="0"/>
              <a:t>, </a:t>
            </a:r>
            <a:r>
              <a:rPr lang="en-US" b="0" i="1" dirty="0"/>
              <a:t>y</a:t>
            </a:r>
          </a:p>
          <a:p>
            <a:pPr lvl="1" eaLnBrk="1" hangingPunct="1">
              <a:defRPr/>
            </a:pPr>
            <a:r>
              <a:rPr lang="en-US" dirty="0"/>
              <a:t>Either signed or unsigned</a:t>
            </a:r>
          </a:p>
          <a:p>
            <a:pPr eaLnBrk="1" hangingPunct="1">
              <a:defRPr/>
            </a:pPr>
            <a:r>
              <a:rPr lang="en-US" dirty="0"/>
              <a:t>But, exact results can be bigger than </a:t>
            </a:r>
            <a:r>
              <a:rPr lang="en-US" b="0" i="1" dirty="0" err="1"/>
              <a:t>w</a:t>
            </a:r>
            <a:r>
              <a:rPr lang="en-US" b="0" i="1" dirty="0"/>
              <a:t> </a:t>
            </a:r>
            <a:r>
              <a:rPr lang="en-US" dirty="0"/>
              <a:t>bits</a:t>
            </a:r>
            <a:endParaRPr lang="en-US" i="1" dirty="0"/>
          </a:p>
          <a:p>
            <a:pPr lvl="1" eaLnBrk="1" hangingPunct="1">
              <a:defRPr/>
            </a:pPr>
            <a:r>
              <a:rPr lang="en-US" dirty="0"/>
              <a:t>Unsigned: up to 2</a:t>
            </a:r>
            <a:r>
              <a:rPr lang="en-US" i="1" dirty="0"/>
              <a:t>w</a:t>
            </a:r>
            <a:r>
              <a:rPr lang="en-US" dirty="0"/>
              <a:t> bits</a:t>
            </a:r>
          </a:p>
          <a:p>
            <a:pPr lvl="2">
              <a:defRPr/>
            </a:pPr>
            <a:r>
              <a:rPr lang="en-US" b="0" dirty="0"/>
              <a:t>Result range: 0 ≤ </a:t>
            </a:r>
            <a:r>
              <a:rPr lang="en-US" b="0" i="1" dirty="0"/>
              <a:t>x</a:t>
            </a:r>
            <a:r>
              <a:rPr lang="en-US" b="0" dirty="0"/>
              <a:t> * </a:t>
            </a:r>
            <a:r>
              <a:rPr lang="en-US" b="0" i="1" dirty="0"/>
              <a:t>y</a:t>
            </a:r>
            <a:r>
              <a:rPr lang="en-US" b="0" dirty="0"/>
              <a:t> ≤ (2</a:t>
            </a:r>
            <a:r>
              <a:rPr lang="en-US" b="0" i="1" baseline="30000" dirty="0"/>
              <a:t>w</a:t>
            </a:r>
            <a:r>
              <a:rPr lang="en-US" b="0" dirty="0"/>
              <a:t> – 1) </a:t>
            </a:r>
            <a:r>
              <a:rPr lang="en-US" b="0" baseline="30000" dirty="0"/>
              <a:t>2</a:t>
            </a:r>
            <a:r>
              <a:rPr lang="en-US" b="0" dirty="0"/>
              <a:t>  =  2</a:t>
            </a:r>
            <a:r>
              <a:rPr lang="en-US" b="0" baseline="30000" dirty="0"/>
              <a:t>2</a:t>
            </a:r>
            <a:r>
              <a:rPr lang="en-US" b="0" i="1" baseline="30000" dirty="0"/>
              <a:t>w</a:t>
            </a:r>
            <a:r>
              <a:rPr lang="en-US" b="0" dirty="0"/>
              <a:t> – 2</a:t>
            </a:r>
            <a:r>
              <a:rPr lang="en-US" b="0" i="1" baseline="30000" dirty="0"/>
              <a:t>w</a:t>
            </a:r>
            <a:r>
              <a:rPr lang="en-US" b="0" baseline="30000" dirty="0"/>
              <a:t>+1</a:t>
            </a:r>
            <a:r>
              <a:rPr lang="en-US" b="0" dirty="0"/>
              <a:t> + 1</a:t>
            </a:r>
          </a:p>
          <a:p>
            <a:pPr lvl="1" eaLnBrk="1" hangingPunct="1">
              <a:defRPr/>
            </a:pPr>
            <a:r>
              <a:rPr lang="en-US" dirty="0"/>
              <a:t>Two’s complement min (negative): Up to 2</a:t>
            </a:r>
            <a:r>
              <a:rPr lang="en-US" i="1" dirty="0"/>
              <a:t>w</a:t>
            </a:r>
            <a:r>
              <a:rPr lang="en-US" dirty="0"/>
              <a:t>-1 bits</a:t>
            </a:r>
          </a:p>
          <a:p>
            <a:pPr lvl="2">
              <a:defRPr/>
            </a:pPr>
            <a:r>
              <a:rPr lang="en-US" b="0" dirty="0"/>
              <a:t>Result range</a:t>
            </a:r>
            <a:r>
              <a:rPr lang="en-US" b="0" i="1" dirty="0"/>
              <a:t>: </a:t>
            </a:r>
            <a:r>
              <a:rPr lang="en-US" b="0" i="1" dirty="0" err="1"/>
              <a:t>x</a:t>
            </a:r>
            <a:r>
              <a:rPr lang="en-US" b="0" dirty="0"/>
              <a:t> * </a:t>
            </a:r>
            <a:r>
              <a:rPr lang="en-US" b="0" i="1" dirty="0"/>
              <a:t>y</a:t>
            </a:r>
            <a:r>
              <a:rPr lang="en-US" b="0" dirty="0"/>
              <a:t>  ≥ (–2</a:t>
            </a:r>
            <a:r>
              <a:rPr lang="en-US" b="0" i="1" baseline="30000" dirty="0"/>
              <a:t>w</a:t>
            </a:r>
            <a:r>
              <a:rPr lang="en-US" b="0" baseline="30000" dirty="0"/>
              <a:t>–1</a:t>
            </a:r>
            <a:r>
              <a:rPr lang="en-US" b="0" dirty="0"/>
              <a:t>)*(2</a:t>
            </a:r>
            <a:r>
              <a:rPr lang="en-US" b="0" i="1" baseline="30000" dirty="0"/>
              <a:t>w</a:t>
            </a:r>
            <a:r>
              <a:rPr lang="en-US" b="0" baseline="30000" dirty="0"/>
              <a:t>–1</a:t>
            </a:r>
            <a:r>
              <a:rPr lang="en-US" b="0" dirty="0"/>
              <a:t>–1)  =  –2</a:t>
            </a:r>
            <a:r>
              <a:rPr lang="en-US" b="0" baseline="30000" dirty="0"/>
              <a:t>2</a:t>
            </a:r>
            <a:r>
              <a:rPr lang="en-US" b="0" i="1" baseline="30000" dirty="0"/>
              <a:t>w</a:t>
            </a:r>
            <a:r>
              <a:rPr lang="en-US" b="0" baseline="30000" dirty="0"/>
              <a:t>–2 </a:t>
            </a:r>
            <a:r>
              <a:rPr lang="en-US" b="0" dirty="0"/>
              <a:t>+ 2</a:t>
            </a:r>
            <a:r>
              <a:rPr lang="en-US" b="0" i="1" baseline="30000" dirty="0"/>
              <a:t>w</a:t>
            </a:r>
            <a:r>
              <a:rPr lang="en-US" b="0" baseline="30000" dirty="0"/>
              <a:t>–1</a:t>
            </a:r>
          </a:p>
          <a:p>
            <a:pPr lvl="1">
              <a:defRPr/>
            </a:pPr>
            <a:r>
              <a:rPr lang="en-US" dirty="0"/>
              <a:t>Two’s complement max (positive): Up to 2</a:t>
            </a:r>
            <a:r>
              <a:rPr lang="en-US" i="1" dirty="0"/>
              <a:t>w</a:t>
            </a:r>
            <a:r>
              <a:rPr lang="en-US" dirty="0"/>
              <a:t> bits, but only for (</a:t>
            </a:r>
            <a:r>
              <a:rPr lang="en-US" i="1" dirty="0"/>
              <a:t>TMin</a:t>
            </a:r>
            <a:r>
              <a:rPr lang="en-US" i="1" baseline="-25000" dirty="0"/>
              <a:t>w</a:t>
            </a:r>
            <a:r>
              <a:rPr lang="en-US" dirty="0"/>
              <a:t>)</a:t>
            </a:r>
            <a:r>
              <a:rPr lang="en-US" baseline="30000" dirty="0"/>
              <a:t>2</a:t>
            </a:r>
          </a:p>
          <a:p>
            <a:pPr lvl="2">
              <a:defRPr/>
            </a:pPr>
            <a:r>
              <a:rPr lang="en-US" b="0" dirty="0"/>
              <a:t>Result range: </a:t>
            </a:r>
            <a:r>
              <a:rPr lang="en-US" b="0" i="1" dirty="0" err="1"/>
              <a:t>x</a:t>
            </a:r>
            <a:r>
              <a:rPr lang="en-US" b="0" dirty="0"/>
              <a:t> * </a:t>
            </a:r>
            <a:r>
              <a:rPr lang="en-US" b="0" i="1" dirty="0"/>
              <a:t>y</a:t>
            </a:r>
            <a:r>
              <a:rPr lang="en-US" b="0" dirty="0"/>
              <a:t> ≤ (–2</a:t>
            </a:r>
            <a:r>
              <a:rPr lang="en-US" b="0" i="1" baseline="30000" dirty="0"/>
              <a:t>w</a:t>
            </a:r>
            <a:r>
              <a:rPr lang="en-US" b="0" baseline="30000" dirty="0"/>
              <a:t>–1</a:t>
            </a:r>
            <a:r>
              <a:rPr lang="en-US" b="0" dirty="0"/>
              <a:t>) </a:t>
            </a:r>
            <a:r>
              <a:rPr lang="en-US" b="0" baseline="30000" dirty="0"/>
              <a:t>2</a:t>
            </a:r>
            <a:r>
              <a:rPr lang="en-US" b="0" dirty="0"/>
              <a:t>  =  2</a:t>
            </a:r>
            <a:r>
              <a:rPr lang="en-US" b="0" baseline="30000" dirty="0"/>
              <a:t>2</a:t>
            </a:r>
            <a:r>
              <a:rPr lang="en-US" b="0" i="1" baseline="30000" dirty="0"/>
              <a:t>w</a:t>
            </a:r>
            <a:r>
              <a:rPr lang="en-US" b="0" baseline="30000" dirty="0"/>
              <a:t>–2</a:t>
            </a:r>
          </a:p>
          <a:p>
            <a:pPr eaLnBrk="1" hangingPunct="1">
              <a:defRPr/>
            </a:pPr>
            <a:r>
              <a:rPr lang="en-US" dirty="0"/>
              <a:t>So, maintaining exact results…</a:t>
            </a:r>
          </a:p>
          <a:p>
            <a:pPr lvl="1" eaLnBrk="1" hangingPunct="1">
              <a:defRPr/>
            </a:pPr>
            <a:r>
              <a:rPr lang="en-US" dirty="0"/>
              <a:t>would need to keep expanding word size with each product computed</a:t>
            </a:r>
          </a:p>
          <a:p>
            <a:pPr lvl="1" eaLnBrk="1" hangingPunct="1">
              <a:defRPr/>
            </a:pPr>
            <a:r>
              <a:rPr lang="en-US" dirty="0"/>
              <a:t>is done in software, if needed</a:t>
            </a:r>
          </a:p>
          <a:p>
            <a:pPr lvl="2">
              <a:defRPr/>
            </a:pPr>
            <a:r>
              <a:rPr lang="en-US" dirty="0"/>
              <a:t>e.g., by “arbitrary precision” arithmetic packages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587375"/>
            <a:ext cx="768667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Unsigned Multiplication in C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0350" y="3689350"/>
            <a:ext cx="5149850" cy="1643063"/>
          </a:xfrm>
        </p:spPr>
        <p:txBody>
          <a:bodyPr lIns="90487" tIns="44450" rIns="90487" bIns="44450"/>
          <a:lstStyle/>
          <a:p>
            <a:pPr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/>
              <a:t>Standard Multiplication Function</a:t>
            </a:r>
          </a:p>
          <a:p>
            <a:pPr lvl="1"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/>
              <a:t>Ignores high order </a:t>
            </a:r>
            <a:r>
              <a:rPr lang="en-US" b="0" i="1"/>
              <a:t>w</a:t>
            </a:r>
            <a:r>
              <a:rPr lang="en-US"/>
              <a:t> bits</a:t>
            </a:r>
          </a:p>
          <a:p>
            <a:pPr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/>
              <a:t>Implements Modular Arithmetic</a:t>
            </a:r>
          </a:p>
          <a:p>
            <a:pPr lvl="1" eaLnBrk="1" hangingPunct="1">
              <a:buFont typeface="Wingdings" pitchFamily="2" charset="2"/>
              <a:buNone/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 b="0"/>
              <a:t>UMult</a:t>
            </a:r>
            <a:r>
              <a:rPr lang="en-US" b="0" i="1" baseline="-25000"/>
              <a:t>w</a:t>
            </a:r>
            <a:r>
              <a:rPr lang="en-US" b="0"/>
              <a:t>(</a:t>
            </a:r>
            <a:r>
              <a:rPr lang="en-US" b="0" i="1"/>
              <a:t>u</a:t>
            </a:r>
            <a:r>
              <a:rPr lang="en-US" b="0"/>
              <a:t> , </a:t>
            </a:r>
            <a:r>
              <a:rPr lang="en-US" b="0" i="1"/>
              <a:t>v</a:t>
            </a:r>
            <a:r>
              <a:rPr lang="en-US" b="0"/>
              <a:t>)	=	</a:t>
            </a:r>
            <a:r>
              <a:rPr lang="en-US" b="0" i="1"/>
              <a:t>u</a:t>
            </a:r>
            <a:r>
              <a:rPr lang="en-US" b="0"/>
              <a:t>   · </a:t>
            </a:r>
            <a:r>
              <a:rPr lang="en-US" b="0" i="1"/>
              <a:t>v</a:t>
            </a:r>
            <a:r>
              <a:rPr lang="en-US" b="0"/>
              <a:t>  mod 2</a:t>
            </a:r>
            <a:r>
              <a:rPr lang="en-US" b="0" i="1" baseline="30000"/>
              <a:t>w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172200" y="1524000"/>
            <a:ext cx="2743200" cy="228600"/>
            <a:chOff x="2976" y="816"/>
            <a:chExt cx="1728" cy="144"/>
          </a:xfrm>
        </p:grpSpPr>
        <p:sp>
          <p:nvSpPr>
            <p:cNvPr id="36911" name="Rectangle 5"/>
            <p:cNvSpPr>
              <a:spLocks noChangeArrowheads="1"/>
            </p:cNvSpPr>
            <p:nvPr/>
          </p:nvSpPr>
          <p:spPr bwMode="auto">
            <a:xfrm>
              <a:off x="297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2" name="Rectangle 6"/>
            <p:cNvSpPr>
              <a:spLocks noChangeArrowheads="1"/>
            </p:cNvSpPr>
            <p:nvPr/>
          </p:nvSpPr>
          <p:spPr bwMode="auto">
            <a:xfrm>
              <a:off x="312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3" name="Rectangle 7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4" name="Rectangle 8"/>
            <p:cNvSpPr>
              <a:spLocks noChangeArrowheads="1"/>
            </p:cNvSpPr>
            <p:nvPr/>
          </p:nvSpPr>
          <p:spPr bwMode="auto">
            <a:xfrm>
              <a:off x="4272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5" name="Rectangle 9"/>
            <p:cNvSpPr>
              <a:spLocks noChangeArrowheads="1"/>
            </p:cNvSpPr>
            <p:nvPr/>
          </p:nvSpPr>
          <p:spPr bwMode="auto">
            <a:xfrm>
              <a:off x="441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6" name="Rectangle 10"/>
            <p:cNvSpPr>
              <a:spLocks noChangeArrowheads="1"/>
            </p:cNvSpPr>
            <p:nvPr/>
          </p:nvSpPr>
          <p:spPr bwMode="auto">
            <a:xfrm>
              <a:off x="456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7" name="Rectangle 11"/>
            <p:cNvSpPr>
              <a:spLocks noChangeArrowheads="1"/>
            </p:cNvSpPr>
            <p:nvPr/>
          </p:nvSpPr>
          <p:spPr bwMode="auto">
            <a:xfrm>
              <a:off x="3408" y="816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172200" y="1981200"/>
            <a:ext cx="2743200" cy="228600"/>
            <a:chOff x="2976" y="1104"/>
            <a:chExt cx="1728" cy="144"/>
          </a:xfrm>
        </p:grpSpPr>
        <p:sp>
          <p:nvSpPr>
            <p:cNvPr id="36904" name="Rectangle 13"/>
            <p:cNvSpPr>
              <a:spLocks noChangeArrowheads="1"/>
            </p:cNvSpPr>
            <p:nvPr/>
          </p:nvSpPr>
          <p:spPr bwMode="auto">
            <a:xfrm>
              <a:off x="297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5" name="Rectangle 14"/>
            <p:cNvSpPr>
              <a:spLocks noChangeArrowheads="1"/>
            </p:cNvSpPr>
            <p:nvPr/>
          </p:nvSpPr>
          <p:spPr bwMode="auto">
            <a:xfrm>
              <a:off x="312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6" name="Rectangle 15"/>
            <p:cNvSpPr>
              <a:spLocks noChangeArrowheads="1"/>
            </p:cNvSpPr>
            <p:nvPr/>
          </p:nvSpPr>
          <p:spPr bwMode="auto">
            <a:xfrm>
              <a:off x="3264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7" name="Rectangle 16"/>
            <p:cNvSpPr>
              <a:spLocks noChangeArrowheads="1"/>
            </p:cNvSpPr>
            <p:nvPr/>
          </p:nvSpPr>
          <p:spPr bwMode="auto">
            <a:xfrm>
              <a:off x="4272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8" name="Rectangle 17"/>
            <p:cNvSpPr>
              <a:spLocks noChangeArrowheads="1"/>
            </p:cNvSpPr>
            <p:nvPr/>
          </p:nvSpPr>
          <p:spPr bwMode="auto">
            <a:xfrm>
              <a:off x="441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9" name="Rectangle 18"/>
            <p:cNvSpPr>
              <a:spLocks noChangeArrowheads="1"/>
            </p:cNvSpPr>
            <p:nvPr/>
          </p:nvSpPr>
          <p:spPr bwMode="auto">
            <a:xfrm>
              <a:off x="456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0" name="Rectangle 19"/>
            <p:cNvSpPr>
              <a:spLocks noChangeArrowheads="1"/>
            </p:cNvSpPr>
            <p:nvPr/>
          </p:nvSpPr>
          <p:spPr bwMode="auto">
            <a:xfrm>
              <a:off x="3408" y="1104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36870" name="Rectangle 20"/>
          <p:cNvSpPr>
            <a:spLocks noChangeArrowheads="1"/>
          </p:cNvSpPr>
          <p:nvPr/>
        </p:nvSpPr>
        <p:spPr bwMode="auto">
          <a:xfrm>
            <a:off x="5562600" y="1447800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36871" name="Rectangle 21"/>
          <p:cNvSpPr>
            <a:spLocks noChangeArrowheads="1"/>
          </p:cNvSpPr>
          <p:nvPr/>
        </p:nvSpPr>
        <p:spPr bwMode="auto">
          <a:xfrm>
            <a:off x="5562600" y="19050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v</a:t>
            </a:r>
          </a:p>
        </p:txBody>
      </p:sp>
      <p:sp>
        <p:nvSpPr>
          <p:cNvPr id="36872" name="Line 22"/>
          <p:cNvSpPr>
            <a:spLocks noChangeShapeType="1"/>
          </p:cNvSpPr>
          <p:nvPr/>
        </p:nvSpPr>
        <p:spPr bwMode="auto">
          <a:xfrm>
            <a:off x="2743200" y="22860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Rectangle 23"/>
          <p:cNvSpPr>
            <a:spLocks noChangeArrowheads="1"/>
          </p:cNvSpPr>
          <p:nvPr/>
        </p:nvSpPr>
        <p:spPr bwMode="auto">
          <a:xfrm>
            <a:off x="5181600" y="1905000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*</a:t>
            </a: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6172200" y="2438400"/>
            <a:ext cx="2743200" cy="228600"/>
            <a:chOff x="2976" y="1392"/>
            <a:chExt cx="1728" cy="144"/>
          </a:xfrm>
        </p:grpSpPr>
        <p:sp>
          <p:nvSpPr>
            <p:cNvPr id="36897" name="Rectangle 25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8" name="Rectangle 26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9" name="Rectangle 27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0" name="Rectangle 28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1" name="Rectangle 29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2" name="Rectangle 30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3" name="Rectangle 31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36875" name="Rectangle 32"/>
          <p:cNvSpPr>
            <a:spLocks noChangeArrowheads="1"/>
          </p:cNvSpPr>
          <p:nvPr/>
        </p:nvSpPr>
        <p:spPr bwMode="auto">
          <a:xfrm>
            <a:off x="2857500" y="2286000"/>
            <a:ext cx="5715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· </a:t>
            </a:r>
            <a:r>
              <a:rPr lang="en-US" b="0" i="1">
                <a:latin typeface="Times" pitchFamily="18" charset="0"/>
              </a:rPr>
              <a:t>v</a:t>
            </a:r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6172200" y="2895600"/>
            <a:ext cx="2743200" cy="228600"/>
            <a:chOff x="2976" y="1392"/>
            <a:chExt cx="1728" cy="144"/>
          </a:xfrm>
        </p:grpSpPr>
        <p:sp>
          <p:nvSpPr>
            <p:cNvPr id="36890" name="Rectangle 34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1" name="Rectangle 35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2" name="Rectangle 36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3" name="Rectangle 37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4" name="Rectangle 38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5" name="Rectangle 39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6" name="Rectangle 40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36877" name="Line 41"/>
          <p:cNvSpPr>
            <a:spLocks noChangeShapeType="1"/>
          </p:cNvSpPr>
          <p:nvPr/>
        </p:nvSpPr>
        <p:spPr bwMode="auto">
          <a:xfrm flipV="1">
            <a:off x="2743200" y="27432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Text Box 42"/>
          <p:cNvSpPr txBox="1">
            <a:spLocks noChangeArrowheads="1"/>
          </p:cNvSpPr>
          <p:nvPr/>
        </p:nvSpPr>
        <p:spPr bwMode="auto">
          <a:xfrm>
            <a:off x="228600" y="2362200"/>
            <a:ext cx="2586798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True Product: 2*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 bits</a:t>
            </a:r>
          </a:p>
        </p:txBody>
      </p:sp>
      <p:sp>
        <p:nvSpPr>
          <p:cNvPr id="36879" name="Text Box 43"/>
          <p:cNvSpPr txBox="1">
            <a:spLocks noChangeArrowheads="1"/>
          </p:cNvSpPr>
          <p:nvPr/>
        </p:nvSpPr>
        <p:spPr bwMode="auto">
          <a:xfrm>
            <a:off x="228600" y="1676400"/>
            <a:ext cx="194431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36880" name="Text Box 44"/>
          <p:cNvSpPr txBox="1">
            <a:spLocks noChangeArrowheads="1"/>
          </p:cNvSpPr>
          <p:nvPr/>
        </p:nvSpPr>
        <p:spPr bwMode="auto">
          <a:xfrm>
            <a:off x="228600" y="2971800"/>
            <a:ext cx="243840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Discard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36881" name="Rectangle 45"/>
          <p:cNvSpPr>
            <a:spLocks noChangeArrowheads="1"/>
          </p:cNvSpPr>
          <p:nvPr/>
        </p:nvSpPr>
        <p:spPr bwMode="auto">
          <a:xfrm>
            <a:off x="4584700" y="2743200"/>
            <a:ext cx="14351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UMult</a:t>
            </a:r>
            <a:r>
              <a:rPr lang="en-US" b="0" i="1" baseline="-25000">
                <a:latin typeface="Times" pitchFamily="18" charset="0"/>
              </a:rPr>
              <a:t>w</a:t>
            </a:r>
            <a:r>
              <a:rPr lang="en-US" b="0">
                <a:latin typeface="Times" pitchFamily="18" charset="0"/>
              </a:rPr>
              <a:t>(</a:t>
            </a:r>
            <a:r>
              <a:rPr lang="en-US" b="0" i="1">
                <a:latin typeface="Times" pitchFamily="18" charset="0"/>
              </a:rPr>
              <a:t>u</a:t>
            </a:r>
            <a:r>
              <a:rPr lang="en-US" b="0">
                <a:latin typeface="Times" pitchFamily="18" charset="0"/>
              </a:rPr>
              <a:t> , </a:t>
            </a:r>
            <a:r>
              <a:rPr lang="en-US" b="0" i="1">
                <a:latin typeface="Times" pitchFamily="18" charset="0"/>
              </a:rPr>
              <a:t>v</a:t>
            </a:r>
            <a:r>
              <a:rPr lang="en-US" b="0">
                <a:latin typeface="Times" pitchFamily="18" charset="0"/>
              </a:rPr>
              <a:t>)</a:t>
            </a:r>
          </a:p>
        </p:txBody>
      </p: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3429000" y="2438400"/>
            <a:ext cx="2743200" cy="228600"/>
            <a:chOff x="2976" y="1392"/>
            <a:chExt cx="1728" cy="14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6883" name="Rectangle 47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4" name="Rectangle 48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5" name="Rectangle 49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6" name="Rectangle 50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7" name="Rectangle 51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8" name="Rectangle 52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9" name="Rectangle 53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587375"/>
            <a:ext cx="768667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Signed Multiplication in C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550" y="3690937"/>
            <a:ext cx="5149850" cy="1643063"/>
          </a:xfrm>
        </p:spPr>
        <p:txBody>
          <a:bodyPr lIns="90487" tIns="44450" rIns="90487" bIns="44450"/>
          <a:lstStyle/>
          <a:p>
            <a:pPr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/>
              <a:t>Standard Multiplication Function</a:t>
            </a:r>
          </a:p>
          <a:p>
            <a:pPr lvl="1"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/>
              <a:t>Ignores high order </a:t>
            </a:r>
            <a:r>
              <a:rPr lang="en-US" b="0" i="1"/>
              <a:t>w</a:t>
            </a:r>
            <a:r>
              <a:rPr lang="en-US"/>
              <a:t> bits</a:t>
            </a:r>
          </a:p>
          <a:p>
            <a:pPr lvl="1"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/>
              <a:t>Some of which are different for signed vs. unsigned multiplication</a:t>
            </a:r>
          </a:p>
          <a:p>
            <a:pPr lvl="1"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/>
              <a:t>Lower bits are the same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172200" y="1504890"/>
            <a:ext cx="2743200" cy="228600"/>
            <a:chOff x="2976" y="816"/>
            <a:chExt cx="1728" cy="144"/>
          </a:xfrm>
        </p:grpSpPr>
        <p:sp>
          <p:nvSpPr>
            <p:cNvPr id="41007" name="Rectangle 5"/>
            <p:cNvSpPr>
              <a:spLocks noChangeArrowheads="1"/>
            </p:cNvSpPr>
            <p:nvPr/>
          </p:nvSpPr>
          <p:spPr bwMode="auto">
            <a:xfrm>
              <a:off x="297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8" name="Rectangle 6"/>
            <p:cNvSpPr>
              <a:spLocks noChangeArrowheads="1"/>
            </p:cNvSpPr>
            <p:nvPr/>
          </p:nvSpPr>
          <p:spPr bwMode="auto">
            <a:xfrm>
              <a:off x="312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9" name="Rectangle 7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10" name="Rectangle 8"/>
            <p:cNvSpPr>
              <a:spLocks noChangeArrowheads="1"/>
            </p:cNvSpPr>
            <p:nvPr/>
          </p:nvSpPr>
          <p:spPr bwMode="auto">
            <a:xfrm>
              <a:off x="4272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11" name="Rectangle 9"/>
            <p:cNvSpPr>
              <a:spLocks noChangeArrowheads="1"/>
            </p:cNvSpPr>
            <p:nvPr/>
          </p:nvSpPr>
          <p:spPr bwMode="auto">
            <a:xfrm>
              <a:off x="441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12" name="Rectangle 10"/>
            <p:cNvSpPr>
              <a:spLocks noChangeArrowheads="1"/>
            </p:cNvSpPr>
            <p:nvPr/>
          </p:nvSpPr>
          <p:spPr bwMode="auto">
            <a:xfrm>
              <a:off x="456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13" name="Rectangle 11"/>
            <p:cNvSpPr>
              <a:spLocks noChangeArrowheads="1"/>
            </p:cNvSpPr>
            <p:nvPr/>
          </p:nvSpPr>
          <p:spPr bwMode="auto">
            <a:xfrm>
              <a:off x="3408" y="816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172200" y="1962090"/>
            <a:ext cx="2743200" cy="228600"/>
            <a:chOff x="2976" y="1104"/>
            <a:chExt cx="1728" cy="144"/>
          </a:xfrm>
        </p:grpSpPr>
        <p:sp>
          <p:nvSpPr>
            <p:cNvPr id="41000" name="Rectangle 13"/>
            <p:cNvSpPr>
              <a:spLocks noChangeArrowheads="1"/>
            </p:cNvSpPr>
            <p:nvPr/>
          </p:nvSpPr>
          <p:spPr bwMode="auto">
            <a:xfrm>
              <a:off x="297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1" name="Rectangle 14"/>
            <p:cNvSpPr>
              <a:spLocks noChangeArrowheads="1"/>
            </p:cNvSpPr>
            <p:nvPr/>
          </p:nvSpPr>
          <p:spPr bwMode="auto">
            <a:xfrm>
              <a:off x="312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2" name="Rectangle 15"/>
            <p:cNvSpPr>
              <a:spLocks noChangeArrowheads="1"/>
            </p:cNvSpPr>
            <p:nvPr/>
          </p:nvSpPr>
          <p:spPr bwMode="auto">
            <a:xfrm>
              <a:off x="3264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3" name="Rectangle 16"/>
            <p:cNvSpPr>
              <a:spLocks noChangeArrowheads="1"/>
            </p:cNvSpPr>
            <p:nvPr/>
          </p:nvSpPr>
          <p:spPr bwMode="auto">
            <a:xfrm>
              <a:off x="4272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4" name="Rectangle 17"/>
            <p:cNvSpPr>
              <a:spLocks noChangeArrowheads="1"/>
            </p:cNvSpPr>
            <p:nvPr/>
          </p:nvSpPr>
          <p:spPr bwMode="auto">
            <a:xfrm>
              <a:off x="441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5" name="Rectangle 18"/>
            <p:cNvSpPr>
              <a:spLocks noChangeArrowheads="1"/>
            </p:cNvSpPr>
            <p:nvPr/>
          </p:nvSpPr>
          <p:spPr bwMode="auto">
            <a:xfrm>
              <a:off x="456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6" name="Rectangle 19"/>
            <p:cNvSpPr>
              <a:spLocks noChangeArrowheads="1"/>
            </p:cNvSpPr>
            <p:nvPr/>
          </p:nvSpPr>
          <p:spPr bwMode="auto">
            <a:xfrm>
              <a:off x="3408" y="1104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40966" name="Rectangle 20"/>
          <p:cNvSpPr>
            <a:spLocks noChangeArrowheads="1"/>
          </p:cNvSpPr>
          <p:nvPr/>
        </p:nvSpPr>
        <p:spPr bwMode="auto">
          <a:xfrm>
            <a:off x="5562600" y="1428690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40967" name="Rectangle 21"/>
          <p:cNvSpPr>
            <a:spLocks noChangeArrowheads="1"/>
          </p:cNvSpPr>
          <p:nvPr/>
        </p:nvSpPr>
        <p:spPr bwMode="auto">
          <a:xfrm>
            <a:off x="5562600" y="188589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v</a:t>
            </a:r>
          </a:p>
        </p:txBody>
      </p:sp>
      <p:sp>
        <p:nvSpPr>
          <p:cNvPr id="40968" name="Line 22"/>
          <p:cNvSpPr>
            <a:spLocks noChangeShapeType="1"/>
          </p:cNvSpPr>
          <p:nvPr/>
        </p:nvSpPr>
        <p:spPr bwMode="auto">
          <a:xfrm>
            <a:off x="2743200" y="226689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Rectangle 23"/>
          <p:cNvSpPr>
            <a:spLocks noChangeArrowheads="1"/>
          </p:cNvSpPr>
          <p:nvPr/>
        </p:nvSpPr>
        <p:spPr bwMode="auto">
          <a:xfrm>
            <a:off x="5181600" y="1885890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*</a:t>
            </a: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6172200" y="2419290"/>
            <a:ext cx="2743200" cy="228600"/>
            <a:chOff x="2976" y="1392"/>
            <a:chExt cx="1728" cy="144"/>
          </a:xfrm>
        </p:grpSpPr>
        <p:sp>
          <p:nvSpPr>
            <p:cNvPr id="40993" name="Rectangle 25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4" name="Rectangle 26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5" name="Rectangle 27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6" name="Rectangle 28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7" name="Rectangle 29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8" name="Rectangle 30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9" name="Rectangle 31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40971" name="Rectangle 32"/>
          <p:cNvSpPr>
            <a:spLocks noChangeArrowheads="1"/>
          </p:cNvSpPr>
          <p:nvPr/>
        </p:nvSpPr>
        <p:spPr bwMode="auto">
          <a:xfrm>
            <a:off x="2857500" y="2266890"/>
            <a:ext cx="5715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· </a:t>
            </a:r>
            <a:r>
              <a:rPr lang="en-US" b="0" i="1">
                <a:latin typeface="Times" pitchFamily="18" charset="0"/>
              </a:rPr>
              <a:t>v</a:t>
            </a:r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6172200" y="2876490"/>
            <a:ext cx="2743200" cy="228600"/>
            <a:chOff x="2976" y="1392"/>
            <a:chExt cx="1728" cy="144"/>
          </a:xfrm>
        </p:grpSpPr>
        <p:sp>
          <p:nvSpPr>
            <p:cNvPr id="40986" name="Rectangle 34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7" name="Rectangle 35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8" name="Rectangle 36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9" name="Rectangle 37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0" name="Rectangle 38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1" name="Rectangle 39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2" name="Rectangle 40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40973" name="Line 41"/>
          <p:cNvSpPr>
            <a:spLocks noChangeShapeType="1"/>
          </p:cNvSpPr>
          <p:nvPr/>
        </p:nvSpPr>
        <p:spPr bwMode="auto">
          <a:xfrm flipV="1">
            <a:off x="2743200" y="272409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Text Box 42"/>
          <p:cNvSpPr txBox="1">
            <a:spLocks noChangeArrowheads="1"/>
          </p:cNvSpPr>
          <p:nvPr/>
        </p:nvSpPr>
        <p:spPr bwMode="auto">
          <a:xfrm>
            <a:off x="228600" y="2343090"/>
            <a:ext cx="2586798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True Product: 2*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 bits</a:t>
            </a:r>
          </a:p>
        </p:txBody>
      </p:sp>
      <p:sp>
        <p:nvSpPr>
          <p:cNvPr id="40975" name="Text Box 43"/>
          <p:cNvSpPr txBox="1">
            <a:spLocks noChangeArrowheads="1"/>
          </p:cNvSpPr>
          <p:nvPr/>
        </p:nvSpPr>
        <p:spPr bwMode="auto">
          <a:xfrm>
            <a:off x="228600" y="1657290"/>
            <a:ext cx="194431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40976" name="Text Box 44"/>
          <p:cNvSpPr txBox="1">
            <a:spLocks noChangeArrowheads="1"/>
          </p:cNvSpPr>
          <p:nvPr/>
        </p:nvSpPr>
        <p:spPr bwMode="auto">
          <a:xfrm>
            <a:off x="228600" y="2952690"/>
            <a:ext cx="243840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Discard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40977" name="Rectangle 45"/>
          <p:cNvSpPr>
            <a:spLocks noChangeArrowheads="1"/>
          </p:cNvSpPr>
          <p:nvPr/>
        </p:nvSpPr>
        <p:spPr bwMode="auto">
          <a:xfrm>
            <a:off x="4648200" y="2724090"/>
            <a:ext cx="14097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dirty="0" err="1">
                <a:latin typeface="Times" pitchFamily="18" charset="0"/>
              </a:rPr>
              <a:t>TMult</a:t>
            </a:r>
            <a:r>
              <a:rPr lang="en-US" b="0" i="1" baseline="-25000" dirty="0" err="1">
                <a:latin typeface="Times" pitchFamily="18" charset="0"/>
              </a:rPr>
              <a:t>w</a:t>
            </a:r>
            <a:r>
              <a:rPr lang="en-US" b="0" dirty="0">
                <a:latin typeface="Times" pitchFamily="18" charset="0"/>
              </a:rPr>
              <a:t>(</a:t>
            </a:r>
            <a:r>
              <a:rPr lang="en-US" b="0" i="1" dirty="0">
                <a:latin typeface="Times" pitchFamily="18" charset="0"/>
              </a:rPr>
              <a:t>u</a:t>
            </a:r>
            <a:r>
              <a:rPr lang="en-US" b="0" dirty="0">
                <a:latin typeface="Times" pitchFamily="18" charset="0"/>
              </a:rPr>
              <a:t> , </a:t>
            </a:r>
            <a:r>
              <a:rPr lang="en-US" b="0" i="1" dirty="0">
                <a:latin typeface="Times" pitchFamily="18" charset="0"/>
              </a:rPr>
              <a:t>v</a:t>
            </a:r>
            <a:r>
              <a:rPr lang="en-US" b="0" dirty="0">
                <a:latin typeface="Times" pitchFamily="18" charset="0"/>
              </a:rPr>
              <a:t>)</a:t>
            </a:r>
          </a:p>
        </p:txBody>
      </p: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3429000" y="2419290"/>
            <a:ext cx="2743200" cy="228600"/>
            <a:chOff x="2976" y="1392"/>
            <a:chExt cx="1728" cy="144"/>
          </a:xfrm>
        </p:grpSpPr>
        <p:sp>
          <p:nvSpPr>
            <p:cNvPr id="40979" name="Rectangle 47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0" name="Rectangle 48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1" name="Rectangle 49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2" name="Rectangle 50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3" name="Rectangle 51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4" name="Rectangle 52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5" name="Rectangle 53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69912"/>
            <a:ext cx="73993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Power-of-2 Multiply with Shift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1352550"/>
            <a:ext cx="7896225" cy="4972050"/>
          </a:xfrm>
        </p:spPr>
        <p:txBody>
          <a:bodyPr/>
          <a:lstStyle/>
          <a:p>
            <a:pPr eaLnBrk="1" hangingPunct="1">
              <a:tabLst>
                <a:tab pos="2971800" algn="l"/>
              </a:tabLst>
              <a:defRPr/>
            </a:pPr>
            <a:r>
              <a:rPr lang="en-US" dirty="0"/>
              <a:t>Operation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b="1" dirty="0">
                <a:latin typeface="Courier New" pitchFamily="49" charset="0"/>
              </a:rPr>
              <a:t>u &lt;&lt; k</a:t>
            </a:r>
            <a:r>
              <a:rPr lang="en-US" b="1" dirty="0"/>
              <a:t> </a:t>
            </a:r>
            <a:r>
              <a:rPr lang="en-US" dirty="0"/>
              <a:t>gives </a:t>
            </a:r>
            <a:r>
              <a:rPr lang="en-US" b="1" dirty="0">
                <a:latin typeface="Courier New" pitchFamily="49" charset="0"/>
              </a:rPr>
              <a:t>u * </a:t>
            </a:r>
            <a:r>
              <a:rPr lang="en-US" b="1" i="1" dirty="0"/>
              <a:t>2</a:t>
            </a:r>
            <a:r>
              <a:rPr lang="en-US" b="1" i="1" baseline="30000" dirty="0"/>
              <a:t>k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>
                <a:solidFill>
                  <a:schemeClr val="tx2"/>
                </a:solidFill>
              </a:rPr>
              <a:t>Both signed and unsigned</a:t>
            </a:r>
          </a:p>
          <a:p>
            <a:pPr eaLnBrk="1" hangingPunct="1">
              <a:tabLst>
                <a:tab pos="2971800" algn="l"/>
              </a:tabLst>
              <a:defRPr/>
            </a:pPr>
            <a:endParaRPr lang="en-US" dirty="0"/>
          </a:p>
          <a:p>
            <a:pPr eaLnBrk="1" hangingPunct="1">
              <a:tabLst>
                <a:tab pos="2971800" algn="l"/>
              </a:tabLst>
              <a:defRPr/>
            </a:pPr>
            <a:endParaRPr lang="en-US" dirty="0"/>
          </a:p>
          <a:p>
            <a:pPr eaLnBrk="1" hangingPunct="1">
              <a:tabLst>
                <a:tab pos="2971800" algn="l"/>
              </a:tabLst>
              <a:defRPr/>
            </a:pPr>
            <a:endParaRPr lang="en-US" dirty="0"/>
          </a:p>
          <a:p>
            <a:pPr eaLnBrk="1" hangingPunct="1">
              <a:tabLst>
                <a:tab pos="2971800" algn="l"/>
              </a:tabLst>
              <a:defRPr/>
            </a:pPr>
            <a:endParaRPr lang="en-US" dirty="0"/>
          </a:p>
          <a:p>
            <a:pPr eaLnBrk="1" hangingPunct="1">
              <a:tabLst>
                <a:tab pos="2971800" algn="l"/>
              </a:tabLst>
              <a:defRPr/>
            </a:pPr>
            <a:r>
              <a:rPr lang="en-US" dirty="0"/>
              <a:t>Examples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b="1" dirty="0">
                <a:latin typeface="Courier New" pitchFamily="49" charset="0"/>
              </a:rPr>
              <a:t>u &lt;&lt; 3	==	u * 8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b="1" dirty="0">
                <a:latin typeface="Courier New" pitchFamily="49" charset="0"/>
              </a:rPr>
              <a:t>(u &lt;&lt; 5) – (u &lt;&lt; 3)	==	u * 24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>
                <a:solidFill>
                  <a:schemeClr val="tx2"/>
                </a:solidFill>
              </a:rPr>
              <a:t>Most machines shift and add faster than multiply</a:t>
            </a:r>
          </a:p>
          <a:p>
            <a:pPr lvl="2" eaLnBrk="1" hangingPunct="1">
              <a:tabLst>
                <a:tab pos="2971800" algn="l"/>
              </a:tabLst>
              <a:defRPr/>
            </a:pPr>
            <a:r>
              <a:rPr lang="en-US" dirty="0"/>
              <a:t>Compiler generates this code automatically</a:t>
            </a:r>
          </a:p>
          <a:p>
            <a:pPr lvl="1" eaLnBrk="1" hangingPunct="1">
              <a:tabLst>
                <a:tab pos="2971800" algn="l"/>
              </a:tabLst>
              <a:defRPr/>
            </a:pPr>
            <a:endParaRPr lang="en-US" dirty="0"/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59436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61722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64008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80010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82296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84582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6629400" y="2514600"/>
            <a:ext cx="1371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• • •</a:t>
            </a:r>
          </a:p>
        </p:txBody>
      </p:sp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5943600" y="29718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1996" name="Rectangle 12"/>
          <p:cNvSpPr>
            <a:spLocks noChangeArrowheads="1"/>
          </p:cNvSpPr>
          <p:nvPr/>
        </p:nvSpPr>
        <p:spPr bwMode="auto">
          <a:xfrm>
            <a:off x="6858000" y="29718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1997" name="Rectangle 13"/>
          <p:cNvSpPr>
            <a:spLocks noChangeArrowheads="1"/>
          </p:cNvSpPr>
          <p:nvPr/>
        </p:nvSpPr>
        <p:spPr bwMode="auto">
          <a:xfrm>
            <a:off x="7086600" y="2971800"/>
            <a:ext cx="228600" cy="228600"/>
          </a:xfrm>
          <a:prstGeom prst="rect">
            <a:avLst/>
          </a:prstGeom>
          <a:solidFill>
            <a:srgbClr val="A8E7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1998" name="Rectangle 14"/>
          <p:cNvSpPr>
            <a:spLocks noChangeArrowheads="1"/>
          </p:cNvSpPr>
          <p:nvPr/>
        </p:nvSpPr>
        <p:spPr bwMode="auto">
          <a:xfrm>
            <a:off x="7315200" y="29718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1999" name="Rectangle 15"/>
          <p:cNvSpPr>
            <a:spLocks noChangeArrowheads="1"/>
          </p:cNvSpPr>
          <p:nvPr/>
        </p:nvSpPr>
        <p:spPr bwMode="auto">
          <a:xfrm>
            <a:off x="8229600" y="29718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8458200" y="29718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01" name="Rectangle 17"/>
          <p:cNvSpPr>
            <a:spLocks noChangeArrowheads="1"/>
          </p:cNvSpPr>
          <p:nvPr/>
        </p:nvSpPr>
        <p:spPr bwMode="auto">
          <a:xfrm>
            <a:off x="6172200" y="29718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2002" name="Rectangle 18"/>
          <p:cNvSpPr>
            <a:spLocks noChangeArrowheads="1"/>
          </p:cNvSpPr>
          <p:nvPr/>
        </p:nvSpPr>
        <p:spPr bwMode="auto">
          <a:xfrm>
            <a:off x="5334000" y="2438400"/>
            <a:ext cx="29845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42003" name="Rectangle 19"/>
          <p:cNvSpPr>
            <a:spLocks noChangeArrowheads="1"/>
          </p:cNvSpPr>
          <p:nvPr/>
        </p:nvSpPr>
        <p:spPr bwMode="auto">
          <a:xfrm>
            <a:off x="5334000" y="2895600"/>
            <a:ext cx="366713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42004" name="Line 20"/>
          <p:cNvSpPr>
            <a:spLocks noChangeShapeType="1"/>
          </p:cNvSpPr>
          <p:nvPr/>
        </p:nvSpPr>
        <p:spPr bwMode="auto">
          <a:xfrm>
            <a:off x="2514600" y="32766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5" name="Rectangle 21"/>
          <p:cNvSpPr>
            <a:spLocks noChangeArrowheads="1"/>
          </p:cNvSpPr>
          <p:nvPr/>
        </p:nvSpPr>
        <p:spPr bwMode="auto">
          <a:xfrm>
            <a:off x="4953000" y="2895600"/>
            <a:ext cx="320675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*</a:t>
            </a:r>
          </a:p>
        </p:txBody>
      </p:sp>
      <p:sp>
        <p:nvSpPr>
          <p:cNvPr id="42006" name="Rectangle 22"/>
          <p:cNvSpPr>
            <a:spLocks noChangeArrowheads="1"/>
          </p:cNvSpPr>
          <p:nvPr/>
        </p:nvSpPr>
        <p:spPr bwMode="auto">
          <a:xfrm>
            <a:off x="3886200" y="3276600"/>
            <a:ext cx="652463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· 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42007" name="Line 23"/>
          <p:cNvSpPr>
            <a:spLocks noChangeShapeType="1"/>
          </p:cNvSpPr>
          <p:nvPr/>
        </p:nvSpPr>
        <p:spPr bwMode="auto">
          <a:xfrm flipV="1">
            <a:off x="2514600" y="37338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8" name="Text Box 24"/>
          <p:cNvSpPr txBox="1">
            <a:spLocks noChangeArrowheads="1"/>
          </p:cNvSpPr>
          <p:nvPr/>
        </p:nvSpPr>
        <p:spPr bwMode="auto">
          <a:xfrm>
            <a:off x="990600" y="3352800"/>
            <a:ext cx="2573974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True Product: </a:t>
            </a:r>
            <a:r>
              <a:rPr lang="en-US" sz="2000" b="0" i="1" dirty="0" err="1">
                <a:latin typeface="Calibri" pitchFamily="34" charset="0"/>
              </a:rPr>
              <a:t>w</a:t>
            </a:r>
            <a:r>
              <a:rPr lang="en-US" sz="2000" b="0" dirty="0" err="1">
                <a:latin typeface="Calibri" pitchFamily="34" charset="0"/>
              </a:rPr>
              <a:t>+</a:t>
            </a:r>
            <a:r>
              <a:rPr lang="en-US" sz="2000" b="0" i="1" dirty="0" err="1">
                <a:latin typeface="Calibri" pitchFamily="34" charset="0"/>
              </a:rPr>
              <a:t>k</a:t>
            </a:r>
            <a:r>
              <a:rPr lang="en-US" sz="2000" b="0" dirty="0">
                <a:latin typeface="Calibri" pitchFamily="34" charset="0"/>
              </a:rPr>
              <a:t>  bits</a:t>
            </a:r>
          </a:p>
        </p:txBody>
      </p:sp>
      <p:sp>
        <p:nvSpPr>
          <p:cNvPr id="42009" name="Text Box 25"/>
          <p:cNvSpPr txBox="1">
            <a:spLocks noChangeArrowheads="1"/>
          </p:cNvSpPr>
          <p:nvPr/>
        </p:nvSpPr>
        <p:spPr bwMode="auto">
          <a:xfrm>
            <a:off x="990600" y="2667000"/>
            <a:ext cx="194431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42010" name="Text Box 26"/>
          <p:cNvSpPr txBox="1">
            <a:spLocks noChangeArrowheads="1"/>
          </p:cNvSpPr>
          <p:nvPr/>
        </p:nvSpPr>
        <p:spPr bwMode="auto">
          <a:xfrm>
            <a:off x="990600" y="3795712"/>
            <a:ext cx="243840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Discard </a:t>
            </a:r>
            <a:r>
              <a:rPr lang="en-US" sz="2000" b="0" i="1" dirty="0">
                <a:latin typeface="Calibri" pitchFamily="34" charset="0"/>
              </a:rPr>
              <a:t>k </a:t>
            </a:r>
            <a:r>
              <a:rPr lang="en-US" sz="2000" b="0" dirty="0">
                <a:latin typeface="Calibri" pitchFamily="34" charset="0"/>
              </a:rPr>
              <a:t> bits: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42011" name="Rectangle 27"/>
          <p:cNvSpPr>
            <a:spLocks noChangeArrowheads="1"/>
          </p:cNvSpPr>
          <p:nvPr/>
        </p:nvSpPr>
        <p:spPr bwMode="auto">
          <a:xfrm>
            <a:off x="4383692" y="3795712"/>
            <a:ext cx="1382109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>
                <a:latin typeface="Times" pitchFamily="18" charset="0"/>
              </a:rPr>
              <a:t>UMult</a:t>
            </a:r>
            <a:r>
              <a:rPr lang="en-US" sz="1600" b="0" i="1" baseline="-25000">
                <a:latin typeface="Times" pitchFamily="18" charset="0"/>
              </a:rPr>
              <a:t>w</a:t>
            </a:r>
            <a:r>
              <a:rPr lang="en-US" sz="1600" b="0">
                <a:latin typeface="Times" pitchFamily="18" charset="0"/>
              </a:rPr>
              <a:t>(</a:t>
            </a:r>
            <a:r>
              <a:rPr lang="en-US" sz="1600" b="0" i="1">
                <a:latin typeface="Times" pitchFamily="18" charset="0"/>
              </a:rPr>
              <a:t>u</a:t>
            </a:r>
            <a:r>
              <a:rPr lang="en-US" sz="1600" b="0">
                <a:latin typeface="Times" pitchFamily="18" charset="0"/>
              </a:rPr>
              <a:t> , 2</a:t>
            </a:r>
            <a:r>
              <a:rPr lang="en-US" sz="1600" b="0" i="1" baseline="30000">
                <a:latin typeface="Times" pitchFamily="18" charset="0"/>
              </a:rPr>
              <a:t>k</a:t>
            </a:r>
            <a:r>
              <a:rPr lang="en-US" sz="1600" b="0">
                <a:latin typeface="Times" pitchFamily="18" charset="0"/>
              </a:rPr>
              <a:t>)</a:t>
            </a:r>
          </a:p>
        </p:txBody>
      </p:sp>
      <p:sp>
        <p:nvSpPr>
          <p:cNvPr id="42012" name="Rectangle 28"/>
          <p:cNvSpPr>
            <a:spLocks noChangeArrowheads="1"/>
          </p:cNvSpPr>
          <p:nvPr/>
        </p:nvSpPr>
        <p:spPr bwMode="auto">
          <a:xfrm>
            <a:off x="7543800" y="29718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2013" name="Rectangle 29"/>
          <p:cNvSpPr>
            <a:spLocks noChangeArrowheads="1"/>
          </p:cNvSpPr>
          <p:nvPr/>
        </p:nvSpPr>
        <p:spPr bwMode="auto">
          <a:xfrm>
            <a:off x="7105650" y="2057400"/>
            <a:ext cx="28575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k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4572000" y="3429000"/>
            <a:ext cx="2743200" cy="228600"/>
            <a:chOff x="2976" y="816"/>
            <a:chExt cx="1728" cy="144"/>
          </a:xfrm>
        </p:grpSpPr>
        <p:sp>
          <p:nvSpPr>
            <p:cNvPr id="42028" name="Rectangle 31"/>
            <p:cNvSpPr>
              <a:spLocks noChangeArrowheads="1"/>
            </p:cNvSpPr>
            <p:nvPr/>
          </p:nvSpPr>
          <p:spPr bwMode="auto">
            <a:xfrm>
              <a:off x="2976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29" name="Rectangle 32"/>
            <p:cNvSpPr>
              <a:spLocks noChangeArrowheads="1"/>
            </p:cNvSpPr>
            <p:nvPr/>
          </p:nvSpPr>
          <p:spPr bwMode="auto">
            <a:xfrm>
              <a:off x="3120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30" name="Rectangle 33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31" name="Rectangle 34"/>
            <p:cNvSpPr>
              <a:spLocks noChangeArrowheads="1"/>
            </p:cNvSpPr>
            <p:nvPr/>
          </p:nvSpPr>
          <p:spPr bwMode="auto">
            <a:xfrm>
              <a:off x="4272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32" name="Rectangle 35"/>
            <p:cNvSpPr>
              <a:spLocks noChangeArrowheads="1"/>
            </p:cNvSpPr>
            <p:nvPr/>
          </p:nvSpPr>
          <p:spPr bwMode="auto">
            <a:xfrm>
              <a:off x="4416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33" name="Rectangle 36"/>
            <p:cNvSpPr>
              <a:spLocks noChangeArrowheads="1"/>
            </p:cNvSpPr>
            <p:nvPr/>
          </p:nvSpPr>
          <p:spPr bwMode="auto">
            <a:xfrm>
              <a:off x="4560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34" name="Rectangle 37"/>
            <p:cNvSpPr>
              <a:spLocks noChangeArrowheads="1"/>
            </p:cNvSpPr>
            <p:nvPr/>
          </p:nvSpPr>
          <p:spPr bwMode="auto">
            <a:xfrm>
              <a:off x="3408" y="816"/>
              <a:ext cx="86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• • •</a:t>
              </a:r>
            </a:p>
          </p:txBody>
        </p:sp>
      </p:grpSp>
      <p:sp>
        <p:nvSpPr>
          <p:cNvPr id="42015" name="Rectangle 38"/>
          <p:cNvSpPr>
            <a:spLocks noChangeArrowheads="1"/>
          </p:cNvSpPr>
          <p:nvPr/>
        </p:nvSpPr>
        <p:spPr bwMode="auto">
          <a:xfrm>
            <a:off x="7315200" y="3429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16" name="Rectangle 39"/>
          <p:cNvSpPr>
            <a:spLocks noChangeArrowheads="1"/>
          </p:cNvSpPr>
          <p:nvPr/>
        </p:nvSpPr>
        <p:spPr bwMode="auto">
          <a:xfrm>
            <a:off x="8229600" y="3429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17" name="Rectangle 40"/>
          <p:cNvSpPr>
            <a:spLocks noChangeArrowheads="1"/>
          </p:cNvSpPr>
          <p:nvPr/>
        </p:nvSpPr>
        <p:spPr bwMode="auto">
          <a:xfrm>
            <a:off x="8458200" y="3429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18" name="Rectangle 41"/>
          <p:cNvSpPr>
            <a:spLocks noChangeArrowheads="1"/>
          </p:cNvSpPr>
          <p:nvPr/>
        </p:nvSpPr>
        <p:spPr bwMode="auto">
          <a:xfrm>
            <a:off x="7543800" y="34290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2019" name="Rectangle 42"/>
          <p:cNvSpPr>
            <a:spLocks noChangeArrowheads="1"/>
          </p:cNvSpPr>
          <p:nvPr/>
        </p:nvSpPr>
        <p:spPr bwMode="auto">
          <a:xfrm>
            <a:off x="4398197" y="4066758"/>
            <a:ext cx="1359667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dirty="0" err="1">
                <a:latin typeface="Times" pitchFamily="18" charset="0"/>
              </a:rPr>
              <a:t>TMult</a:t>
            </a:r>
            <a:r>
              <a:rPr lang="en-US" sz="1600" b="0" i="1" baseline="-25000" dirty="0" err="1">
                <a:latin typeface="Times" pitchFamily="18" charset="0"/>
              </a:rPr>
              <a:t>w</a:t>
            </a:r>
            <a:r>
              <a:rPr lang="en-US" sz="1600" b="0" dirty="0">
                <a:latin typeface="Times" pitchFamily="18" charset="0"/>
              </a:rPr>
              <a:t>(</a:t>
            </a:r>
            <a:r>
              <a:rPr lang="en-US" sz="1600" b="0" i="1" dirty="0">
                <a:latin typeface="Times" pitchFamily="18" charset="0"/>
              </a:rPr>
              <a:t>u</a:t>
            </a:r>
            <a:r>
              <a:rPr lang="en-US" sz="1600" b="0" dirty="0">
                <a:latin typeface="Times" pitchFamily="18" charset="0"/>
              </a:rPr>
              <a:t> , 2</a:t>
            </a:r>
            <a:r>
              <a:rPr lang="en-US" sz="1600" b="0" i="1" baseline="30000" dirty="0">
                <a:latin typeface="Times" pitchFamily="18" charset="0"/>
              </a:rPr>
              <a:t>k</a:t>
            </a:r>
            <a:r>
              <a:rPr lang="en-US" sz="1600" b="0" dirty="0">
                <a:latin typeface="Times" pitchFamily="18" charset="0"/>
              </a:rPr>
              <a:t>)</a:t>
            </a:r>
          </a:p>
        </p:txBody>
      </p:sp>
      <p:sp>
        <p:nvSpPr>
          <p:cNvPr id="42020" name="Rectangle 43"/>
          <p:cNvSpPr>
            <a:spLocks noChangeArrowheads="1"/>
          </p:cNvSpPr>
          <p:nvPr/>
        </p:nvSpPr>
        <p:spPr bwMode="auto">
          <a:xfrm>
            <a:off x="7315200" y="3886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21" name="Rectangle 44"/>
          <p:cNvSpPr>
            <a:spLocks noChangeArrowheads="1"/>
          </p:cNvSpPr>
          <p:nvPr/>
        </p:nvSpPr>
        <p:spPr bwMode="auto">
          <a:xfrm>
            <a:off x="8229600" y="3886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22" name="Rectangle 45"/>
          <p:cNvSpPr>
            <a:spLocks noChangeArrowheads="1"/>
          </p:cNvSpPr>
          <p:nvPr/>
        </p:nvSpPr>
        <p:spPr bwMode="auto">
          <a:xfrm>
            <a:off x="8458200" y="3886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42023" name="Rectangle 46"/>
          <p:cNvSpPr>
            <a:spLocks noChangeArrowheads="1"/>
          </p:cNvSpPr>
          <p:nvPr/>
        </p:nvSpPr>
        <p:spPr bwMode="auto">
          <a:xfrm>
            <a:off x="7543800" y="38862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•••</a:t>
            </a:r>
          </a:p>
        </p:txBody>
      </p:sp>
      <p:sp>
        <p:nvSpPr>
          <p:cNvPr id="42024" name="Rectangle 47"/>
          <p:cNvSpPr>
            <a:spLocks noChangeArrowheads="1"/>
          </p:cNvSpPr>
          <p:nvPr/>
        </p:nvSpPr>
        <p:spPr bwMode="auto">
          <a:xfrm>
            <a:off x="6629400" y="38862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2025" name="Rectangle 48"/>
          <p:cNvSpPr>
            <a:spLocks noChangeArrowheads="1"/>
          </p:cNvSpPr>
          <p:nvPr/>
        </p:nvSpPr>
        <p:spPr bwMode="auto">
          <a:xfrm>
            <a:off x="6858000" y="38862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2026" name="Rectangle 49"/>
          <p:cNvSpPr>
            <a:spLocks noChangeArrowheads="1"/>
          </p:cNvSpPr>
          <p:nvPr/>
        </p:nvSpPr>
        <p:spPr bwMode="auto">
          <a:xfrm>
            <a:off x="7086600" y="38862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2027" name="Rectangle 50"/>
          <p:cNvSpPr>
            <a:spLocks noChangeArrowheads="1"/>
          </p:cNvSpPr>
          <p:nvPr/>
        </p:nvSpPr>
        <p:spPr bwMode="auto">
          <a:xfrm>
            <a:off x="5943600" y="3886200"/>
            <a:ext cx="6858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•••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06" grpId="0"/>
      <p:bldP spid="42007" grpId="0" animBg="1"/>
      <p:bldP spid="42007" grpId="1" animBg="1"/>
      <p:bldP spid="42008" grpId="0"/>
      <p:bldP spid="42010" grpId="0"/>
      <p:bldP spid="42011" grpId="0"/>
      <p:bldP spid="42015" grpId="0" animBg="1"/>
      <p:bldP spid="42016" grpId="0" animBg="1"/>
      <p:bldP spid="42017" grpId="0" animBg="1"/>
      <p:bldP spid="42018" grpId="0" animBg="1"/>
      <p:bldP spid="42019" grpId="0"/>
      <p:bldP spid="42020" grpId="0" animBg="1"/>
      <p:bldP spid="42021" grpId="0" animBg="1"/>
      <p:bldP spid="42022" grpId="0" animBg="1"/>
      <p:bldP spid="42023" grpId="0" animBg="1"/>
      <p:bldP spid="42024" grpId="0" animBg="1"/>
      <p:bldP spid="42025" grpId="0" animBg="1"/>
      <p:bldP spid="42026" grpId="0" animBg="1"/>
      <p:bldP spid="4202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381000" y="3733800"/>
            <a:ext cx="4495800" cy="646331"/>
          </a:xfrm>
          <a:prstGeom prst="rect">
            <a:avLst/>
          </a:prstGeom>
          <a:solidFill>
            <a:srgbClr val="FFFF99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leaq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	(%rax,%rax,2), %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rax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salq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	$2, %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rax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title"/>
          </p:nvPr>
        </p:nvSpPr>
        <p:spPr>
          <a:xfrm>
            <a:off x="296862" y="457200"/>
            <a:ext cx="71707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Compiled Multiplication Code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90513" y="5257800"/>
            <a:ext cx="8307387" cy="1187450"/>
          </a:xfrm>
        </p:spPr>
        <p:txBody>
          <a:bodyPr/>
          <a:lstStyle/>
          <a:p>
            <a:r>
              <a:rPr lang="en-US" dirty="0"/>
              <a:t>C compiler automatically generates shift/add code when multiplying by constant</a:t>
            </a:r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381000" y="1600200"/>
            <a:ext cx="2895600" cy="1200329"/>
          </a:xfrm>
          <a:prstGeom prst="rect">
            <a:avLst/>
          </a:prstGeom>
          <a:solidFill>
            <a:srgbClr val="DBF2DA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long mul12(long x)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return x*12;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3014" name="Text Box 6"/>
          <p:cNvSpPr txBox="1">
            <a:spLocks noChangeArrowheads="1"/>
          </p:cNvSpPr>
          <p:nvPr/>
        </p:nvSpPr>
        <p:spPr bwMode="auto">
          <a:xfrm>
            <a:off x="5486400" y="3733800"/>
            <a:ext cx="2514600" cy="646331"/>
          </a:xfrm>
          <a:prstGeom prst="rect">
            <a:avLst/>
          </a:prstGeom>
          <a:solidFill>
            <a:srgbClr val="FFFF99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t &lt;-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x+x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*2</a:t>
            </a:r>
          </a:p>
          <a:p>
            <a:pPr>
              <a:lnSpc>
                <a:spcPct val="100000"/>
              </a:lnSpc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return t &lt;&lt; 2;</a:t>
            </a:r>
          </a:p>
        </p:txBody>
      </p:sp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814388" y="1179513"/>
            <a:ext cx="1212833" cy="40011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sm"/>
          </a:ln>
        </p:spPr>
        <p:txBody>
          <a:bodyPr wrap="none" lIns="45720" rIns="4572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C Function</a:t>
            </a:r>
          </a:p>
        </p:txBody>
      </p:sp>
      <p:sp>
        <p:nvSpPr>
          <p:cNvPr id="43016" name="Text Box 8"/>
          <p:cNvSpPr txBox="1">
            <a:spLocks noChangeArrowheads="1"/>
          </p:cNvSpPr>
          <p:nvPr/>
        </p:nvSpPr>
        <p:spPr bwMode="auto">
          <a:xfrm>
            <a:off x="642938" y="3254375"/>
            <a:ext cx="3530647" cy="40011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sm"/>
          </a:ln>
        </p:spPr>
        <p:txBody>
          <a:bodyPr wrap="none" lIns="45720" rIns="4572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Compiled Arithmetic Operations</a:t>
            </a:r>
          </a:p>
        </p:txBody>
      </p:sp>
      <p:sp>
        <p:nvSpPr>
          <p:cNvPr id="43017" name="Text Box 9"/>
          <p:cNvSpPr txBox="1">
            <a:spLocks noChangeArrowheads="1"/>
          </p:cNvSpPr>
          <p:nvPr/>
        </p:nvSpPr>
        <p:spPr bwMode="auto">
          <a:xfrm>
            <a:off x="5897563" y="3254375"/>
            <a:ext cx="1351524" cy="40011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sm"/>
          </a:ln>
        </p:spPr>
        <p:txBody>
          <a:bodyPr wrap="none" lIns="45720" rIns="4572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649551353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93712"/>
            <a:ext cx="83820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Unsigned Power-of-2 Divide with Shift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220788"/>
            <a:ext cx="8307387" cy="1268412"/>
          </a:xfrm>
        </p:spPr>
        <p:txBody>
          <a:bodyPr/>
          <a:lstStyle/>
          <a:p>
            <a:pPr eaLnBrk="1" hangingPunct="1">
              <a:tabLst>
                <a:tab pos="2971800" algn="l"/>
              </a:tabLst>
              <a:defRPr/>
            </a:pPr>
            <a:r>
              <a:rPr lang="en-US" dirty="0"/>
              <a:t>Quotient of Unsigned by Power of 2</a:t>
            </a:r>
          </a:p>
          <a:p>
            <a:pPr lvl="1">
              <a:tabLst>
                <a:tab pos="2971800" algn="l"/>
              </a:tabLst>
              <a:defRPr/>
            </a:pPr>
            <a:r>
              <a:rPr lang="en-US" b="1" dirty="0">
                <a:latin typeface="Courier New" pitchFamily="49" charset="0"/>
              </a:rPr>
              <a:t>u &gt;&gt; k</a:t>
            </a:r>
            <a:r>
              <a:rPr lang="en-US" b="1" dirty="0"/>
              <a:t> </a:t>
            </a:r>
            <a:r>
              <a:rPr lang="en-US" dirty="0"/>
              <a:t>gives    </a:t>
            </a:r>
            <a:r>
              <a:rPr lang="en-US" b="1" dirty="0">
                <a:latin typeface="Courier New" pitchFamily="49" charset="0"/>
              </a:rPr>
              <a:t>u / </a:t>
            </a:r>
            <a:r>
              <a:rPr lang="en-US" b="1" i="1" dirty="0"/>
              <a:t>2</a:t>
            </a:r>
            <a:r>
              <a:rPr lang="en-US" b="1" i="1" baseline="30000" dirty="0"/>
              <a:t>k 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>
                <a:solidFill>
                  <a:schemeClr val="tx2"/>
                </a:solidFill>
              </a:rPr>
              <a:t>Uses logical shift</a:t>
            </a:r>
          </a:p>
        </p:txBody>
      </p:sp>
      <p:graphicFrame>
        <p:nvGraphicFramePr>
          <p:cNvPr id="13314" name="Object 4"/>
          <p:cNvGraphicFramePr>
            <a:graphicFrameLocks noChangeAspect="1"/>
          </p:cNvGraphicFramePr>
          <p:nvPr/>
        </p:nvGraphicFramePr>
        <p:xfrm>
          <a:off x="762000" y="4914900"/>
          <a:ext cx="76835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988300" imgH="1651000" progId="Word.Document.8">
                  <p:embed/>
                </p:oleObj>
              </mc:Choice>
              <mc:Fallback>
                <p:oleObj name="Document" r:id="rId3" imgW="7988300" imgH="1651000" progId="Word.Document.8">
                  <p:embed/>
                  <p:pic>
                    <p:nvPicPr>
                      <p:cNvPr id="133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914900"/>
                        <a:ext cx="7683500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3962400" y="27432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4191000" y="27432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5105400" y="27432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3962400" y="3200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4876800" y="3200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5105400" y="3200400"/>
            <a:ext cx="228600" cy="228600"/>
          </a:xfrm>
          <a:prstGeom prst="rect">
            <a:avLst/>
          </a:prstGeom>
          <a:solidFill>
            <a:srgbClr val="A8E7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334000" y="3200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6248400" y="3200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6477000" y="3200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4191000" y="32004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3327" name="Rectangle 15"/>
          <p:cNvSpPr>
            <a:spLocks noChangeArrowheads="1"/>
          </p:cNvSpPr>
          <p:nvPr/>
        </p:nvSpPr>
        <p:spPr bwMode="auto">
          <a:xfrm>
            <a:off x="3352800" y="2667000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13328" name="Rectangle 16"/>
          <p:cNvSpPr>
            <a:spLocks noChangeArrowheads="1"/>
          </p:cNvSpPr>
          <p:nvPr/>
        </p:nvSpPr>
        <p:spPr bwMode="auto">
          <a:xfrm>
            <a:off x="3352800" y="3124200"/>
            <a:ext cx="3667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13329" name="Line 17"/>
          <p:cNvSpPr>
            <a:spLocks noChangeShapeType="1"/>
          </p:cNvSpPr>
          <p:nvPr/>
        </p:nvSpPr>
        <p:spPr bwMode="auto">
          <a:xfrm>
            <a:off x="2209800" y="35052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2971800" y="3124200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/</a:t>
            </a:r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3048000" y="3581400"/>
            <a:ext cx="6588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/ 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13332" name="Text Box 20"/>
          <p:cNvSpPr txBox="1">
            <a:spLocks noChangeArrowheads="1"/>
          </p:cNvSpPr>
          <p:nvPr/>
        </p:nvSpPr>
        <p:spPr bwMode="auto">
          <a:xfrm>
            <a:off x="533400" y="3581400"/>
            <a:ext cx="1319592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Division: </a:t>
            </a:r>
          </a:p>
        </p:txBody>
      </p:sp>
      <p:sp>
        <p:nvSpPr>
          <p:cNvPr id="13333" name="Text Box 21"/>
          <p:cNvSpPr txBox="1">
            <a:spLocks noChangeArrowheads="1"/>
          </p:cNvSpPr>
          <p:nvPr/>
        </p:nvSpPr>
        <p:spPr bwMode="auto">
          <a:xfrm>
            <a:off x="533400" y="2895600"/>
            <a:ext cx="147841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Operands:</a:t>
            </a:r>
          </a:p>
        </p:txBody>
      </p:sp>
      <p:sp>
        <p:nvSpPr>
          <p:cNvPr id="13334" name="Rectangle 22"/>
          <p:cNvSpPr>
            <a:spLocks noChangeArrowheads="1"/>
          </p:cNvSpPr>
          <p:nvPr/>
        </p:nvSpPr>
        <p:spPr bwMode="auto">
          <a:xfrm>
            <a:off x="5562600" y="32004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3335" name="Rectangle 23"/>
          <p:cNvSpPr>
            <a:spLocks noChangeArrowheads="1"/>
          </p:cNvSpPr>
          <p:nvPr/>
        </p:nvSpPr>
        <p:spPr bwMode="auto">
          <a:xfrm>
            <a:off x="5029200" y="23622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k</a:t>
            </a:r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4419600" y="27432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•••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5334000" y="2743200"/>
            <a:ext cx="1371600" cy="228600"/>
            <a:chOff x="3744" y="1488"/>
            <a:chExt cx="864" cy="144"/>
          </a:xfrm>
        </p:grpSpPr>
        <p:sp>
          <p:nvSpPr>
            <p:cNvPr id="13367" name="Rectangle 26"/>
            <p:cNvSpPr>
              <a:spLocks noChangeArrowheads="1"/>
            </p:cNvSpPr>
            <p:nvPr/>
          </p:nvSpPr>
          <p:spPr bwMode="auto">
            <a:xfrm>
              <a:off x="3744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13368" name="Rectangle 27"/>
            <p:cNvSpPr>
              <a:spLocks noChangeArrowheads="1"/>
            </p:cNvSpPr>
            <p:nvPr/>
          </p:nvSpPr>
          <p:spPr bwMode="auto">
            <a:xfrm>
              <a:off x="4320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13369" name="Rectangle 28"/>
            <p:cNvSpPr>
              <a:spLocks noChangeArrowheads="1"/>
            </p:cNvSpPr>
            <p:nvPr/>
          </p:nvSpPr>
          <p:spPr bwMode="auto">
            <a:xfrm>
              <a:off x="4464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13370" name="Rectangle 29"/>
            <p:cNvSpPr>
              <a:spLocks noChangeArrowheads="1"/>
            </p:cNvSpPr>
            <p:nvPr/>
          </p:nvSpPr>
          <p:spPr bwMode="auto">
            <a:xfrm>
              <a:off x="3888" y="1488"/>
              <a:ext cx="432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•••</a:t>
              </a:r>
            </a:p>
          </p:txBody>
        </p:sp>
      </p:grpSp>
      <p:sp>
        <p:nvSpPr>
          <p:cNvPr id="13338" name="Rectangle 30"/>
          <p:cNvSpPr>
            <a:spLocks noChangeArrowheads="1"/>
          </p:cNvSpPr>
          <p:nvPr/>
        </p:nvSpPr>
        <p:spPr bwMode="auto">
          <a:xfrm>
            <a:off x="5334000" y="36576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39" name="Rectangle 31"/>
          <p:cNvSpPr>
            <a:spLocks noChangeArrowheads="1"/>
          </p:cNvSpPr>
          <p:nvPr/>
        </p:nvSpPr>
        <p:spPr bwMode="auto">
          <a:xfrm>
            <a:off x="5562600" y="36576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40" name="Rectangle 32"/>
          <p:cNvSpPr>
            <a:spLocks noChangeArrowheads="1"/>
          </p:cNvSpPr>
          <p:nvPr/>
        </p:nvSpPr>
        <p:spPr bwMode="auto">
          <a:xfrm>
            <a:off x="6477000" y="36576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41" name="Rectangle 33"/>
          <p:cNvSpPr>
            <a:spLocks noChangeArrowheads="1"/>
          </p:cNvSpPr>
          <p:nvPr/>
        </p:nvSpPr>
        <p:spPr bwMode="auto">
          <a:xfrm>
            <a:off x="5791200" y="36576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3342" name="Rectangle 34"/>
          <p:cNvSpPr>
            <a:spLocks noChangeArrowheads="1"/>
          </p:cNvSpPr>
          <p:nvPr/>
        </p:nvSpPr>
        <p:spPr bwMode="auto">
          <a:xfrm>
            <a:off x="3962400" y="36576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43" name="Rectangle 35"/>
          <p:cNvSpPr>
            <a:spLocks noChangeArrowheads="1"/>
          </p:cNvSpPr>
          <p:nvPr/>
        </p:nvSpPr>
        <p:spPr bwMode="auto">
          <a:xfrm>
            <a:off x="4876800" y="36576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3344" name="Rectangle 36"/>
          <p:cNvSpPr>
            <a:spLocks noChangeArrowheads="1"/>
          </p:cNvSpPr>
          <p:nvPr/>
        </p:nvSpPr>
        <p:spPr bwMode="auto">
          <a:xfrm>
            <a:off x="5105400" y="36576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3345" name="Rectangle 37"/>
          <p:cNvSpPr>
            <a:spLocks noChangeArrowheads="1"/>
          </p:cNvSpPr>
          <p:nvPr/>
        </p:nvSpPr>
        <p:spPr bwMode="auto">
          <a:xfrm>
            <a:off x="4191000" y="36576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6781800" y="3657600"/>
            <a:ext cx="1371600" cy="228600"/>
            <a:chOff x="4416" y="2256"/>
            <a:chExt cx="864" cy="144"/>
          </a:xfrm>
        </p:grpSpPr>
        <p:sp>
          <p:nvSpPr>
            <p:cNvPr id="13363" name="Rectangle 39"/>
            <p:cNvSpPr>
              <a:spLocks noChangeArrowheads="1"/>
            </p:cNvSpPr>
            <p:nvPr/>
          </p:nvSpPr>
          <p:spPr bwMode="auto">
            <a:xfrm>
              <a:off x="4416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1800" b="0">
                <a:latin typeface="Calibri"/>
                <a:cs typeface="Calibri"/>
              </a:endParaRPr>
            </a:p>
          </p:txBody>
        </p:sp>
        <p:sp>
          <p:nvSpPr>
            <p:cNvPr id="13364" name="Rectangle 40"/>
            <p:cNvSpPr>
              <a:spLocks noChangeArrowheads="1"/>
            </p:cNvSpPr>
            <p:nvPr/>
          </p:nvSpPr>
          <p:spPr bwMode="auto">
            <a:xfrm>
              <a:off x="4992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1800" b="0">
                <a:latin typeface="Calibri"/>
                <a:cs typeface="Calibri"/>
              </a:endParaRPr>
            </a:p>
          </p:txBody>
        </p:sp>
        <p:sp>
          <p:nvSpPr>
            <p:cNvPr id="13365" name="Rectangle 41"/>
            <p:cNvSpPr>
              <a:spLocks noChangeArrowheads="1"/>
            </p:cNvSpPr>
            <p:nvPr/>
          </p:nvSpPr>
          <p:spPr bwMode="auto">
            <a:xfrm>
              <a:off x="5136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1800" b="0">
                <a:latin typeface="Calibri"/>
                <a:cs typeface="Calibri"/>
              </a:endParaRPr>
            </a:p>
          </p:txBody>
        </p:sp>
        <p:sp>
          <p:nvSpPr>
            <p:cNvPr id="13366" name="Rectangle 42"/>
            <p:cNvSpPr>
              <a:spLocks noChangeArrowheads="1"/>
            </p:cNvSpPr>
            <p:nvPr/>
          </p:nvSpPr>
          <p:spPr bwMode="auto">
            <a:xfrm>
              <a:off x="4560" y="2256"/>
              <a:ext cx="432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•••</a:t>
              </a:r>
            </a:p>
          </p:txBody>
        </p:sp>
      </p:grpSp>
      <p:sp>
        <p:nvSpPr>
          <p:cNvPr id="13347" name="Line 43"/>
          <p:cNvSpPr>
            <a:spLocks noChangeShapeType="1"/>
          </p:cNvSpPr>
          <p:nvPr/>
        </p:nvSpPr>
        <p:spPr bwMode="auto">
          <a:xfrm>
            <a:off x="2209800" y="40386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8" name="Rectangle 44"/>
          <p:cNvSpPr>
            <a:spLocks noChangeArrowheads="1"/>
          </p:cNvSpPr>
          <p:nvPr/>
        </p:nvSpPr>
        <p:spPr bwMode="auto">
          <a:xfrm>
            <a:off x="2982578" y="4133850"/>
            <a:ext cx="82266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 dirty="0">
                <a:latin typeface="Times" pitchFamily="18" charset="0"/>
              </a:rPr>
              <a:t>u </a:t>
            </a:r>
            <a:r>
              <a:rPr lang="en-US" b="0" dirty="0">
                <a:latin typeface="Times" pitchFamily="18" charset="0"/>
              </a:rPr>
              <a:t>/ 2</a:t>
            </a:r>
            <a:r>
              <a:rPr lang="en-US" b="0" i="1" baseline="30000" dirty="0">
                <a:latin typeface="Times" pitchFamily="18" charset="0"/>
              </a:rPr>
              <a:t>k</a:t>
            </a:r>
            <a:endParaRPr lang="en-US" b="0" dirty="0">
              <a:solidFill>
                <a:schemeClr val="tx2"/>
              </a:solidFill>
              <a:latin typeface="Calibri" pitchFamily="34" charset="0"/>
              <a:sym typeface="Symbol" pitchFamily="18" charset="2"/>
            </a:endParaRPr>
          </a:p>
        </p:txBody>
      </p:sp>
      <p:sp>
        <p:nvSpPr>
          <p:cNvPr id="13349" name="Rectangle 45"/>
          <p:cNvSpPr>
            <a:spLocks noChangeArrowheads="1"/>
          </p:cNvSpPr>
          <p:nvPr/>
        </p:nvSpPr>
        <p:spPr bwMode="auto">
          <a:xfrm>
            <a:off x="5334000" y="41910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50" name="Rectangle 46"/>
          <p:cNvSpPr>
            <a:spLocks noChangeArrowheads="1"/>
          </p:cNvSpPr>
          <p:nvPr/>
        </p:nvSpPr>
        <p:spPr bwMode="auto">
          <a:xfrm>
            <a:off x="5562600" y="41910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51" name="Rectangle 47"/>
          <p:cNvSpPr>
            <a:spLocks noChangeArrowheads="1"/>
          </p:cNvSpPr>
          <p:nvPr/>
        </p:nvSpPr>
        <p:spPr bwMode="auto">
          <a:xfrm>
            <a:off x="6477000" y="41910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52" name="Rectangle 48"/>
          <p:cNvSpPr>
            <a:spLocks noChangeArrowheads="1"/>
          </p:cNvSpPr>
          <p:nvPr/>
        </p:nvSpPr>
        <p:spPr bwMode="auto">
          <a:xfrm>
            <a:off x="5791200" y="41910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3353" name="Text Box 49"/>
          <p:cNvSpPr txBox="1">
            <a:spLocks noChangeArrowheads="1"/>
          </p:cNvSpPr>
          <p:nvPr/>
        </p:nvSpPr>
        <p:spPr bwMode="auto">
          <a:xfrm>
            <a:off x="533400" y="4114800"/>
            <a:ext cx="103688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Result:</a:t>
            </a:r>
          </a:p>
        </p:txBody>
      </p:sp>
      <p:sp>
        <p:nvSpPr>
          <p:cNvPr id="13354" name="Text Box 50"/>
          <p:cNvSpPr txBox="1">
            <a:spLocks noChangeArrowheads="1"/>
          </p:cNvSpPr>
          <p:nvPr/>
        </p:nvSpPr>
        <p:spPr bwMode="auto">
          <a:xfrm>
            <a:off x="6629400" y="3581400"/>
            <a:ext cx="242938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.</a:t>
            </a:r>
          </a:p>
        </p:txBody>
      </p:sp>
      <p:sp>
        <p:nvSpPr>
          <p:cNvPr id="13355" name="Text Box 51"/>
          <p:cNvSpPr txBox="1">
            <a:spLocks noChangeArrowheads="1"/>
          </p:cNvSpPr>
          <p:nvPr/>
        </p:nvSpPr>
        <p:spPr bwMode="auto">
          <a:xfrm>
            <a:off x="6934200" y="2667000"/>
            <a:ext cx="1695144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Binary Point</a:t>
            </a:r>
          </a:p>
        </p:txBody>
      </p:sp>
      <p:sp>
        <p:nvSpPr>
          <p:cNvPr id="13356" name="Line 52"/>
          <p:cNvSpPr>
            <a:spLocks noChangeShapeType="1"/>
          </p:cNvSpPr>
          <p:nvPr/>
        </p:nvSpPr>
        <p:spPr bwMode="auto">
          <a:xfrm flipH="1">
            <a:off x="6781800" y="3048000"/>
            <a:ext cx="304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57" name="Rectangle 53"/>
          <p:cNvSpPr>
            <a:spLocks noChangeArrowheads="1"/>
          </p:cNvSpPr>
          <p:nvPr/>
        </p:nvSpPr>
        <p:spPr bwMode="auto">
          <a:xfrm>
            <a:off x="3962400" y="36576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3358" name="Rectangle 54"/>
          <p:cNvSpPr>
            <a:spLocks noChangeArrowheads="1"/>
          </p:cNvSpPr>
          <p:nvPr/>
        </p:nvSpPr>
        <p:spPr bwMode="auto">
          <a:xfrm>
            <a:off x="3962400" y="4191000"/>
            <a:ext cx="228600" cy="22860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59" name="Rectangle 55"/>
          <p:cNvSpPr>
            <a:spLocks noChangeArrowheads="1"/>
          </p:cNvSpPr>
          <p:nvPr/>
        </p:nvSpPr>
        <p:spPr bwMode="auto">
          <a:xfrm>
            <a:off x="4876800" y="4191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3360" name="Rectangle 56"/>
          <p:cNvSpPr>
            <a:spLocks noChangeArrowheads="1"/>
          </p:cNvSpPr>
          <p:nvPr/>
        </p:nvSpPr>
        <p:spPr bwMode="auto">
          <a:xfrm>
            <a:off x="5105400" y="4191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3361" name="Rectangle 57"/>
          <p:cNvSpPr>
            <a:spLocks noChangeArrowheads="1"/>
          </p:cNvSpPr>
          <p:nvPr/>
        </p:nvSpPr>
        <p:spPr bwMode="auto">
          <a:xfrm>
            <a:off x="4191000" y="41910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3362" name="Rectangle 58"/>
          <p:cNvSpPr>
            <a:spLocks noChangeArrowheads="1"/>
          </p:cNvSpPr>
          <p:nvPr/>
        </p:nvSpPr>
        <p:spPr bwMode="auto">
          <a:xfrm>
            <a:off x="3962400" y="4191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191000"/>
            <a:ext cx="92529" cy="32385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471" y="1676400"/>
            <a:ext cx="92529" cy="323851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191000"/>
            <a:ext cx="92529" cy="323851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71" y="1676400"/>
            <a:ext cx="92529" cy="32385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1" grpId="0"/>
      <p:bldP spid="13332" grpId="0"/>
      <p:bldP spid="13338" grpId="0" animBg="1"/>
      <p:bldP spid="13339" grpId="0" animBg="1"/>
      <p:bldP spid="13340" grpId="0" animBg="1"/>
      <p:bldP spid="13341" grpId="0" animBg="1"/>
      <p:bldP spid="13342" grpId="0" animBg="1"/>
      <p:bldP spid="13343" grpId="0" animBg="1"/>
      <p:bldP spid="13344" grpId="0" animBg="1"/>
      <p:bldP spid="13345" grpId="0" animBg="1"/>
      <p:bldP spid="13347" grpId="0" animBg="1"/>
      <p:bldP spid="13348" grpId="0"/>
      <p:bldP spid="13349" grpId="0" animBg="1"/>
      <p:bldP spid="13350" grpId="0" animBg="1"/>
      <p:bldP spid="13351" grpId="0" animBg="1"/>
      <p:bldP spid="13352" grpId="0" animBg="1"/>
      <p:bldP spid="13353" grpId="0"/>
      <p:bldP spid="13354" grpId="0"/>
      <p:bldP spid="13355" grpId="0"/>
      <p:bldP spid="13356" grpId="0" animBg="1"/>
      <p:bldP spid="13357" grpId="0" animBg="1"/>
      <p:bldP spid="13358" grpId="0" animBg="1"/>
      <p:bldP spid="13359" grpId="0" animBg="1"/>
      <p:bldP spid="13360" grpId="0" animBg="1"/>
      <p:bldP spid="13361" grpId="0" animBg="1"/>
      <p:bldP spid="1336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533400" y="3897868"/>
            <a:ext cx="4495800" cy="369332"/>
          </a:xfrm>
          <a:prstGeom prst="rect">
            <a:avLst/>
          </a:prstGeom>
          <a:solidFill>
            <a:srgbClr val="FFFF99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shrq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	$3, %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rax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569912"/>
            <a:ext cx="79248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Compiled Unsigned Division Code</a:t>
            </a:r>
          </a:p>
        </p:txBody>
      </p:sp>
      <p:sp>
        <p:nvSpPr>
          <p:cNvPr id="1710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90513" y="4953000"/>
            <a:ext cx="8307387" cy="1187450"/>
          </a:xfrm>
        </p:spPr>
        <p:txBody>
          <a:bodyPr/>
          <a:lstStyle/>
          <a:p>
            <a:pPr>
              <a:defRPr/>
            </a:pPr>
            <a:r>
              <a:rPr lang="en-US" dirty="0"/>
              <a:t>Uses logical shift for unsigned</a:t>
            </a:r>
          </a:p>
          <a:p>
            <a:pPr eaLnBrk="1" hangingPunct="1">
              <a:defRPr/>
            </a:pPr>
            <a:r>
              <a:rPr lang="en-US" dirty="0"/>
              <a:t>For Java Users </a:t>
            </a:r>
          </a:p>
          <a:p>
            <a:pPr lvl="1" eaLnBrk="1" hangingPunct="1">
              <a:defRPr/>
            </a:pPr>
            <a:r>
              <a:rPr lang="en-US" dirty="0"/>
              <a:t>Logical shift written as </a:t>
            </a:r>
            <a:r>
              <a:rPr lang="en-US" dirty="0">
                <a:latin typeface="Courier New" pitchFamily="49" charset="0"/>
              </a:rPr>
              <a:t>&gt;&gt;&gt;</a:t>
            </a:r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533400" y="1764268"/>
            <a:ext cx="4572000" cy="1477328"/>
          </a:xfrm>
          <a:prstGeom prst="rect">
            <a:avLst/>
          </a:prstGeom>
          <a:solidFill>
            <a:srgbClr val="E0F4E3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unsigned long udiv8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   (unsigned long x)</a:t>
            </a:r>
          </a:p>
          <a:p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  return x/8;</a:t>
            </a:r>
          </a:p>
          <a:p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5486400" y="3886200"/>
            <a:ext cx="3352800" cy="646331"/>
          </a:xfrm>
          <a:prstGeom prst="rect">
            <a:avLst/>
          </a:prstGeom>
          <a:solidFill>
            <a:srgbClr val="FFFF99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# Logical shift</a:t>
            </a:r>
          </a:p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return x &gt;&gt; 3;</a:t>
            </a:r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457200" y="1343581"/>
            <a:ext cx="1212833" cy="40011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sm"/>
          </a:ln>
        </p:spPr>
        <p:txBody>
          <a:bodyPr wrap="none" lIns="45720" rIns="4572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C Function</a:t>
            </a:r>
          </a:p>
        </p:txBody>
      </p:sp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457200" y="3497758"/>
            <a:ext cx="3530647" cy="40011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sm"/>
          </a:ln>
        </p:spPr>
        <p:txBody>
          <a:bodyPr wrap="none" lIns="45720" rIns="4572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Compiled Arithmetic Operations</a:t>
            </a:r>
          </a:p>
        </p:txBody>
      </p:sp>
      <p:sp>
        <p:nvSpPr>
          <p:cNvPr id="44041" name="Text Box 9"/>
          <p:cNvSpPr txBox="1">
            <a:spLocks noChangeArrowheads="1"/>
          </p:cNvSpPr>
          <p:nvPr/>
        </p:nvSpPr>
        <p:spPr bwMode="auto">
          <a:xfrm>
            <a:off x="5410200" y="3505200"/>
            <a:ext cx="1351524" cy="40011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sm"/>
          </a:ln>
        </p:spPr>
        <p:txBody>
          <a:bodyPr wrap="none" lIns="45720" rIns="4572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105821725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"/>
          <p:cNvSpPr>
            <a:spLocks noGrp="1" noChangeArrowheads="1"/>
          </p:cNvSpPr>
          <p:nvPr>
            <p:ph type="title"/>
          </p:nvPr>
        </p:nvSpPr>
        <p:spPr>
          <a:xfrm>
            <a:off x="404813" y="247650"/>
            <a:ext cx="8716962" cy="782638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Compilation of hello.c</a:t>
            </a:r>
          </a:p>
        </p:txBody>
      </p:sp>
      <p:sp>
        <p:nvSpPr>
          <p:cNvPr id="95235" name="Rectangle 2"/>
          <p:cNvSpPr>
            <a:spLocks noChangeArrowheads="1"/>
          </p:cNvSpPr>
          <p:nvPr/>
        </p:nvSpPr>
        <p:spPr bwMode="auto">
          <a:xfrm>
            <a:off x="1416050" y="2895600"/>
            <a:ext cx="914400" cy="8382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Helvetica" charset="0"/>
              </a:rPr>
              <a:t>Pre-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Helvetica" charset="0"/>
              </a:rPr>
              <a:t>processor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Helvetica" charset="0"/>
              </a:rPr>
              <a:t>(</a:t>
            </a:r>
            <a:r>
              <a:rPr lang="en-GB" sz="1400" b="1">
                <a:latin typeface="Courier New" charset="0"/>
              </a:rPr>
              <a:t>cpp</a:t>
            </a:r>
            <a:r>
              <a:rPr lang="en-GB" sz="1400" b="1">
                <a:latin typeface="Helvetica" charset="0"/>
              </a:rPr>
              <a:t>)</a:t>
            </a:r>
            <a:r>
              <a:rPr lang="x-none" sz="1400" b="1">
                <a:latin typeface="Helvetica" charset="0"/>
                <a:cs typeface="Arial" charset="0"/>
              </a:rPr>
              <a:t>‏</a:t>
            </a:r>
            <a:endParaRPr lang="en-GB" sz="1400" b="1">
              <a:latin typeface="Helvetica" charset="0"/>
              <a:cs typeface="Arial" charset="0"/>
            </a:endParaRPr>
          </a:p>
        </p:txBody>
      </p:sp>
      <p:sp>
        <p:nvSpPr>
          <p:cNvPr id="95236" name="Line 3"/>
          <p:cNvSpPr>
            <a:spLocks noChangeShapeType="1"/>
          </p:cNvSpPr>
          <p:nvPr/>
        </p:nvSpPr>
        <p:spPr bwMode="auto">
          <a:xfrm>
            <a:off x="2330450" y="3352800"/>
            <a:ext cx="914400" cy="1588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tr-TR" sz="2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5237" name="Text Box 4"/>
          <p:cNvSpPr txBox="1">
            <a:spLocks noChangeArrowheads="1"/>
          </p:cNvSpPr>
          <p:nvPr/>
        </p:nvSpPr>
        <p:spPr bwMode="auto">
          <a:xfrm>
            <a:off x="2327705" y="3079715"/>
            <a:ext cx="832578" cy="2699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9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>
                <a:latin typeface="Courier New" charset="0"/>
              </a:rPr>
              <a:t>hello.i</a:t>
            </a:r>
          </a:p>
        </p:txBody>
      </p:sp>
      <p:sp>
        <p:nvSpPr>
          <p:cNvPr id="95238" name="Rectangle 5"/>
          <p:cNvSpPr>
            <a:spLocks noChangeArrowheads="1"/>
          </p:cNvSpPr>
          <p:nvPr/>
        </p:nvSpPr>
        <p:spPr bwMode="auto">
          <a:xfrm>
            <a:off x="3244850" y="2895600"/>
            <a:ext cx="914400" cy="8382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Helvetica" charset="0"/>
              </a:rPr>
              <a:t> Compiler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Helvetica" charset="0"/>
              </a:rPr>
              <a:t>(</a:t>
            </a:r>
            <a:r>
              <a:rPr lang="en-GB" sz="1400" b="1">
                <a:latin typeface="Courier New" charset="0"/>
              </a:rPr>
              <a:t>cc1</a:t>
            </a:r>
            <a:r>
              <a:rPr lang="en-GB" sz="1400" b="1">
                <a:latin typeface="Helvetica" charset="0"/>
              </a:rPr>
              <a:t>)</a:t>
            </a:r>
            <a:r>
              <a:rPr lang="x-none" sz="1400" b="1">
                <a:latin typeface="Helvetica" charset="0"/>
                <a:cs typeface="Arial" charset="0"/>
              </a:rPr>
              <a:t>‏</a:t>
            </a:r>
            <a:endParaRPr lang="en-GB" sz="1400" b="1">
              <a:latin typeface="Helvetica" charset="0"/>
              <a:cs typeface="Arial" charset="0"/>
            </a:endParaRPr>
          </a:p>
        </p:txBody>
      </p:sp>
      <p:sp>
        <p:nvSpPr>
          <p:cNvPr id="95239" name="Line 6"/>
          <p:cNvSpPr>
            <a:spLocks noChangeShapeType="1"/>
          </p:cNvSpPr>
          <p:nvPr/>
        </p:nvSpPr>
        <p:spPr bwMode="auto">
          <a:xfrm>
            <a:off x="4159250" y="3352800"/>
            <a:ext cx="914400" cy="1588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tr-TR" sz="2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5240" name="Text Box 7"/>
          <p:cNvSpPr txBox="1">
            <a:spLocks noChangeArrowheads="1"/>
          </p:cNvSpPr>
          <p:nvPr/>
        </p:nvSpPr>
        <p:spPr bwMode="auto">
          <a:xfrm>
            <a:off x="4156505" y="3079715"/>
            <a:ext cx="832578" cy="2699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9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>
                <a:latin typeface="Courier New" charset="0"/>
              </a:rPr>
              <a:t>hello.s</a:t>
            </a:r>
          </a:p>
        </p:txBody>
      </p:sp>
      <p:sp>
        <p:nvSpPr>
          <p:cNvPr id="95241" name="Rectangle 8"/>
          <p:cNvSpPr>
            <a:spLocks noChangeArrowheads="1"/>
          </p:cNvSpPr>
          <p:nvPr/>
        </p:nvSpPr>
        <p:spPr bwMode="auto">
          <a:xfrm>
            <a:off x="5073650" y="2895600"/>
            <a:ext cx="914400" cy="8382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Helvetica" charset="0"/>
              </a:rPr>
              <a:t>Assembler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Helvetica" charset="0"/>
              </a:rPr>
              <a:t>(</a:t>
            </a:r>
            <a:r>
              <a:rPr lang="en-GB" sz="1400" b="1">
                <a:latin typeface="Courier New" charset="0"/>
              </a:rPr>
              <a:t>as</a:t>
            </a:r>
            <a:r>
              <a:rPr lang="en-GB" sz="1400" b="1">
                <a:latin typeface="Helvetica" charset="0"/>
              </a:rPr>
              <a:t>)</a:t>
            </a:r>
            <a:r>
              <a:rPr lang="x-none" sz="1400" b="1">
                <a:latin typeface="Helvetica" charset="0"/>
                <a:cs typeface="Arial" charset="0"/>
              </a:rPr>
              <a:t>‏</a:t>
            </a:r>
            <a:endParaRPr lang="en-GB" sz="1400" b="1">
              <a:latin typeface="Helvetica" charset="0"/>
              <a:cs typeface="Arial" charset="0"/>
            </a:endParaRPr>
          </a:p>
        </p:txBody>
      </p:sp>
      <p:sp>
        <p:nvSpPr>
          <p:cNvPr id="95242" name="Line 9"/>
          <p:cNvSpPr>
            <a:spLocks noChangeShapeType="1"/>
          </p:cNvSpPr>
          <p:nvPr/>
        </p:nvSpPr>
        <p:spPr bwMode="auto">
          <a:xfrm>
            <a:off x="5988050" y="3352800"/>
            <a:ext cx="914400" cy="1588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tr-TR" sz="2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5243" name="Text Box 10"/>
          <p:cNvSpPr txBox="1">
            <a:spLocks noChangeArrowheads="1"/>
          </p:cNvSpPr>
          <p:nvPr/>
        </p:nvSpPr>
        <p:spPr bwMode="auto">
          <a:xfrm>
            <a:off x="5985305" y="3079715"/>
            <a:ext cx="832578" cy="2699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9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>
                <a:latin typeface="Courier New" charset="0"/>
              </a:rPr>
              <a:t>hello.o</a:t>
            </a:r>
          </a:p>
        </p:txBody>
      </p:sp>
      <p:sp>
        <p:nvSpPr>
          <p:cNvPr id="95244" name="Rectangle 11"/>
          <p:cNvSpPr>
            <a:spLocks noChangeArrowheads="1"/>
          </p:cNvSpPr>
          <p:nvPr/>
        </p:nvSpPr>
        <p:spPr bwMode="auto">
          <a:xfrm>
            <a:off x="6902450" y="2895600"/>
            <a:ext cx="914400" cy="8382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Helvetica" charset="0"/>
              </a:rPr>
              <a:t>Linker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Helvetica" charset="0"/>
              </a:rPr>
              <a:t>(</a:t>
            </a:r>
            <a:r>
              <a:rPr lang="en-GB" sz="1400" b="1">
                <a:latin typeface="Courier New" charset="0"/>
              </a:rPr>
              <a:t>ld</a:t>
            </a:r>
            <a:r>
              <a:rPr lang="en-GB" sz="1400" b="1">
                <a:latin typeface="Helvetica" charset="0"/>
              </a:rPr>
              <a:t>)</a:t>
            </a:r>
            <a:r>
              <a:rPr lang="x-none" sz="1400" b="1">
                <a:latin typeface="Helvetica" charset="0"/>
                <a:cs typeface="Arial" charset="0"/>
              </a:rPr>
              <a:t>‏</a:t>
            </a:r>
            <a:endParaRPr lang="en-GB" sz="1400" b="1">
              <a:latin typeface="Helvetica" charset="0"/>
              <a:cs typeface="Arial" charset="0"/>
            </a:endParaRPr>
          </a:p>
        </p:txBody>
      </p:sp>
      <p:sp>
        <p:nvSpPr>
          <p:cNvPr id="95245" name="Line 12"/>
          <p:cNvSpPr>
            <a:spLocks noChangeShapeType="1"/>
          </p:cNvSpPr>
          <p:nvPr/>
        </p:nvSpPr>
        <p:spPr bwMode="auto">
          <a:xfrm>
            <a:off x="7816850" y="3352800"/>
            <a:ext cx="914400" cy="1588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tr-TR" sz="2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5246" name="Text Box 13"/>
          <p:cNvSpPr txBox="1">
            <a:spLocks noChangeArrowheads="1"/>
          </p:cNvSpPr>
          <p:nvPr/>
        </p:nvSpPr>
        <p:spPr bwMode="auto">
          <a:xfrm>
            <a:off x="7907873" y="3079715"/>
            <a:ext cx="646630" cy="2699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9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>
                <a:latin typeface="Courier New" charset="0"/>
              </a:rPr>
              <a:t>hello</a:t>
            </a:r>
          </a:p>
        </p:txBody>
      </p:sp>
      <p:sp>
        <p:nvSpPr>
          <p:cNvPr id="95247" name="Line 14"/>
          <p:cNvSpPr>
            <a:spLocks noChangeShapeType="1"/>
          </p:cNvSpPr>
          <p:nvPr/>
        </p:nvSpPr>
        <p:spPr bwMode="auto">
          <a:xfrm>
            <a:off x="501650" y="3352800"/>
            <a:ext cx="914400" cy="1588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tr-TR" sz="2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5248" name="Text Box 15"/>
          <p:cNvSpPr txBox="1">
            <a:spLocks noChangeArrowheads="1"/>
          </p:cNvSpPr>
          <p:nvPr/>
        </p:nvSpPr>
        <p:spPr bwMode="auto">
          <a:xfrm>
            <a:off x="498905" y="3079715"/>
            <a:ext cx="832578" cy="2699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9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>
                <a:latin typeface="Courier New" charset="0"/>
              </a:rPr>
              <a:t>hello.c</a:t>
            </a:r>
          </a:p>
        </p:txBody>
      </p:sp>
      <p:sp>
        <p:nvSpPr>
          <p:cNvPr id="95249" name="Text Box 16"/>
          <p:cNvSpPr txBox="1">
            <a:spLocks noChangeArrowheads="1"/>
          </p:cNvSpPr>
          <p:nvPr/>
        </p:nvSpPr>
        <p:spPr bwMode="auto">
          <a:xfrm>
            <a:off x="476541" y="3507992"/>
            <a:ext cx="815394" cy="6373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dirty="0">
                <a:latin typeface="Calibri" charset="0"/>
                <a:ea typeface="Calibri" charset="0"/>
                <a:cs typeface="Calibri" charset="0"/>
              </a:rPr>
              <a:t>Source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dirty="0">
                <a:latin typeface="Calibri" charset="0"/>
                <a:ea typeface="Calibri" charset="0"/>
                <a:cs typeface="Calibri" charset="0"/>
              </a:rPr>
              <a:t>program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dirty="0">
                <a:latin typeface="Calibri" charset="0"/>
                <a:ea typeface="Calibri" charset="0"/>
                <a:cs typeface="Calibri" charset="0"/>
              </a:rPr>
              <a:t>(text)</a:t>
            </a:r>
            <a:r>
              <a:rPr lang="x-none" sz="1400" b="1" dirty="0">
                <a:latin typeface="Calibri" charset="0"/>
                <a:ea typeface="Calibri" charset="0"/>
                <a:cs typeface="Calibri" charset="0"/>
              </a:rPr>
              <a:t>‏</a:t>
            </a:r>
            <a:endParaRPr lang="en-GB" sz="14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5250" name="Text Box 17"/>
          <p:cNvSpPr txBox="1">
            <a:spLocks noChangeArrowheads="1"/>
          </p:cNvSpPr>
          <p:nvPr/>
        </p:nvSpPr>
        <p:spPr bwMode="auto">
          <a:xfrm>
            <a:off x="2354545" y="3525468"/>
            <a:ext cx="863035" cy="81830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Calibri" charset="0"/>
                <a:ea typeface="Calibri" charset="0"/>
                <a:cs typeface="Calibri" charset="0"/>
              </a:rPr>
              <a:t>Modified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Calibri" charset="0"/>
                <a:ea typeface="Calibri" charset="0"/>
                <a:cs typeface="Calibri" charset="0"/>
              </a:rPr>
              <a:t>source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Calibri" charset="0"/>
                <a:ea typeface="Calibri" charset="0"/>
                <a:cs typeface="Calibri" charset="0"/>
              </a:rPr>
              <a:t>program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Calibri" charset="0"/>
                <a:ea typeface="Calibri" charset="0"/>
                <a:cs typeface="Calibri" charset="0"/>
              </a:rPr>
              <a:t>(text)</a:t>
            </a:r>
            <a:r>
              <a:rPr lang="x-none" sz="1400" b="1">
                <a:latin typeface="Calibri" charset="0"/>
                <a:ea typeface="Calibri" charset="0"/>
                <a:cs typeface="Calibri" charset="0"/>
              </a:rPr>
              <a:t>‏</a:t>
            </a:r>
            <a:endParaRPr lang="en-GB" sz="1400" b="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5251" name="Text Box 18"/>
          <p:cNvSpPr txBox="1">
            <a:spLocks noChangeArrowheads="1"/>
          </p:cNvSpPr>
          <p:nvPr/>
        </p:nvSpPr>
        <p:spPr bwMode="auto">
          <a:xfrm>
            <a:off x="4164133" y="3507992"/>
            <a:ext cx="896697" cy="6373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Calibri" charset="0"/>
                <a:ea typeface="Calibri" charset="0"/>
                <a:cs typeface="Calibri" charset="0"/>
              </a:rPr>
              <a:t>Assembly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Calibri" charset="0"/>
                <a:ea typeface="Calibri" charset="0"/>
                <a:cs typeface="Calibri" charset="0"/>
              </a:rPr>
              <a:t>program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Calibri" charset="0"/>
                <a:ea typeface="Calibri" charset="0"/>
                <a:cs typeface="Calibri" charset="0"/>
              </a:rPr>
              <a:t>(text)</a:t>
            </a:r>
            <a:r>
              <a:rPr lang="x-none" sz="1400" b="1">
                <a:latin typeface="Calibri" charset="0"/>
                <a:ea typeface="Calibri" charset="0"/>
                <a:cs typeface="Calibri" charset="0"/>
              </a:rPr>
              <a:t>‏</a:t>
            </a:r>
            <a:endParaRPr lang="en-GB" sz="1400" b="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5252" name="Text Box 19"/>
          <p:cNvSpPr txBox="1">
            <a:spLocks noChangeArrowheads="1"/>
          </p:cNvSpPr>
          <p:nvPr/>
        </p:nvSpPr>
        <p:spPr bwMode="auto">
          <a:xfrm>
            <a:off x="5952589" y="3525468"/>
            <a:ext cx="1051996" cy="81830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Calibri" charset="0"/>
                <a:ea typeface="Calibri" charset="0"/>
                <a:cs typeface="Calibri" charset="0"/>
              </a:rPr>
              <a:t>Relocatable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Calibri" charset="0"/>
                <a:ea typeface="Calibri" charset="0"/>
                <a:cs typeface="Calibri" charset="0"/>
              </a:rPr>
              <a:t>object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Calibri" charset="0"/>
                <a:ea typeface="Calibri" charset="0"/>
                <a:cs typeface="Calibri" charset="0"/>
              </a:rPr>
              <a:t>programs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Calibri" charset="0"/>
                <a:ea typeface="Calibri" charset="0"/>
                <a:cs typeface="Calibri" charset="0"/>
              </a:rPr>
              <a:t>(binary)</a:t>
            </a:r>
            <a:r>
              <a:rPr lang="x-none" sz="1400" b="1">
                <a:latin typeface="Calibri" charset="0"/>
                <a:ea typeface="Calibri" charset="0"/>
                <a:cs typeface="Calibri" charset="0"/>
              </a:rPr>
              <a:t>‏</a:t>
            </a:r>
            <a:endParaRPr lang="en-GB" sz="1400" b="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5253" name="Text Box 20"/>
          <p:cNvSpPr txBox="1">
            <a:spLocks noChangeArrowheads="1"/>
          </p:cNvSpPr>
          <p:nvPr/>
        </p:nvSpPr>
        <p:spPr bwMode="auto">
          <a:xfrm>
            <a:off x="7812208" y="3525468"/>
            <a:ext cx="988774" cy="81830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Calibri" charset="0"/>
                <a:ea typeface="Calibri" charset="0"/>
                <a:cs typeface="Calibri" charset="0"/>
              </a:rPr>
              <a:t>Executable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Calibri" charset="0"/>
                <a:ea typeface="Calibri" charset="0"/>
                <a:cs typeface="Calibri" charset="0"/>
              </a:rPr>
              <a:t>object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Calibri" charset="0"/>
                <a:ea typeface="Calibri" charset="0"/>
                <a:cs typeface="Calibri" charset="0"/>
              </a:rPr>
              <a:t>program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Calibri" charset="0"/>
                <a:ea typeface="Calibri" charset="0"/>
                <a:cs typeface="Calibri" charset="0"/>
              </a:rPr>
              <a:t>(binary)</a:t>
            </a:r>
            <a:r>
              <a:rPr lang="x-none" sz="1400" b="1">
                <a:latin typeface="Calibri" charset="0"/>
                <a:ea typeface="Calibri" charset="0"/>
                <a:cs typeface="Calibri" charset="0"/>
              </a:rPr>
              <a:t>‏</a:t>
            </a:r>
            <a:endParaRPr lang="en-GB" sz="1400" b="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5254" name="Line 21"/>
          <p:cNvSpPr>
            <a:spLocks noChangeShapeType="1"/>
          </p:cNvSpPr>
          <p:nvPr/>
        </p:nvSpPr>
        <p:spPr bwMode="auto">
          <a:xfrm>
            <a:off x="6369050" y="2743200"/>
            <a:ext cx="533400" cy="457200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tr-TR"/>
          </a:p>
        </p:txBody>
      </p:sp>
      <p:sp>
        <p:nvSpPr>
          <p:cNvPr id="95255" name="Text Box 22"/>
          <p:cNvSpPr txBox="1">
            <a:spLocks noChangeArrowheads="1"/>
          </p:cNvSpPr>
          <p:nvPr/>
        </p:nvSpPr>
        <p:spPr bwMode="auto">
          <a:xfrm>
            <a:off x="5910243" y="2547902"/>
            <a:ext cx="925552" cy="2699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9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>
                <a:latin typeface="Courier New" charset="0"/>
              </a:rPr>
              <a:t>printf.o</a:t>
            </a:r>
          </a:p>
        </p:txBody>
      </p:sp>
    </p:spTree>
    <p:extLst>
      <p:ext uri="{BB962C8B-B14F-4D97-AF65-F5344CB8AC3E}">
        <p14:creationId xmlns:p14="http://schemas.microsoft.com/office/powerpoint/2010/main" val="917300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83566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Signed Power-of-2 Divide with Shift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220788"/>
            <a:ext cx="8307387" cy="1268412"/>
          </a:xfrm>
        </p:spPr>
        <p:txBody>
          <a:bodyPr/>
          <a:lstStyle/>
          <a:p>
            <a:pPr eaLnBrk="1" hangingPunct="1">
              <a:tabLst>
                <a:tab pos="2971800" algn="l"/>
              </a:tabLst>
              <a:defRPr/>
            </a:pPr>
            <a:r>
              <a:rPr lang="en-US" dirty="0"/>
              <a:t>Quotient of Signed by Power of 2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b="1" dirty="0">
                <a:latin typeface="Courier New" pitchFamily="49" charset="0"/>
              </a:rPr>
              <a:t>x &gt;&gt; k</a:t>
            </a:r>
            <a:r>
              <a:rPr lang="en-US" b="1" dirty="0"/>
              <a:t> </a:t>
            </a:r>
            <a:r>
              <a:rPr lang="en-US" dirty="0"/>
              <a:t>gives   </a:t>
            </a:r>
            <a:r>
              <a:rPr lang="en-US" b="1" dirty="0">
                <a:latin typeface="Courier New" pitchFamily="49" charset="0"/>
              </a:rPr>
              <a:t>x / </a:t>
            </a:r>
            <a:r>
              <a:rPr lang="en-US" b="1" i="1" dirty="0"/>
              <a:t>2</a:t>
            </a:r>
            <a:r>
              <a:rPr lang="en-US" b="1" i="1" baseline="30000" dirty="0"/>
              <a:t>k 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>
                <a:solidFill>
                  <a:schemeClr val="tx2"/>
                </a:solidFill>
              </a:rPr>
              <a:t>Uses arithmetic shift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>
                <a:solidFill>
                  <a:schemeClr val="tx2"/>
                </a:solidFill>
              </a:rPr>
              <a:t>Rounds wrong direction when </a:t>
            </a:r>
            <a:r>
              <a:rPr lang="en-US" b="1" dirty="0">
                <a:latin typeface="Courier New" pitchFamily="49" charset="0"/>
              </a:rPr>
              <a:t>u &lt; 0</a:t>
            </a:r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3962400" y="29622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43" name="Rectangle 6"/>
          <p:cNvSpPr>
            <a:spLocks noChangeArrowheads="1"/>
          </p:cNvSpPr>
          <p:nvPr/>
        </p:nvSpPr>
        <p:spPr bwMode="auto">
          <a:xfrm>
            <a:off x="4191000" y="29622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44" name="Rectangle 7"/>
          <p:cNvSpPr>
            <a:spLocks noChangeArrowheads="1"/>
          </p:cNvSpPr>
          <p:nvPr/>
        </p:nvSpPr>
        <p:spPr bwMode="auto">
          <a:xfrm>
            <a:off x="5105400" y="29622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45" name="Rectangle 8"/>
          <p:cNvSpPr>
            <a:spLocks noChangeArrowheads="1"/>
          </p:cNvSpPr>
          <p:nvPr/>
        </p:nvSpPr>
        <p:spPr bwMode="auto">
          <a:xfrm>
            <a:off x="3962400" y="34194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4346" name="Rectangle 9"/>
          <p:cNvSpPr>
            <a:spLocks noChangeArrowheads="1"/>
          </p:cNvSpPr>
          <p:nvPr/>
        </p:nvSpPr>
        <p:spPr bwMode="auto">
          <a:xfrm>
            <a:off x="4876800" y="34194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4347" name="Rectangle 10"/>
          <p:cNvSpPr>
            <a:spLocks noChangeArrowheads="1"/>
          </p:cNvSpPr>
          <p:nvPr/>
        </p:nvSpPr>
        <p:spPr bwMode="auto">
          <a:xfrm>
            <a:off x="5105400" y="3419475"/>
            <a:ext cx="228600" cy="228600"/>
          </a:xfrm>
          <a:prstGeom prst="rect">
            <a:avLst/>
          </a:prstGeom>
          <a:solidFill>
            <a:srgbClr val="A8E7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48" name="Rectangle 11"/>
          <p:cNvSpPr>
            <a:spLocks noChangeArrowheads="1"/>
          </p:cNvSpPr>
          <p:nvPr/>
        </p:nvSpPr>
        <p:spPr bwMode="auto">
          <a:xfrm>
            <a:off x="5334000" y="34194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6248400" y="34194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4350" name="Rectangle 13"/>
          <p:cNvSpPr>
            <a:spLocks noChangeArrowheads="1"/>
          </p:cNvSpPr>
          <p:nvPr/>
        </p:nvSpPr>
        <p:spPr bwMode="auto">
          <a:xfrm>
            <a:off x="6477000" y="34194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4351" name="Rectangle 14"/>
          <p:cNvSpPr>
            <a:spLocks noChangeArrowheads="1"/>
          </p:cNvSpPr>
          <p:nvPr/>
        </p:nvSpPr>
        <p:spPr bwMode="auto">
          <a:xfrm>
            <a:off x="4191000" y="3419475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•••</a:t>
            </a:r>
          </a:p>
        </p:txBody>
      </p:sp>
      <p:sp>
        <p:nvSpPr>
          <p:cNvPr id="14352" name="Rectangle 15"/>
          <p:cNvSpPr>
            <a:spLocks noChangeArrowheads="1"/>
          </p:cNvSpPr>
          <p:nvPr/>
        </p:nvSpPr>
        <p:spPr bwMode="auto">
          <a:xfrm>
            <a:off x="3352800" y="2886075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x</a:t>
            </a:r>
          </a:p>
        </p:txBody>
      </p:sp>
      <p:sp>
        <p:nvSpPr>
          <p:cNvPr id="14353" name="Rectangle 16"/>
          <p:cNvSpPr>
            <a:spLocks noChangeArrowheads="1"/>
          </p:cNvSpPr>
          <p:nvPr/>
        </p:nvSpPr>
        <p:spPr bwMode="auto">
          <a:xfrm>
            <a:off x="3352800" y="3343275"/>
            <a:ext cx="3667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14354" name="Line 17"/>
          <p:cNvSpPr>
            <a:spLocks noChangeShapeType="1"/>
          </p:cNvSpPr>
          <p:nvPr/>
        </p:nvSpPr>
        <p:spPr bwMode="auto">
          <a:xfrm>
            <a:off x="2209800" y="3724275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5" name="Rectangle 18"/>
          <p:cNvSpPr>
            <a:spLocks noChangeArrowheads="1"/>
          </p:cNvSpPr>
          <p:nvPr/>
        </p:nvSpPr>
        <p:spPr bwMode="auto">
          <a:xfrm>
            <a:off x="2971800" y="3343275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/</a:t>
            </a:r>
          </a:p>
        </p:txBody>
      </p:sp>
      <p:sp>
        <p:nvSpPr>
          <p:cNvPr id="14356" name="Rectangle 19"/>
          <p:cNvSpPr>
            <a:spLocks noChangeArrowheads="1"/>
          </p:cNvSpPr>
          <p:nvPr/>
        </p:nvSpPr>
        <p:spPr bwMode="auto">
          <a:xfrm>
            <a:off x="3060700" y="3800475"/>
            <a:ext cx="6461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x </a:t>
            </a:r>
            <a:r>
              <a:rPr lang="en-US" b="0">
                <a:latin typeface="Times" pitchFamily="18" charset="0"/>
              </a:rPr>
              <a:t>/ 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14357" name="Text Box 20"/>
          <p:cNvSpPr txBox="1">
            <a:spLocks noChangeArrowheads="1"/>
          </p:cNvSpPr>
          <p:nvPr/>
        </p:nvSpPr>
        <p:spPr bwMode="auto">
          <a:xfrm>
            <a:off x="533400" y="3800475"/>
            <a:ext cx="1131888" cy="4000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Division: </a:t>
            </a:r>
          </a:p>
        </p:txBody>
      </p:sp>
      <p:sp>
        <p:nvSpPr>
          <p:cNvPr id="14358" name="Text Box 21"/>
          <p:cNvSpPr txBox="1">
            <a:spLocks noChangeArrowheads="1"/>
          </p:cNvSpPr>
          <p:nvPr/>
        </p:nvSpPr>
        <p:spPr bwMode="auto">
          <a:xfrm>
            <a:off x="533400" y="3114675"/>
            <a:ext cx="1265238" cy="4000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</a:t>
            </a:r>
          </a:p>
        </p:txBody>
      </p:sp>
      <p:sp>
        <p:nvSpPr>
          <p:cNvPr id="14359" name="Rectangle 22"/>
          <p:cNvSpPr>
            <a:spLocks noChangeArrowheads="1"/>
          </p:cNvSpPr>
          <p:nvPr/>
        </p:nvSpPr>
        <p:spPr bwMode="auto">
          <a:xfrm>
            <a:off x="5562600" y="3419475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4360" name="Rectangle 23"/>
          <p:cNvSpPr>
            <a:spLocks noChangeArrowheads="1"/>
          </p:cNvSpPr>
          <p:nvPr/>
        </p:nvSpPr>
        <p:spPr bwMode="auto">
          <a:xfrm>
            <a:off x="5029200" y="2581275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k</a:t>
            </a:r>
          </a:p>
        </p:txBody>
      </p:sp>
      <p:sp>
        <p:nvSpPr>
          <p:cNvPr id="14361" name="Rectangle 24"/>
          <p:cNvSpPr>
            <a:spLocks noChangeArrowheads="1"/>
          </p:cNvSpPr>
          <p:nvPr/>
        </p:nvSpPr>
        <p:spPr bwMode="auto">
          <a:xfrm>
            <a:off x="4419600" y="2962275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•••</a:t>
            </a: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5334000" y="2962275"/>
            <a:ext cx="1371600" cy="228600"/>
            <a:chOff x="3744" y="1488"/>
            <a:chExt cx="864" cy="144"/>
          </a:xfrm>
        </p:grpSpPr>
        <p:sp>
          <p:nvSpPr>
            <p:cNvPr id="14392" name="Rectangle 26"/>
            <p:cNvSpPr>
              <a:spLocks noChangeArrowheads="1"/>
            </p:cNvSpPr>
            <p:nvPr/>
          </p:nvSpPr>
          <p:spPr bwMode="auto">
            <a:xfrm>
              <a:off x="3744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93" name="Rectangle 27"/>
            <p:cNvSpPr>
              <a:spLocks noChangeArrowheads="1"/>
            </p:cNvSpPr>
            <p:nvPr/>
          </p:nvSpPr>
          <p:spPr bwMode="auto">
            <a:xfrm>
              <a:off x="4320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94" name="Rectangle 28"/>
            <p:cNvSpPr>
              <a:spLocks noChangeArrowheads="1"/>
            </p:cNvSpPr>
            <p:nvPr/>
          </p:nvSpPr>
          <p:spPr bwMode="auto">
            <a:xfrm>
              <a:off x="4464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95" name="Rectangle 29"/>
            <p:cNvSpPr>
              <a:spLocks noChangeArrowheads="1"/>
            </p:cNvSpPr>
            <p:nvPr/>
          </p:nvSpPr>
          <p:spPr bwMode="auto">
            <a:xfrm>
              <a:off x="3888" y="1488"/>
              <a:ext cx="432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•••</a:t>
              </a:r>
            </a:p>
          </p:txBody>
        </p:sp>
      </p:grpSp>
      <p:sp>
        <p:nvSpPr>
          <p:cNvPr id="14363" name="Rectangle 30"/>
          <p:cNvSpPr>
            <a:spLocks noChangeArrowheads="1"/>
          </p:cNvSpPr>
          <p:nvPr/>
        </p:nvSpPr>
        <p:spPr bwMode="auto">
          <a:xfrm>
            <a:off x="5334000" y="38766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64" name="Rectangle 31"/>
          <p:cNvSpPr>
            <a:spLocks noChangeArrowheads="1"/>
          </p:cNvSpPr>
          <p:nvPr/>
        </p:nvSpPr>
        <p:spPr bwMode="auto">
          <a:xfrm>
            <a:off x="5562600" y="38766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65" name="Rectangle 32"/>
          <p:cNvSpPr>
            <a:spLocks noChangeArrowheads="1"/>
          </p:cNvSpPr>
          <p:nvPr/>
        </p:nvSpPr>
        <p:spPr bwMode="auto">
          <a:xfrm>
            <a:off x="6477000" y="38766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66" name="Rectangle 33"/>
          <p:cNvSpPr>
            <a:spLocks noChangeArrowheads="1"/>
          </p:cNvSpPr>
          <p:nvPr/>
        </p:nvSpPr>
        <p:spPr bwMode="auto">
          <a:xfrm>
            <a:off x="5791200" y="3876675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•••</a:t>
            </a:r>
          </a:p>
        </p:txBody>
      </p:sp>
      <p:sp>
        <p:nvSpPr>
          <p:cNvPr id="14367" name="Rectangle 34"/>
          <p:cNvSpPr>
            <a:spLocks noChangeArrowheads="1"/>
          </p:cNvSpPr>
          <p:nvPr/>
        </p:nvSpPr>
        <p:spPr bwMode="auto">
          <a:xfrm>
            <a:off x="3962400" y="38766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0</a:t>
            </a:r>
          </a:p>
        </p:txBody>
      </p:sp>
      <p:sp>
        <p:nvSpPr>
          <p:cNvPr id="14368" name="Rectangle 35"/>
          <p:cNvSpPr>
            <a:spLocks noChangeArrowheads="1"/>
          </p:cNvSpPr>
          <p:nvPr/>
        </p:nvSpPr>
        <p:spPr bwMode="auto">
          <a:xfrm>
            <a:off x="4876800" y="38766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69" name="Rectangle 36"/>
          <p:cNvSpPr>
            <a:spLocks noChangeArrowheads="1"/>
          </p:cNvSpPr>
          <p:nvPr/>
        </p:nvSpPr>
        <p:spPr bwMode="auto">
          <a:xfrm>
            <a:off x="5105400" y="38766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70" name="Rectangle 37"/>
          <p:cNvSpPr>
            <a:spLocks noChangeArrowheads="1"/>
          </p:cNvSpPr>
          <p:nvPr/>
        </p:nvSpPr>
        <p:spPr bwMode="auto">
          <a:xfrm>
            <a:off x="4191000" y="3876675"/>
            <a:ext cx="6858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•••</a:t>
            </a:r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6781800" y="3876675"/>
            <a:ext cx="1371600" cy="228600"/>
            <a:chOff x="4416" y="2256"/>
            <a:chExt cx="864" cy="144"/>
          </a:xfrm>
        </p:grpSpPr>
        <p:sp>
          <p:nvSpPr>
            <p:cNvPr id="14388" name="Rectangle 39"/>
            <p:cNvSpPr>
              <a:spLocks noChangeArrowheads="1"/>
            </p:cNvSpPr>
            <p:nvPr/>
          </p:nvSpPr>
          <p:spPr bwMode="auto">
            <a:xfrm>
              <a:off x="4416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89" name="Rectangle 40"/>
            <p:cNvSpPr>
              <a:spLocks noChangeArrowheads="1"/>
            </p:cNvSpPr>
            <p:nvPr/>
          </p:nvSpPr>
          <p:spPr bwMode="auto">
            <a:xfrm>
              <a:off x="4992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90" name="Rectangle 41"/>
            <p:cNvSpPr>
              <a:spLocks noChangeArrowheads="1"/>
            </p:cNvSpPr>
            <p:nvPr/>
          </p:nvSpPr>
          <p:spPr bwMode="auto">
            <a:xfrm>
              <a:off x="5136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91" name="Rectangle 42"/>
            <p:cNvSpPr>
              <a:spLocks noChangeArrowheads="1"/>
            </p:cNvSpPr>
            <p:nvPr/>
          </p:nvSpPr>
          <p:spPr bwMode="auto">
            <a:xfrm>
              <a:off x="4560" y="2256"/>
              <a:ext cx="432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•••</a:t>
              </a:r>
            </a:p>
          </p:txBody>
        </p:sp>
      </p:grpSp>
      <p:sp>
        <p:nvSpPr>
          <p:cNvPr id="14372" name="Line 43"/>
          <p:cNvSpPr>
            <a:spLocks noChangeShapeType="1"/>
          </p:cNvSpPr>
          <p:nvPr/>
        </p:nvSpPr>
        <p:spPr bwMode="auto">
          <a:xfrm>
            <a:off x="2209800" y="4257675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73" name="Rectangle 44"/>
          <p:cNvSpPr>
            <a:spLocks noChangeArrowheads="1"/>
          </p:cNvSpPr>
          <p:nvPr/>
        </p:nvSpPr>
        <p:spPr bwMode="auto">
          <a:xfrm>
            <a:off x="1603375" y="4267200"/>
            <a:ext cx="2282825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dirty="0" err="1">
                <a:latin typeface="Times" pitchFamily="18" charset="0"/>
              </a:rPr>
              <a:t>RoundDown</a:t>
            </a:r>
            <a:r>
              <a:rPr lang="en-US" sz="2000" b="0" dirty="0">
                <a:latin typeface="Times" pitchFamily="18" charset="0"/>
              </a:rPr>
              <a:t>(</a:t>
            </a:r>
            <a:r>
              <a:rPr lang="en-US" sz="2000" b="0" i="1" dirty="0">
                <a:latin typeface="Times" pitchFamily="18" charset="0"/>
              </a:rPr>
              <a:t>x</a:t>
            </a:r>
            <a:r>
              <a:rPr lang="en-US" b="0" i="1" dirty="0">
                <a:latin typeface="Times" pitchFamily="18" charset="0"/>
              </a:rPr>
              <a:t> </a:t>
            </a:r>
            <a:r>
              <a:rPr lang="en-US" b="0" dirty="0">
                <a:latin typeface="Times" pitchFamily="18" charset="0"/>
              </a:rPr>
              <a:t>/ 2</a:t>
            </a:r>
            <a:r>
              <a:rPr lang="en-US" b="0" i="1" baseline="30000" dirty="0">
                <a:latin typeface="Times" pitchFamily="18" charset="0"/>
              </a:rPr>
              <a:t>k</a:t>
            </a:r>
            <a:r>
              <a:rPr lang="en-US" b="0" dirty="0">
                <a:latin typeface="Times" pitchFamily="18" charset="0"/>
                <a:sym typeface="Symbol" pitchFamily="18" charset="2"/>
              </a:rPr>
              <a:t>)</a:t>
            </a:r>
            <a:endParaRPr lang="en-US" b="0" dirty="0">
              <a:latin typeface="Times" pitchFamily="18" charset="0"/>
            </a:endParaRPr>
          </a:p>
        </p:txBody>
      </p:sp>
      <p:sp>
        <p:nvSpPr>
          <p:cNvPr id="14374" name="Rectangle 45"/>
          <p:cNvSpPr>
            <a:spLocks noChangeArrowheads="1"/>
          </p:cNvSpPr>
          <p:nvPr/>
        </p:nvSpPr>
        <p:spPr bwMode="auto">
          <a:xfrm>
            <a:off x="5334000" y="44100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75" name="Rectangle 46"/>
          <p:cNvSpPr>
            <a:spLocks noChangeArrowheads="1"/>
          </p:cNvSpPr>
          <p:nvPr/>
        </p:nvSpPr>
        <p:spPr bwMode="auto">
          <a:xfrm>
            <a:off x="5562600" y="44100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76" name="Rectangle 47"/>
          <p:cNvSpPr>
            <a:spLocks noChangeArrowheads="1"/>
          </p:cNvSpPr>
          <p:nvPr/>
        </p:nvSpPr>
        <p:spPr bwMode="auto">
          <a:xfrm>
            <a:off x="6477000" y="44100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77" name="Rectangle 48"/>
          <p:cNvSpPr>
            <a:spLocks noChangeArrowheads="1"/>
          </p:cNvSpPr>
          <p:nvPr/>
        </p:nvSpPr>
        <p:spPr bwMode="auto">
          <a:xfrm>
            <a:off x="5791200" y="4410075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•••</a:t>
            </a:r>
          </a:p>
        </p:txBody>
      </p:sp>
      <p:sp>
        <p:nvSpPr>
          <p:cNvPr id="14378" name="Text Box 49"/>
          <p:cNvSpPr txBox="1">
            <a:spLocks noChangeArrowheads="1"/>
          </p:cNvSpPr>
          <p:nvPr/>
        </p:nvSpPr>
        <p:spPr bwMode="auto">
          <a:xfrm>
            <a:off x="533400" y="4333875"/>
            <a:ext cx="898525" cy="4000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Result:</a:t>
            </a:r>
          </a:p>
        </p:txBody>
      </p:sp>
      <p:sp>
        <p:nvSpPr>
          <p:cNvPr id="14379" name="Text Box 50"/>
          <p:cNvSpPr txBox="1">
            <a:spLocks noChangeArrowheads="1"/>
          </p:cNvSpPr>
          <p:nvPr/>
        </p:nvSpPr>
        <p:spPr bwMode="auto">
          <a:xfrm>
            <a:off x="6629400" y="3800475"/>
            <a:ext cx="261938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.</a:t>
            </a:r>
          </a:p>
        </p:txBody>
      </p:sp>
      <p:sp>
        <p:nvSpPr>
          <p:cNvPr id="14380" name="Text Box 51"/>
          <p:cNvSpPr txBox="1">
            <a:spLocks noChangeArrowheads="1"/>
          </p:cNvSpPr>
          <p:nvPr/>
        </p:nvSpPr>
        <p:spPr bwMode="auto">
          <a:xfrm>
            <a:off x="6934200" y="2886075"/>
            <a:ext cx="1695450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Binary Point</a:t>
            </a:r>
          </a:p>
        </p:txBody>
      </p:sp>
      <p:sp>
        <p:nvSpPr>
          <p:cNvPr id="14381" name="Line 52"/>
          <p:cNvSpPr>
            <a:spLocks noChangeShapeType="1"/>
          </p:cNvSpPr>
          <p:nvPr/>
        </p:nvSpPr>
        <p:spPr bwMode="auto">
          <a:xfrm flipH="1">
            <a:off x="6781800" y="3267075"/>
            <a:ext cx="304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82" name="Rectangle 53"/>
          <p:cNvSpPr>
            <a:spLocks noChangeArrowheads="1"/>
          </p:cNvSpPr>
          <p:nvPr/>
        </p:nvSpPr>
        <p:spPr bwMode="auto">
          <a:xfrm>
            <a:off x="3962400" y="38766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83" name="Rectangle 54"/>
          <p:cNvSpPr>
            <a:spLocks noChangeArrowheads="1"/>
          </p:cNvSpPr>
          <p:nvPr/>
        </p:nvSpPr>
        <p:spPr bwMode="auto">
          <a:xfrm>
            <a:off x="3962400" y="4410075"/>
            <a:ext cx="228600" cy="22860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0</a:t>
            </a:r>
          </a:p>
        </p:txBody>
      </p:sp>
      <p:sp>
        <p:nvSpPr>
          <p:cNvPr id="14384" name="Rectangle 55"/>
          <p:cNvSpPr>
            <a:spLocks noChangeArrowheads="1"/>
          </p:cNvSpPr>
          <p:nvPr/>
        </p:nvSpPr>
        <p:spPr bwMode="auto">
          <a:xfrm>
            <a:off x="4876800" y="44100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85" name="Rectangle 56"/>
          <p:cNvSpPr>
            <a:spLocks noChangeArrowheads="1"/>
          </p:cNvSpPr>
          <p:nvPr/>
        </p:nvSpPr>
        <p:spPr bwMode="auto">
          <a:xfrm>
            <a:off x="5105400" y="44100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86" name="Rectangle 57"/>
          <p:cNvSpPr>
            <a:spLocks noChangeArrowheads="1"/>
          </p:cNvSpPr>
          <p:nvPr/>
        </p:nvSpPr>
        <p:spPr bwMode="auto">
          <a:xfrm>
            <a:off x="4191000" y="4410075"/>
            <a:ext cx="6858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•••</a:t>
            </a:r>
          </a:p>
        </p:txBody>
      </p:sp>
      <p:sp>
        <p:nvSpPr>
          <p:cNvPr id="14387" name="Rectangle 58"/>
          <p:cNvSpPr>
            <a:spLocks noChangeArrowheads="1"/>
          </p:cNvSpPr>
          <p:nvPr/>
        </p:nvSpPr>
        <p:spPr bwMode="auto">
          <a:xfrm>
            <a:off x="3962400" y="44100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graphicFrame>
        <p:nvGraphicFramePr>
          <p:cNvPr id="14338" name="Object 59"/>
          <p:cNvGraphicFramePr>
            <a:graphicFrameLocks noChangeAspect="1"/>
          </p:cNvGraphicFramePr>
          <p:nvPr/>
        </p:nvGraphicFramePr>
        <p:xfrm>
          <a:off x="687388" y="4983162"/>
          <a:ext cx="7670800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848600" imgH="1651000" progId="Word.Document.8">
                  <p:embed/>
                </p:oleObj>
              </mc:Choice>
              <mc:Fallback>
                <p:oleObj name="Document" r:id="rId3" imgW="7848600" imgH="1651000" progId="Word.Document.8">
                  <p:embed/>
                  <p:pic>
                    <p:nvPicPr>
                      <p:cNvPr id="14338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4983162"/>
                        <a:ext cx="7670800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9" name="Picture 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76400"/>
            <a:ext cx="92529" cy="32385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271" y="1676400"/>
            <a:ext cx="92529" cy="323851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921403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6" grpId="0"/>
      <p:bldP spid="14357" grpId="0"/>
      <p:bldP spid="14363" grpId="0" animBg="1"/>
      <p:bldP spid="14364" grpId="0" animBg="1"/>
      <p:bldP spid="14365" grpId="0" animBg="1"/>
      <p:bldP spid="14366" grpId="0" animBg="1"/>
      <p:bldP spid="14367" grpId="0" animBg="1"/>
      <p:bldP spid="14368" grpId="0" animBg="1"/>
      <p:bldP spid="14369" grpId="0" animBg="1"/>
      <p:bldP spid="14370" grpId="0" animBg="1"/>
      <p:bldP spid="14372" grpId="0" animBg="1"/>
      <p:bldP spid="14372" grpId="1" animBg="1"/>
      <p:bldP spid="14373" grpId="0"/>
      <p:bldP spid="14374" grpId="0" animBg="1"/>
      <p:bldP spid="14375" grpId="0" animBg="1"/>
      <p:bldP spid="14376" grpId="0" animBg="1"/>
      <p:bldP spid="14377" grpId="0" animBg="1"/>
      <p:bldP spid="14378" grpId="0"/>
      <p:bldP spid="14379" grpId="0"/>
      <p:bldP spid="14380" grpId="0"/>
      <p:bldP spid="14381" grpId="0" animBg="1"/>
      <p:bldP spid="14382" grpId="0" animBg="1"/>
      <p:bldP spid="14383" grpId="0" animBg="1"/>
      <p:bldP spid="14384" grpId="0" animBg="1"/>
      <p:bldP spid="14385" grpId="0" animBg="1"/>
      <p:bldP spid="14386" grpId="0" animBg="1"/>
      <p:bldP spid="1438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9562" y="533400"/>
            <a:ext cx="70818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Correct Power-of-2 Divide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220788"/>
            <a:ext cx="8307387" cy="5484812"/>
          </a:xfrm>
        </p:spPr>
        <p:txBody>
          <a:bodyPr/>
          <a:lstStyle/>
          <a:p>
            <a:pPr eaLnBrk="1" hangingPunct="1">
              <a:tabLst>
                <a:tab pos="2971800" algn="l"/>
              </a:tabLst>
              <a:defRPr/>
            </a:pPr>
            <a:r>
              <a:rPr lang="en-US" dirty="0"/>
              <a:t>Quotient of Negative Number by Power of 2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/>
              <a:t>Want  </a:t>
            </a:r>
            <a:r>
              <a:rPr lang="en-US" b="1" dirty="0">
                <a:latin typeface="Courier New" pitchFamily="49" charset="0"/>
              </a:rPr>
              <a:t>x / </a:t>
            </a:r>
            <a:r>
              <a:rPr lang="en-US" b="1" dirty="0"/>
              <a:t>2</a:t>
            </a:r>
            <a:r>
              <a:rPr lang="en-US" b="1" i="1" baseline="30000" dirty="0"/>
              <a:t>k </a:t>
            </a:r>
            <a:r>
              <a:rPr lang="en-US" b="1" dirty="0">
                <a:sym typeface="Symbol" pitchFamily="18" charset="2"/>
              </a:rPr>
              <a:t>  </a:t>
            </a:r>
            <a:r>
              <a:rPr lang="en-US" dirty="0">
                <a:sym typeface="Symbol" pitchFamily="18" charset="2"/>
              </a:rPr>
              <a:t>(</a:t>
            </a:r>
            <a:r>
              <a:rPr lang="en-US" dirty="0"/>
              <a:t>Round Toward 0)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/>
              <a:t>Compute as  </a:t>
            </a:r>
            <a:r>
              <a:rPr lang="en-US" b="1" dirty="0">
                <a:latin typeface="Courier New" pitchFamily="49" charset="0"/>
              </a:rPr>
              <a:t>(x+</a:t>
            </a:r>
            <a:r>
              <a:rPr lang="en-US" b="1" dirty="0"/>
              <a:t>2</a:t>
            </a:r>
            <a:r>
              <a:rPr lang="en-US" b="1" i="1" baseline="30000" dirty="0"/>
              <a:t>k</a:t>
            </a:r>
            <a:r>
              <a:rPr lang="en-US" b="1" dirty="0">
                <a:latin typeface="Courier New" pitchFamily="49" charset="0"/>
              </a:rPr>
              <a:t>-1)/ </a:t>
            </a:r>
            <a:r>
              <a:rPr lang="en-US" b="1" dirty="0"/>
              <a:t>2</a:t>
            </a:r>
            <a:r>
              <a:rPr lang="en-US" b="1" i="1" baseline="30000" dirty="0"/>
              <a:t>k </a:t>
            </a:r>
            <a:endParaRPr lang="en-US" b="1" dirty="0"/>
          </a:p>
          <a:p>
            <a:pPr lvl="2" eaLnBrk="1" hangingPunct="1">
              <a:tabLst>
                <a:tab pos="2971800" algn="l"/>
              </a:tabLst>
              <a:defRPr/>
            </a:pPr>
            <a:r>
              <a:rPr lang="en-US" dirty="0"/>
              <a:t>In C: </a:t>
            </a:r>
            <a:r>
              <a:rPr lang="en-US" b="1" dirty="0">
                <a:latin typeface="Courier New" pitchFamily="49" charset="0"/>
              </a:rPr>
              <a:t>(x + (1&lt;&lt;k)-1) &gt;&gt; k</a:t>
            </a:r>
            <a:endParaRPr lang="en-US" b="1" dirty="0"/>
          </a:p>
          <a:p>
            <a:pPr lvl="2" eaLnBrk="1" hangingPunct="1">
              <a:tabLst>
                <a:tab pos="2971800" algn="l"/>
              </a:tabLst>
              <a:defRPr/>
            </a:pPr>
            <a:r>
              <a:rPr lang="en-US" dirty="0"/>
              <a:t>Biases dividend toward 0</a:t>
            </a:r>
          </a:p>
          <a:p>
            <a:pPr lvl="2" eaLnBrk="1" hangingPunct="1">
              <a:tabLst>
                <a:tab pos="2971800" algn="l"/>
              </a:tabLst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tabLst>
                <a:tab pos="2971800" algn="l"/>
              </a:tabLst>
              <a:defRPr/>
            </a:pPr>
            <a:r>
              <a:rPr lang="en-US" dirty="0">
                <a:effectLst/>
              </a:rPr>
              <a:t>Case 1: No rounding</a:t>
            </a:r>
            <a:endParaRPr lang="en-US" dirty="0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838200" y="5029200"/>
            <a:ext cx="119455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Divisor: </a:t>
            </a: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762000" y="3813175"/>
            <a:ext cx="137569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Dividend:</a:t>
            </a:r>
          </a:p>
        </p:txBody>
      </p:sp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4114800" y="5105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5029200" y="5105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5257800" y="5105400"/>
            <a:ext cx="228600" cy="228600"/>
          </a:xfrm>
          <a:prstGeom prst="rect">
            <a:avLst/>
          </a:prstGeom>
          <a:solidFill>
            <a:srgbClr val="A8E7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5486400" y="5105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66" name="Rectangle 10"/>
          <p:cNvSpPr>
            <a:spLocks noChangeArrowheads="1"/>
          </p:cNvSpPr>
          <p:nvPr/>
        </p:nvSpPr>
        <p:spPr bwMode="auto">
          <a:xfrm>
            <a:off x="6400800" y="5105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6629400" y="5105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4343400" y="51054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3505200" y="3813175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505200" y="5029200"/>
            <a:ext cx="3667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45071" name="Line 15"/>
          <p:cNvSpPr>
            <a:spLocks noChangeShapeType="1"/>
          </p:cNvSpPr>
          <p:nvPr/>
        </p:nvSpPr>
        <p:spPr bwMode="auto">
          <a:xfrm>
            <a:off x="2362200" y="54102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Rectangle 16"/>
          <p:cNvSpPr>
            <a:spLocks noChangeArrowheads="1"/>
          </p:cNvSpPr>
          <p:nvPr/>
        </p:nvSpPr>
        <p:spPr bwMode="auto">
          <a:xfrm>
            <a:off x="3124200" y="5029200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/</a:t>
            </a:r>
          </a:p>
        </p:txBody>
      </p:sp>
      <p:sp>
        <p:nvSpPr>
          <p:cNvPr id="45073" name="Rectangle 17"/>
          <p:cNvSpPr>
            <a:spLocks noChangeArrowheads="1"/>
          </p:cNvSpPr>
          <p:nvPr/>
        </p:nvSpPr>
        <p:spPr bwMode="auto">
          <a:xfrm>
            <a:off x="2936391" y="5486400"/>
            <a:ext cx="100219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b="0" dirty="0">
                <a:latin typeface="Times" pitchFamily="18" charset="0"/>
              </a:rPr>
              <a:t> </a:t>
            </a:r>
            <a:r>
              <a:rPr lang="en-US" b="0" i="1" dirty="0">
                <a:latin typeface="Times" pitchFamily="18" charset="0"/>
              </a:rPr>
              <a:t>u </a:t>
            </a:r>
            <a:r>
              <a:rPr lang="en-US" b="0" dirty="0">
                <a:latin typeface="Times" pitchFamily="18" charset="0"/>
              </a:rPr>
              <a:t>/ 2</a:t>
            </a:r>
            <a:r>
              <a:rPr lang="en-US" b="0" i="1" baseline="30000" dirty="0">
                <a:latin typeface="Times" pitchFamily="18" charset="0"/>
              </a:rPr>
              <a:t>k </a:t>
            </a:r>
            <a:r>
              <a:rPr lang="en-US" i="1" baseline="30000" dirty="0">
                <a:latin typeface="Times" pitchFamily="18" charset="0"/>
              </a:rPr>
              <a:t> </a:t>
            </a:r>
            <a:endParaRPr lang="en-US" sz="2400" b="0" dirty="0">
              <a:latin typeface="Times" pitchFamily="18" charset="0"/>
              <a:sym typeface="Symbol" pitchFamily="18" charset="2"/>
            </a:endParaRPr>
          </a:p>
        </p:txBody>
      </p:sp>
      <p:sp>
        <p:nvSpPr>
          <p:cNvPr id="45074" name="Rectangle 18"/>
          <p:cNvSpPr>
            <a:spLocks noChangeArrowheads="1"/>
          </p:cNvSpPr>
          <p:nvPr/>
        </p:nvSpPr>
        <p:spPr bwMode="auto">
          <a:xfrm>
            <a:off x="5715000" y="51054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75" name="Rectangle 19"/>
          <p:cNvSpPr>
            <a:spLocks noChangeArrowheads="1"/>
          </p:cNvSpPr>
          <p:nvPr/>
        </p:nvSpPr>
        <p:spPr bwMode="auto">
          <a:xfrm>
            <a:off x="5222850" y="3518950"/>
            <a:ext cx="29848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i="1">
                <a:latin typeface="Times" pitchFamily="18" charset="0"/>
              </a:rPr>
              <a:t>k</a:t>
            </a:r>
          </a:p>
        </p:txBody>
      </p:sp>
      <p:sp>
        <p:nvSpPr>
          <p:cNvPr id="45076" name="Rectangle 20"/>
          <p:cNvSpPr>
            <a:spLocks noChangeArrowheads="1"/>
          </p:cNvSpPr>
          <p:nvPr/>
        </p:nvSpPr>
        <p:spPr bwMode="auto">
          <a:xfrm>
            <a:off x="4114800" y="38893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5077" name="Rectangle 21"/>
          <p:cNvSpPr>
            <a:spLocks noChangeArrowheads="1"/>
          </p:cNvSpPr>
          <p:nvPr/>
        </p:nvSpPr>
        <p:spPr bwMode="auto">
          <a:xfrm>
            <a:off x="4343400" y="38893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078" name="Rectangle 22"/>
          <p:cNvSpPr>
            <a:spLocks noChangeArrowheads="1"/>
          </p:cNvSpPr>
          <p:nvPr/>
        </p:nvSpPr>
        <p:spPr bwMode="auto">
          <a:xfrm>
            <a:off x="5257800" y="38893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079" name="Rectangle 23"/>
          <p:cNvSpPr>
            <a:spLocks noChangeArrowheads="1"/>
          </p:cNvSpPr>
          <p:nvPr/>
        </p:nvSpPr>
        <p:spPr bwMode="auto">
          <a:xfrm>
            <a:off x="4572000" y="3889375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80" name="Rectangle 24"/>
          <p:cNvSpPr>
            <a:spLocks noChangeArrowheads="1"/>
          </p:cNvSpPr>
          <p:nvPr/>
        </p:nvSpPr>
        <p:spPr bwMode="auto">
          <a:xfrm>
            <a:off x="5486400" y="3889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81" name="Rectangle 25"/>
          <p:cNvSpPr>
            <a:spLocks noChangeArrowheads="1"/>
          </p:cNvSpPr>
          <p:nvPr/>
        </p:nvSpPr>
        <p:spPr bwMode="auto">
          <a:xfrm>
            <a:off x="6400800" y="3889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82" name="Rectangle 26"/>
          <p:cNvSpPr>
            <a:spLocks noChangeArrowheads="1"/>
          </p:cNvSpPr>
          <p:nvPr/>
        </p:nvSpPr>
        <p:spPr bwMode="auto">
          <a:xfrm>
            <a:off x="6629400" y="3889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83" name="Rectangle 27"/>
          <p:cNvSpPr>
            <a:spLocks noChangeArrowheads="1"/>
          </p:cNvSpPr>
          <p:nvPr/>
        </p:nvSpPr>
        <p:spPr bwMode="auto">
          <a:xfrm>
            <a:off x="5715000" y="3889375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84" name="Rectangle 28"/>
          <p:cNvSpPr>
            <a:spLocks noChangeArrowheads="1"/>
          </p:cNvSpPr>
          <p:nvPr/>
        </p:nvSpPr>
        <p:spPr bwMode="auto">
          <a:xfrm>
            <a:off x="5486400" y="55626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085" name="Rectangle 29"/>
          <p:cNvSpPr>
            <a:spLocks noChangeArrowheads="1"/>
          </p:cNvSpPr>
          <p:nvPr/>
        </p:nvSpPr>
        <p:spPr bwMode="auto">
          <a:xfrm>
            <a:off x="5715000" y="55626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086" name="Rectangle 30"/>
          <p:cNvSpPr>
            <a:spLocks noChangeArrowheads="1"/>
          </p:cNvSpPr>
          <p:nvPr/>
        </p:nvSpPr>
        <p:spPr bwMode="auto">
          <a:xfrm>
            <a:off x="6629400" y="55626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087" name="Rectangle 31"/>
          <p:cNvSpPr>
            <a:spLocks noChangeArrowheads="1"/>
          </p:cNvSpPr>
          <p:nvPr/>
        </p:nvSpPr>
        <p:spPr bwMode="auto">
          <a:xfrm>
            <a:off x="5943600" y="55626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88" name="Rectangle 32"/>
          <p:cNvSpPr>
            <a:spLocks noChangeArrowheads="1"/>
          </p:cNvSpPr>
          <p:nvPr/>
        </p:nvSpPr>
        <p:spPr bwMode="auto">
          <a:xfrm>
            <a:off x="4114800" y="55626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89" name="Rectangle 33"/>
          <p:cNvSpPr>
            <a:spLocks noChangeArrowheads="1"/>
          </p:cNvSpPr>
          <p:nvPr/>
        </p:nvSpPr>
        <p:spPr bwMode="auto">
          <a:xfrm>
            <a:off x="5029200" y="55626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090" name="Rectangle 34"/>
          <p:cNvSpPr>
            <a:spLocks noChangeArrowheads="1"/>
          </p:cNvSpPr>
          <p:nvPr/>
        </p:nvSpPr>
        <p:spPr bwMode="auto">
          <a:xfrm>
            <a:off x="5257800" y="55626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091" name="Rectangle 35"/>
          <p:cNvSpPr>
            <a:spLocks noChangeArrowheads="1"/>
          </p:cNvSpPr>
          <p:nvPr/>
        </p:nvSpPr>
        <p:spPr bwMode="auto">
          <a:xfrm>
            <a:off x="4343400" y="5562600"/>
            <a:ext cx="6858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92" name="Text Box 36"/>
          <p:cNvSpPr txBox="1">
            <a:spLocks noChangeArrowheads="1"/>
          </p:cNvSpPr>
          <p:nvPr/>
        </p:nvSpPr>
        <p:spPr bwMode="auto">
          <a:xfrm>
            <a:off x="6781800" y="5486400"/>
            <a:ext cx="242938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.</a:t>
            </a:r>
          </a:p>
        </p:txBody>
      </p:sp>
      <p:sp>
        <p:nvSpPr>
          <p:cNvPr id="45093" name="Text Box 37"/>
          <p:cNvSpPr txBox="1">
            <a:spLocks noChangeArrowheads="1"/>
          </p:cNvSpPr>
          <p:nvPr/>
        </p:nvSpPr>
        <p:spPr bwMode="auto">
          <a:xfrm>
            <a:off x="7086600" y="4572000"/>
            <a:ext cx="1446422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Binary Point</a:t>
            </a:r>
          </a:p>
        </p:txBody>
      </p:sp>
      <p:sp>
        <p:nvSpPr>
          <p:cNvPr id="45094" name="Line 38"/>
          <p:cNvSpPr>
            <a:spLocks noChangeShapeType="1"/>
          </p:cNvSpPr>
          <p:nvPr/>
        </p:nvSpPr>
        <p:spPr bwMode="auto">
          <a:xfrm flipH="1">
            <a:off x="6934200" y="4953000"/>
            <a:ext cx="304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800" b="0">
              <a:latin typeface="Calibri"/>
              <a:cs typeface="Calibri"/>
            </a:endParaRPr>
          </a:p>
        </p:txBody>
      </p:sp>
      <p:sp>
        <p:nvSpPr>
          <p:cNvPr id="45095" name="Rectangle 39"/>
          <p:cNvSpPr>
            <a:spLocks noChangeArrowheads="1"/>
          </p:cNvSpPr>
          <p:nvPr/>
        </p:nvSpPr>
        <p:spPr bwMode="auto">
          <a:xfrm>
            <a:off x="4114800" y="55626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096" name="Rectangle 40"/>
          <p:cNvSpPr>
            <a:spLocks noChangeArrowheads="1"/>
          </p:cNvSpPr>
          <p:nvPr/>
        </p:nvSpPr>
        <p:spPr bwMode="auto">
          <a:xfrm>
            <a:off x="41148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97" name="Rectangle 41"/>
          <p:cNvSpPr>
            <a:spLocks noChangeArrowheads="1"/>
          </p:cNvSpPr>
          <p:nvPr/>
        </p:nvSpPr>
        <p:spPr bwMode="auto">
          <a:xfrm>
            <a:off x="50292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98" name="Rectangle 42"/>
          <p:cNvSpPr>
            <a:spLocks noChangeArrowheads="1"/>
          </p:cNvSpPr>
          <p:nvPr/>
        </p:nvSpPr>
        <p:spPr bwMode="auto">
          <a:xfrm>
            <a:off x="52578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99" name="Rectangle 43"/>
          <p:cNvSpPr>
            <a:spLocks noChangeArrowheads="1"/>
          </p:cNvSpPr>
          <p:nvPr/>
        </p:nvSpPr>
        <p:spPr bwMode="auto">
          <a:xfrm>
            <a:off x="54864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00" name="Rectangle 44"/>
          <p:cNvSpPr>
            <a:spLocks noChangeArrowheads="1"/>
          </p:cNvSpPr>
          <p:nvPr/>
        </p:nvSpPr>
        <p:spPr bwMode="auto">
          <a:xfrm>
            <a:off x="64008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01" name="Rectangle 45"/>
          <p:cNvSpPr>
            <a:spLocks noChangeArrowheads="1"/>
          </p:cNvSpPr>
          <p:nvPr/>
        </p:nvSpPr>
        <p:spPr bwMode="auto">
          <a:xfrm>
            <a:off x="66294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02" name="Rectangle 46"/>
          <p:cNvSpPr>
            <a:spLocks noChangeArrowheads="1"/>
          </p:cNvSpPr>
          <p:nvPr/>
        </p:nvSpPr>
        <p:spPr bwMode="auto">
          <a:xfrm>
            <a:off x="4343400" y="4270375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103" name="Rectangle 47"/>
          <p:cNvSpPr>
            <a:spLocks noChangeArrowheads="1"/>
          </p:cNvSpPr>
          <p:nvPr/>
        </p:nvSpPr>
        <p:spPr bwMode="auto">
          <a:xfrm>
            <a:off x="3100388" y="4194175"/>
            <a:ext cx="7620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+2</a:t>
            </a:r>
            <a:r>
              <a:rPr lang="en-US" b="0" i="1" baseline="30000">
                <a:latin typeface="Times" pitchFamily="18" charset="0"/>
              </a:rPr>
              <a:t>k </a:t>
            </a:r>
            <a:r>
              <a:rPr lang="en-US" b="0">
                <a:latin typeface="Times" pitchFamily="18" charset="0"/>
              </a:rPr>
              <a:t>–1</a:t>
            </a:r>
          </a:p>
        </p:txBody>
      </p:sp>
      <p:sp>
        <p:nvSpPr>
          <p:cNvPr id="45104" name="Rectangle 48"/>
          <p:cNvSpPr>
            <a:spLocks noChangeArrowheads="1"/>
          </p:cNvSpPr>
          <p:nvPr/>
        </p:nvSpPr>
        <p:spPr bwMode="auto">
          <a:xfrm>
            <a:off x="5715000" y="4270375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105" name="Rectangle 49"/>
          <p:cNvSpPr>
            <a:spLocks noChangeArrowheads="1"/>
          </p:cNvSpPr>
          <p:nvPr/>
        </p:nvSpPr>
        <p:spPr bwMode="auto">
          <a:xfrm>
            <a:off x="7010400" y="5562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06" name="Rectangle 50"/>
          <p:cNvSpPr>
            <a:spLocks noChangeArrowheads="1"/>
          </p:cNvSpPr>
          <p:nvPr/>
        </p:nvSpPr>
        <p:spPr bwMode="auto">
          <a:xfrm>
            <a:off x="7924800" y="5562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5107" name="Rectangle 51"/>
          <p:cNvSpPr>
            <a:spLocks noChangeArrowheads="1"/>
          </p:cNvSpPr>
          <p:nvPr/>
        </p:nvSpPr>
        <p:spPr bwMode="auto">
          <a:xfrm>
            <a:off x="8153400" y="5562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08" name="Rectangle 52"/>
          <p:cNvSpPr>
            <a:spLocks noChangeArrowheads="1"/>
          </p:cNvSpPr>
          <p:nvPr/>
        </p:nvSpPr>
        <p:spPr bwMode="auto">
          <a:xfrm>
            <a:off x="7239000" y="5562600"/>
            <a:ext cx="6858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109" name="Line 53"/>
          <p:cNvSpPr>
            <a:spLocks noChangeShapeType="1"/>
          </p:cNvSpPr>
          <p:nvPr/>
        </p:nvSpPr>
        <p:spPr bwMode="auto">
          <a:xfrm>
            <a:off x="2514600" y="45720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110" name="Rectangle 54"/>
          <p:cNvSpPr>
            <a:spLocks noChangeArrowheads="1"/>
          </p:cNvSpPr>
          <p:nvPr/>
        </p:nvSpPr>
        <p:spPr bwMode="auto">
          <a:xfrm>
            <a:off x="4114800" y="47244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11" name="Rectangle 55"/>
          <p:cNvSpPr>
            <a:spLocks noChangeArrowheads="1"/>
          </p:cNvSpPr>
          <p:nvPr/>
        </p:nvSpPr>
        <p:spPr bwMode="auto">
          <a:xfrm>
            <a:off x="4343400" y="47244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112" name="Rectangle 56"/>
          <p:cNvSpPr>
            <a:spLocks noChangeArrowheads="1"/>
          </p:cNvSpPr>
          <p:nvPr/>
        </p:nvSpPr>
        <p:spPr bwMode="auto">
          <a:xfrm>
            <a:off x="5257800" y="47244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113" name="Rectangle 57"/>
          <p:cNvSpPr>
            <a:spLocks noChangeArrowheads="1"/>
          </p:cNvSpPr>
          <p:nvPr/>
        </p:nvSpPr>
        <p:spPr bwMode="auto">
          <a:xfrm>
            <a:off x="4572000" y="47244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114" name="Rectangle 58"/>
          <p:cNvSpPr>
            <a:spLocks noChangeArrowheads="1"/>
          </p:cNvSpPr>
          <p:nvPr/>
        </p:nvSpPr>
        <p:spPr bwMode="auto">
          <a:xfrm>
            <a:off x="54864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5115" name="Rectangle 59"/>
          <p:cNvSpPr>
            <a:spLocks noChangeArrowheads="1"/>
          </p:cNvSpPr>
          <p:nvPr/>
        </p:nvSpPr>
        <p:spPr bwMode="auto">
          <a:xfrm>
            <a:off x="64008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16" name="Rectangle 60"/>
          <p:cNvSpPr>
            <a:spLocks noChangeArrowheads="1"/>
          </p:cNvSpPr>
          <p:nvPr/>
        </p:nvSpPr>
        <p:spPr bwMode="auto">
          <a:xfrm>
            <a:off x="66294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17" name="Rectangle 61"/>
          <p:cNvSpPr>
            <a:spLocks noChangeArrowheads="1"/>
          </p:cNvSpPr>
          <p:nvPr/>
        </p:nvSpPr>
        <p:spPr bwMode="auto">
          <a:xfrm>
            <a:off x="5715000" y="4724400"/>
            <a:ext cx="6858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118" name="Rectangle 62"/>
          <p:cNvSpPr>
            <a:spLocks noChangeArrowheads="1"/>
          </p:cNvSpPr>
          <p:nvPr/>
        </p:nvSpPr>
        <p:spPr bwMode="auto">
          <a:xfrm>
            <a:off x="1219200" y="6110288"/>
            <a:ext cx="3051926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28600" lvl="2">
              <a:lnSpc>
                <a:spcPct val="100000"/>
              </a:lnSpc>
            </a:pPr>
            <a:r>
              <a:rPr lang="en-US" i="1" dirty="0">
                <a:latin typeface="Calibri" pitchFamily="34" charset="0"/>
              </a:rPr>
              <a:t>Biasing has no effect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271" y="1676400"/>
            <a:ext cx="92529" cy="323851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671" y="1676400"/>
            <a:ext cx="92529" cy="323851"/>
          </a:xfrm>
          <a:prstGeom prst="rect">
            <a:avLst/>
          </a:prstGeom>
          <a:scene3d>
            <a:camera prst="orthographicFront">
              <a:rot lat="10800000" lon="10800000" rev="0"/>
            </a:camera>
            <a:lightRig rig="threePt" dir="t"/>
          </a:scene3d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71" y="2057400"/>
            <a:ext cx="92529" cy="32385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038349"/>
            <a:ext cx="92529" cy="323851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5543549"/>
            <a:ext cx="92529" cy="323851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671" y="5562600"/>
            <a:ext cx="92529" cy="323851"/>
          </a:xfrm>
          <a:prstGeom prst="rect">
            <a:avLst/>
          </a:prstGeom>
          <a:scene3d>
            <a:camera prst="orthographicFront">
              <a:rot lat="1080000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61803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0" grpId="0"/>
      <p:bldP spid="45061" grpId="0"/>
      <p:bldP spid="45062" grpId="0" animBg="1"/>
      <p:bldP spid="45063" grpId="0" animBg="1"/>
      <p:bldP spid="45064" grpId="0" animBg="1"/>
      <p:bldP spid="45065" grpId="0" animBg="1"/>
      <p:bldP spid="45066" grpId="0" animBg="1"/>
      <p:bldP spid="45067" grpId="0" animBg="1"/>
      <p:bldP spid="45068" grpId="0" animBg="1"/>
      <p:bldP spid="45069" grpId="0"/>
      <p:bldP spid="45070" grpId="0"/>
      <p:bldP spid="45071" grpId="0" animBg="1"/>
      <p:bldP spid="45072" grpId="0"/>
      <p:bldP spid="45073" grpId="0"/>
      <p:bldP spid="45074" grpId="0" animBg="1"/>
      <p:bldP spid="45075" grpId="0"/>
      <p:bldP spid="45076" grpId="0" animBg="1"/>
      <p:bldP spid="45077" grpId="0" animBg="1"/>
      <p:bldP spid="45078" grpId="0" animBg="1"/>
      <p:bldP spid="45079" grpId="0" animBg="1"/>
      <p:bldP spid="45080" grpId="0" animBg="1"/>
      <p:bldP spid="45081" grpId="0" animBg="1"/>
      <p:bldP spid="45082" grpId="0" animBg="1"/>
      <p:bldP spid="45083" grpId="0" animBg="1"/>
      <p:bldP spid="45084" grpId="0" animBg="1"/>
      <p:bldP spid="45085" grpId="0" animBg="1"/>
      <p:bldP spid="45086" grpId="0" animBg="1"/>
      <p:bldP spid="45087" grpId="0" animBg="1"/>
      <p:bldP spid="45088" grpId="0" animBg="1"/>
      <p:bldP spid="45089" grpId="0" animBg="1"/>
      <p:bldP spid="45090" grpId="0" animBg="1"/>
      <p:bldP spid="45091" grpId="0" animBg="1"/>
      <p:bldP spid="45092" grpId="0"/>
      <p:bldP spid="45093" grpId="0"/>
      <p:bldP spid="45094" grpId="0" animBg="1"/>
      <p:bldP spid="45095" grpId="0" animBg="1"/>
      <p:bldP spid="45096" grpId="0" animBg="1"/>
      <p:bldP spid="45097" grpId="0" animBg="1"/>
      <p:bldP spid="45098" grpId="0" animBg="1"/>
      <p:bldP spid="45099" grpId="0" animBg="1"/>
      <p:bldP spid="45100" grpId="0" animBg="1"/>
      <p:bldP spid="45101" grpId="0" animBg="1"/>
      <p:bldP spid="45102" grpId="0" animBg="1"/>
      <p:bldP spid="45103" grpId="0"/>
      <p:bldP spid="45104" grpId="0" animBg="1"/>
      <p:bldP spid="45105" grpId="0" animBg="1"/>
      <p:bldP spid="45106" grpId="0" animBg="1"/>
      <p:bldP spid="45107" grpId="0" animBg="1"/>
      <p:bldP spid="45108" grpId="0" animBg="1"/>
      <p:bldP spid="45109" grpId="0" animBg="1"/>
      <p:bldP spid="45110" grpId="0" animBg="1"/>
      <p:bldP spid="45111" grpId="0" animBg="1"/>
      <p:bldP spid="45112" grpId="0" animBg="1"/>
      <p:bldP spid="45113" grpId="0" animBg="1"/>
      <p:bldP spid="45114" grpId="0" animBg="1"/>
      <p:bldP spid="45115" grpId="0" animBg="1"/>
      <p:bldP spid="45116" grpId="0" animBg="1"/>
      <p:bldP spid="45117" grpId="0" animBg="1"/>
      <p:bldP spid="4511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22312"/>
            <a:ext cx="78819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Correct Power-of-2 Divide (Cont.)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838200" y="4191000"/>
            <a:ext cx="119455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Divisor: 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762000" y="2209800"/>
            <a:ext cx="137569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Dividend: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04800" y="1597025"/>
            <a:ext cx="237218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  <a:latin typeface="Calibri" pitchFamily="34" charset="0"/>
              </a:rPr>
              <a:t>Case 2: Rounding</a:t>
            </a:r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4114800" y="4267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5029200" y="4267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5257800" y="4267200"/>
            <a:ext cx="228600" cy="228600"/>
          </a:xfrm>
          <a:prstGeom prst="rect">
            <a:avLst/>
          </a:prstGeom>
          <a:solidFill>
            <a:srgbClr val="A8E7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5486400" y="4267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6400800" y="4267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6629400" y="4267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092" name="Rectangle 12"/>
          <p:cNvSpPr>
            <a:spLocks noChangeArrowheads="1"/>
          </p:cNvSpPr>
          <p:nvPr/>
        </p:nvSpPr>
        <p:spPr bwMode="auto">
          <a:xfrm>
            <a:off x="4343400" y="42672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3505200" y="22098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x</a:t>
            </a:r>
          </a:p>
        </p:txBody>
      </p:sp>
      <p:sp>
        <p:nvSpPr>
          <p:cNvPr id="46094" name="Rectangle 14"/>
          <p:cNvSpPr>
            <a:spLocks noChangeArrowheads="1"/>
          </p:cNvSpPr>
          <p:nvPr/>
        </p:nvSpPr>
        <p:spPr bwMode="auto">
          <a:xfrm>
            <a:off x="3505200" y="4191000"/>
            <a:ext cx="3667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46095" name="Line 15"/>
          <p:cNvSpPr>
            <a:spLocks noChangeShapeType="1"/>
          </p:cNvSpPr>
          <p:nvPr/>
        </p:nvSpPr>
        <p:spPr bwMode="auto">
          <a:xfrm>
            <a:off x="2362200" y="45720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Rectangle 16"/>
          <p:cNvSpPr>
            <a:spLocks noChangeArrowheads="1"/>
          </p:cNvSpPr>
          <p:nvPr/>
        </p:nvSpPr>
        <p:spPr bwMode="auto">
          <a:xfrm>
            <a:off x="3124200" y="4191000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/</a:t>
            </a:r>
          </a:p>
        </p:txBody>
      </p:sp>
      <p:sp>
        <p:nvSpPr>
          <p:cNvPr id="46097" name="Rectangle 17"/>
          <p:cNvSpPr>
            <a:spLocks noChangeArrowheads="1"/>
          </p:cNvSpPr>
          <p:nvPr/>
        </p:nvSpPr>
        <p:spPr bwMode="auto">
          <a:xfrm>
            <a:off x="2977240" y="4572000"/>
            <a:ext cx="881973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b="0" dirty="0">
                <a:latin typeface="Times" pitchFamily="18" charset="0"/>
              </a:rPr>
              <a:t> </a:t>
            </a:r>
            <a:r>
              <a:rPr lang="en-US" b="0" i="1" dirty="0">
                <a:latin typeface="Times" pitchFamily="18" charset="0"/>
              </a:rPr>
              <a:t>x </a:t>
            </a:r>
            <a:r>
              <a:rPr lang="en-US" b="0" dirty="0">
                <a:latin typeface="Times" pitchFamily="18" charset="0"/>
              </a:rPr>
              <a:t>/ 2</a:t>
            </a:r>
            <a:r>
              <a:rPr lang="en-US" b="0" i="1" baseline="30000" dirty="0">
                <a:latin typeface="Times" pitchFamily="18" charset="0"/>
              </a:rPr>
              <a:t>k</a:t>
            </a:r>
            <a:endParaRPr lang="en-US" sz="2400" b="0" dirty="0">
              <a:latin typeface="Times" pitchFamily="18" charset="0"/>
              <a:sym typeface="Symbol" pitchFamily="18" charset="2"/>
            </a:endParaRPr>
          </a:p>
        </p:txBody>
      </p:sp>
      <p:sp>
        <p:nvSpPr>
          <p:cNvPr id="46098" name="Rectangle 18"/>
          <p:cNvSpPr>
            <a:spLocks noChangeArrowheads="1"/>
          </p:cNvSpPr>
          <p:nvPr/>
        </p:nvSpPr>
        <p:spPr bwMode="auto">
          <a:xfrm>
            <a:off x="5715000" y="42672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099" name="Rectangle 19"/>
          <p:cNvSpPr>
            <a:spLocks noChangeArrowheads="1"/>
          </p:cNvSpPr>
          <p:nvPr/>
        </p:nvSpPr>
        <p:spPr bwMode="auto">
          <a:xfrm>
            <a:off x="5215465" y="19050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k</a:t>
            </a:r>
          </a:p>
        </p:txBody>
      </p:sp>
      <p:sp>
        <p:nvSpPr>
          <p:cNvPr id="46100" name="Rectangle 20"/>
          <p:cNvSpPr>
            <a:spLocks noChangeArrowheads="1"/>
          </p:cNvSpPr>
          <p:nvPr/>
        </p:nvSpPr>
        <p:spPr bwMode="auto">
          <a:xfrm>
            <a:off x="4114800" y="22860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01" name="Rectangle 21"/>
          <p:cNvSpPr>
            <a:spLocks noChangeArrowheads="1"/>
          </p:cNvSpPr>
          <p:nvPr/>
        </p:nvSpPr>
        <p:spPr bwMode="auto">
          <a:xfrm>
            <a:off x="4343400" y="22860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02" name="Rectangle 22"/>
          <p:cNvSpPr>
            <a:spLocks noChangeArrowheads="1"/>
          </p:cNvSpPr>
          <p:nvPr/>
        </p:nvSpPr>
        <p:spPr bwMode="auto">
          <a:xfrm>
            <a:off x="5257800" y="22860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03" name="Rectangle 23"/>
          <p:cNvSpPr>
            <a:spLocks noChangeArrowheads="1"/>
          </p:cNvSpPr>
          <p:nvPr/>
        </p:nvSpPr>
        <p:spPr bwMode="auto">
          <a:xfrm>
            <a:off x="4572000" y="22860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04" name="Rectangle 24"/>
          <p:cNvSpPr>
            <a:spLocks noChangeArrowheads="1"/>
          </p:cNvSpPr>
          <p:nvPr/>
        </p:nvSpPr>
        <p:spPr bwMode="auto">
          <a:xfrm>
            <a:off x="5486400" y="2286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05" name="Rectangle 25"/>
          <p:cNvSpPr>
            <a:spLocks noChangeArrowheads="1"/>
          </p:cNvSpPr>
          <p:nvPr/>
        </p:nvSpPr>
        <p:spPr bwMode="auto">
          <a:xfrm>
            <a:off x="6400800" y="2286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06" name="Rectangle 26"/>
          <p:cNvSpPr>
            <a:spLocks noChangeArrowheads="1"/>
          </p:cNvSpPr>
          <p:nvPr/>
        </p:nvSpPr>
        <p:spPr bwMode="auto">
          <a:xfrm>
            <a:off x="6629400" y="2286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07" name="Rectangle 27"/>
          <p:cNvSpPr>
            <a:spLocks noChangeArrowheads="1"/>
          </p:cNvSpPr>
          <p:nvPr/>
        </p:nvSpPr>
        <p:spPr bwMode="auto">
          <a:xfrm>
            <a:off x="5715000" y="22860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08" name="Rectangle 28"/>
          <p:cNvSpPr>
            <a:spLocks noChangeArrowheads="1"/>
          </p:cNvSpPr>
          <p:nvPr/>
        </p:nvSpPr>
        <p:spPr bwMode="auto">
          <a:xfrm>
            <a:off x="5486400" y="47244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09" name="Rectangle 29"/>
          <p:cNvSpPr>
            <a:spLocks noChangeArrowheads="1"/>
          </p:cNvSpPr>
          <p:nvPr/>
        </p:nvSpPr>
        <p:spPr bwMode="auto">
          <a:xfrm>
            <a:off x="5715000" y="47244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10" name="Rectangle 30"/>
          <p:cNvSpPr>
            <a:spLocks noChangeArrowheads="1"/>
          </p:cNvSpPr>
          <p:nvPr/>
        </p:nvSpPr>
        <p:spPr bwMode="auto">
          <a:xfrm>
            <a:off x="6629400" y="47244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11" name="Rectangle 31"/>
          <p:cNvSpPr>
            <a:spLocks noChangeArrowheads="1"/>
          </p:cNvSpPr>
          <p:nvPr/>
        </p:nvSpPr>
        <p:spPr bwMode="auto">
          <a:xfrm>
            <a:off x="5943600" y="47244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12" name="Rectangle 32"/>
          <p:cNvSpPr>
            <a:spLocks noChangeArrowheads="1"/>
          </p:cNvSpPr>
          <p:nvPr/>
        </p:nvSpPr>
        <p:spPr bwMode="auto">
          <a:xfrm>
            <a:off x="4114800" y="4724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113" name="Rectangle 33"/>
          <p:cNvSpPr>
            <a:spLocks noChangeArrowheads="1"/>
          </p:cNvSpPr>
          <p:nvPr/>
        </p:nvSpPr>
        <p:spPr bwMode="auto">
          <a:xfrm>
            <a:off x="5029200" y="47244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14" name="Rectangle 34"/>
          <p:cNvSpPr>
            <a:spLocks noChangeArrowheads="1"/>
          </p:cNvSpPr>
          <p:nvPr/>
        </p:nvSpPr>
        <p:spPr bwMode="auto">
          <a:xfrm>
            <a:off x="5257800" y="47244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15" name="Rectangle 35"/>
          <p:cNvSpPr>
            <a:spLocks noChangeArrowheads="1"/>
          </p:cNvSpPr>
          <p:nvPr/>
        </p:nvSpPr>
        <p:spPr bwMode="auto">
          <a:xfrm>
            <a:off x="4343400" y="4724400"/>
            <a:ext cx="6858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16" name="Text Box 36"/>
          <p:cNvSpPr txBox="1">
            <a:spLocks noChangeArrowheads="1"/>
          </p:cNvSpPr>
          <p:nvPr/>
        </p:nvSpPr>
        <p:spPr bwMode="auto">
          <a:xfrm>
            <a:off x="6781800" y="4648200"/>
            <a:ext cx="242938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.</a:t>
            </a:r>
          </a:p>
        </p:txBody>
      </p:sp>
      <p:sp>
        <p:nvSpPr>
          <p:cNvPr id="46117" name="Text Box 37"/>
          <p:cNvSpPr txBox="1">
            <a:spLocks noChangeArrowheads="1"/>
          </p:cNvSpPr>
          <p:nvPr/>
        </p:nvSpPr>
        <p:spPr bwMode="auto">
          <a:xfrm>
            <a:off x="7086600" y="3733800"/>
            <a:ext cx="1695144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Binary Point</a:t>
            </a:r>
          </a:p>
        </p:txBody>
      </p:sp>
      <p:sp>
        <p:nvSpPr>
          <p:cNvPr id="46118" name="Line 38"/>
          <p:cNvSpPr>
            <a:spLocks noChangeShapeType="1"/>
          </p:cNvSpPr>
          <p:nvPr/>
        </p:nvSpPr>
        <p:spPr bwMode="auto">
          <a:xfrm flipH="1">
            <a:off x="6934200" y="4114800"/>
            <a:ext cx="304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6119" name="Rectangle 39"/>
          <p:cNvSpPr>
            <a:spLocks noChangeArrowheads="1"/>
          </p:cNvSpPr>
          <p:nvPr/>
        </p:nvSpPr>
        <p:spPr bwMode="auto">
          <a:xfrm>
            <a:off x="4114800" y="47244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20" name="Rectangle 40"/>
          <p:cNvSpPr>
            <a:spLocks noChangeArrowheads="1"/>
          </p:cNvSpPr>
          <p:nvPr/>
        </p:nvSpPr>
        <p:spPr bwMode="auto">
          <a:xfrm>
            <a:off x="41148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121" name="Rectangle 41"/>
          <p:cNvSpPr>
            <a:spLocks noChangeArrowheads="1"/>
          </p:cNvSpPr>
          <p:nvPr/>
        </p:nvSpPr>
        <p:spPr bwMode="auto">
          <a:xfrm>
            <a:off x="50292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122" name="Rectangle 42"/>
          <p:cNvSpPr>
            <a:spLocks noChangeArrowheads="1"/>
          </p:cNvSpPr>
          <p:nvPr/>
        </p:nvSpPr>
        <p:spPr bwMode="auto">
          <a:xfrm>
            <a:off x="52578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123" name="Rectangle 43"/>
          <p:cNvSpPr>
            <a:spLocks noChangeArrowheads="1"/>
          </p:cNvSpPr>
          <p:nvPr/>
        </p:nvSpPr>
        <p:spPr bwMode="auto">
          <a:xfrm>
            <a:off x="54864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24" name="Rectangle 44"/>
          <p:cNvSpPr>
            <a:spLocks noChangeArrowheads="1"/>
          </p:cNvSpPr>
          <p:nvPr/>
        </p:nvSpPr>
        <p:spPr bwMode="auto">
          <a:xfrm>
            <a:off x="64008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25" name="Rectangle 45"/>
          <p:cNvSpPr>
            <a:spLocks noChangeArrowheads="1"/>
          </p:cNvSpPr>
          <p:nvPr/>
        </p:nvSpPr>
        <p:spPr bwMode="auto">
          <a:xfrm>
            <a:off x="66294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26" name="Rectangle 46"/>
          <p:cNvSpPr>
            <a:spLocks noChangeArrowheads="1"/>
          </p:cNvSpPr>
          <p:nvPr/>
        </p:nvSpPr>
        <p:spPr bwMode="auto">
          <a:xfrm>
            <a:off x="4343400" y="26670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27" name="Rectangle 47"/>
          <p:cNvSpPr>
            <a:spLocks noChangeArrowheads="1"/>
          </p:cNvSpPr>
          <p:nvPr/>
        </p:nvSpPr>
        <p:spPr bwMode="auto">
          <a:xfrm>
            <a:off x="3100388" y="2590800"/>
            <a:ext cx="7620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+2</a:t>
            </a:r>
            <a:r>
              <a:rPr lang="en-US" b="0" i="1" baseline="30000">
                <a:latin typeface="Times" pitchFamily="18" charset="0"/>
              </a:rPr>
              <a:t>k </a:t>
            </a:r>
            <a:r>
              <a:rPr lang="en-US" b="0">
                <a:latin typeface="Times" pitchFamily="18" charset="0"/>
              </a:rPr>
              <a:t>–1</a:t>
            </a:r>
          </a:p>
        </p:txBody>
      </p:sp>
      <p:sp>
        <p:nvSpPr>
          <p:cNvPr id="46128" name="Rectangle 48"/>
          <p:cNvSpPr>
            <a:spLocks noChangeArrowheads="1"/>
          </p:cNvSpPr>
          <p:nvPr/>
        </p:nvSpPr>
        <p:spPr bwMode="auto">
          <a:xfrm>
            <a:off x="5715000" y="26670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29" name="Line 49"/>
          <p:cNvSpPr>
            <a:spLocks noChangeShapeType="1"/>
          </p:cNvSpPr>
          <p:nvPr/>
        </p:nvSpPr>
        <p:spPr bwMode="auto">
          <a:xfrm>
            <a:off x="2514600" y="2968625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30" name="Rectangle 50"/>
          <p:cNvSpPr>
            <a:spLocks noChangeArrowheads="1"/>
          </p:cNvSpPr>
          <p:nvPr/>
        </p:nvSpPr>
        <p:spPr bwMode="auto">
          <a:xfrm>
            <a:off x="4114800" y="312102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6131" name="Rectangle 51"/>
          <p:cNvSpPr>
            <a:spLocks noChangeArrowheads="1"/>
          </p:cNvSpPr>
          <p:nvPr/>
        </p:nvSpPr>
        <p:spPr bwMode="auto">
          <a:xfrm>
            <a:off x="4343400" y="312102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32" name="Rectangle 52"/>
          <p:cNvSpPr>
            <a:spLocks noChangeArrowheads="1"/>
          </p:cNvSpPr>
          <p:nvPr/>
        </p:nvSpPr>
        <p:spPr bwMode="auto">
          <a:xfrm>
            <a:off x="5257800" y="312102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33" name="Rectangle 53"/>
          <p:cNvSpPr>
            <a:spLocks noChangeArrowheads="1"/>
          </p:cNvSpPr>
          <p:nvPr/>
        </p:nvSpPr>
        <p:spPr bwMode="auto">
          <a:xfrm>
            <a:off x="4572000" y="3121025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34" name="Rectangle 54"/>
          <p:cNvSpPr>
            <a:spLocks noChangeArrowheads="1"/>
          </p:cNvSpPr>
          <p:nvPr/>
        </p:nvSpPr>
        <p:spPr bwMode="auto">
          <a:xfrm>
            <a:off x="5486400" y="3121025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35" name="Rectangle 55"/>
          <p:cNvSpPr>
            <a:spLocks noChangeArrowheads="1"/>
          </p:cNvSpPr>
          <p:nvPr/>
        </p:nvSpPr>
        <p:spPr bwMode="auto">
          <a:xfrm>
            <a:off x="6400800" y="3121025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36" name="Rectangle 56"/>
          <p:cNvSpPr>
            <a:spLocks noChangeArrowheads="1"/>
          </p:cNvSpPr>
          <p:nvPr/>
        </p:nvSpPr>
        <p:spPr bwMode="auto">
          <a:xfrm>
            <a:off x="6629400" y="3121025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37" name="Rectangle 57"/>
          <p:cNvSpPr>
            <a:spLocks noChangeArrowheads="1"/>
          </p:cNvSpPr>
          <p:nvPr/>
        </p:nvSpPr>
        <p:spPr bwMode="auto">
          <a:xfrm>
            <a:off x="5715000" y="3121025"/>
            <a:ext cx="6858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38" name="Rectangle 58"/>
          <p:cNvSpPr>
            <a:spLocks noChangeArrowheads="1"/>
          </p:cNvSpPr>
          <p:nvPr/>
        </p:nvSpPr>
        <p:spPr bwMode="auto">
          <a:xfrm>
            <a:off x="685800" y="5939135"/>
            <a:ext cx="401892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28600" lvl="2">
              <a:lnSpc>
                <a:spcPct val="100000"/>
              </a:lnSpc>
            </a:pPr>
            <a:r>
              <a:rPr lang="en-US" i="1" dirty="0">
                <a:latin typeface="Calibri" pitchFamily="34" charset="0"/>
              </a:rPr>
              <a:t>Biasing adds 1 to final result</a:t>
            </a:r>
          </a:p>
        </p:txBody>
      </p:sp>
      <p:sp>
        <p:nvSpPr>
          <p:cNvPr id="46139" name="Rectangle 59"/>
          <p:cNvSpPr>
            <a:spLocks noChangeArrowheads="1"/>
          </p:cNvSpPr>
          <p:nvPr/>
        </p:nvSpPr>
        <p:spPr bwMode="auto">
          <a:xfrm>
            <a:off x="70104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40" name="Rectangle 60"/>
          <p:cNvSpPr>
            <a:spLocks noChangeArrowheads="1"/>
          </p:cNvSpPr>
          <p:nvPr/>
        </p:nvSpPr>
        <p:spPr bwMode="auto">
          <a:xfrm>
            <a:off x="79248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41" name="Rectangle 61"/>
          <p:cNvSpPr>
            <a:spLocks noChangeArrowheads="1"/>
          </p:cNvSpPr>
          <p:nvPr/>
        </p:nvSpPr>
        <p:spPr bwMode="auto">
          <a:xfrm>
            <a:off x="81534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42" name="Rectangle 62"/>
          <p:cNvSpPr>
            <a:spLocks noChangeArrowheads="1"/>
          </p:cNvSpPr>
          <p:nvPr/>
        </p:nvSpPr>
        <p:spPr bwMode="auto">
          <a:xfrm>
            <a:off x="7239000" y="4724400"/>
            <a:ext cx="6858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43" name="AutoShape 63"/>
          <p:cNvSpPr>
            <a:spLocks/>
          </p:cNvSpPr>
          <p:nvPr/>
        </p:nvSpPr>
        <p:spPr bwMode="auto">
          <a:xfrm rot="-5400000">
            <a:off x="4800600" y="2971800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6144" name="Text Box 64"/>
          <p:cNvSpPr txBox="1">
            <a:spLocks noChangeArrowheads="1"/>
          </p:cNvSpPr>
          <p:nvPr/>
        </p:nvSpPr>
        <p:spPr bwMode="auto">
          <a:xfrm>
            <a:off x="3962400" y="3733800"/>
            <a:ext cx="237706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Incremented by 1</a:t>
            </a:r>
          </a:p>
        </p:txBody>
      </p:sp>
      <p:sp>
        <p:nvSpPr>
          <p:cNvPr id="46145" name="AutoShape 65"/>
          <p:cNvSpPr>
            <a:spLocks/>
          </p:cNvSpPr>
          <p:nvPr/>
        </p:nvSpPr>
        <p:spPr bwMode="auto">
          <a:xfrm rot="-5400000">
            <a:off x="6172200" y="4648200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6146" name="Text Box 66"/>
          <p:cNvSpPr txBox="1">
            <a:spLocks noChangeArrowheads="1"/>
          </p:cNvSpPr>
          <p:nvPr/>
        </p:nvSpPr>
        <p:spPr bwMode="auto">
          <a:xfrm>
            <a:off x="5334000" y="5410200"/>
            <a:ext cx="237706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Incremented by 1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671" y="4629149"/>
            <a:ext cx="92529" cy="323851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671" y="4648200"/>
            <a:ext cx="92529" cy="323851"/>
          </a:xfrm>
          <a:prstGeom prst="rect">
            <a:avLst/>
          </a:prstGeom>
          <a:scene3d>
            <a:camera prst="orthographicFront">
              <a:rot lat="1080000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131889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/>
      <p:bldP spid="46086" grpId="0" animBg="1"/>
      <p:bldP spid="46087" grpId="0" animBg="1"/>
      <p:bldP spid="46088" grpId="0" animBg="1"/>
      <p:bldP spid="46089" grpId="0" animBg="1"/>
      <p:bldP spid="46090" grpId="0" animBg="1"/>
      <p:bldP spid="46091" grpId="0" animBg="1"/>
      <p:bldP spid="46092" grpId="0" animBg="1"/>
      <p:bldP spid="46094" grpId="0"/>
      <p:bldP spid="46095" grpId="0" animBg="1"/>
      <p:bldP spid="46096" grpId="0"/>
      <p:bldP spid="46097" grpId="0"/>
      <p:bldP spid="46098" grpId="0" animBg="1"/>
      <p:bldP spid="46108" grpId="0" animBg="1"/>
      <p:bldP spid="46109" grpId="0" animBg="1"/>
      <p:bldP spid="46110" grpId="0" animBg="1"/>
      <p:bldP spid="46111" grpId="0" animBg="1"/>
      <p:bldP spid="46112" grpId="0" animBg="1"/>
      <p:bldP spid="46113" grpId="0" animBg="1"/>
      <p:bldP spid="46114" grpId="0" animBg="1"/>
      <p:bldP spid="46115" grpId="0" animBg="1"/>
      <p:bldP spid="46116" grpId="0"/>
      <p:bldP spid="46117" grpId="0"/>
      <p:bldP spid="46118" grpId="0" animBg="1"/>
      <p:bldP spid="46119" grpId="0" animBg="1"/>
      <p:bldP spid="46138" grpId="0"/>
      <p:bldP spid="46139" grpId="0" animBg="1"/>
      <p:bldP spid="46140" grpId="0" animBg="1"/>
      <p:bldP spid="46141" grpId="0" animBg="1"/>
      <p:bldP spid="46142" grpId="0" animBg="1"/>
      <p:bldP spid="46143" grpId="0" animBg="1"/>
      <p:bldP spid="46144" grpId="0"/>
      <p:bldP spid="46145" grpId="0" animBg="1"/>
      <p:bldP spid="4614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381000" y="3451225"/>
            <a:ext cx="4495800" cy="2308324"/>
          </a:xfrm>
          <a:prstGeom prst="rect">
            <a:avLst/>
          </a:prstGeom>
          <a:solidFill>
            <a:srgbClr val="FFFF99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testq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%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%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rax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js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	L4</a:t>
            </a:r>
          </a:p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L3:</a:t>
            </a:r>
          </a:p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sarq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	$3, %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rax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ret</a:t>
            </a:r>
          </a:p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L4:</a:t>
            </a:r>
          </a:p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addq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	$7, %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rax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jmp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	L3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533400"/>
            <a:ext cx="79248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Compiled Signed Division Code</a:t>
            </a:r>
          </a:p>
        </p:txBody>
      </p:sp>
      <p:sp>
        <p:nvSpPr>
          <p:cNvPr id="1792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876800" y="4984750"/>
            <a:ext cx="4267200" cy="1187450"/>
          </a:xfrm>
        </p:spPr>
        <p:txBody>
          <a:bodyPr/>
          <a:lstStyle/>
          <a:p>
            <a:pPr>
              <a:defRPr/>
            </a:pPr>
            <a:r>
              <a:rPr lang="en-US" dirty="0"/>
              <a:t>Uses arithmetic shift for </a:t>
            </a:r>
            <a:r>
              <a:rPr lang="en-US" dirty="0" err="1"/>
              <a:t>int</a:t>
            </a:r>
            <a:endParaRPr lang="en-US" dirty="0"/>
          </a:p>
          <a:p>
            <a:pPr eaLnBrk="1" hangingPunct="1">
              <a:defRPr/>
            </a:pPr>
            <a:r>
              <a:rPr lang="en-US" dirty="0"/>
              <a:t>For Java Users </a:t>
            </a:r>
          </a:p>
          <a:p>
            <a:pPr lvl="1" eaLnBrk="1" hangingPunct="1">
              <a:defRPr/>
            </a:pPr>
            <a:r>
              <a:rPr lang="en-US" dirty="0" err="1"/>
              <a:t>Arith</a:t>
            </a:r>
            <a:r>
              <a:rPr lang="en-US" dirty="0"/>
              <a:t>. shift written as </a:t>
            </a:r>
            <a:r>
              <a:rPr lang="en-US" dirty="0">
                <a:latin typeface="Courier New" pitchFamily="49" charset="0"/>
              </a:rPr>
              <a:t>&gt;&gt;</a:t>
            </a:r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381000" y="1600200"/>
            <a:ext cx="3886200" cy="1200329"/>
          </a:xfrm>
          <a:prstGeom prst="rect">
            <a:avLst/>
          </a:prstGeom>
          <a:solidFill>
            <a:srgbClr val="E0F4E3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long idiv8(long x)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  return x/8;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5486400" y="3451225"/>
            <a:ext cx="3352800" cy="1200329"/>
          </a:xfrm>
          <a:prstGeom prst="rect">
            <a:avLst/>
          </a:prstGeom>
          <a:solidFill>
            <a:srgbClr val="FFFF99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if x &lt; 0</a:t>
            </a:r>
          </a:p>
          <a:p>
            <a:pPr>
              <a:lnSpc>
                <a:spcPct val="100000"/>
              </a:lnSpc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  x += 7;</a:t>
            </a:r>
          </a:p>
          <a:p>
            <a:pPr>
              <a:lnSpc>
                <a:spcPct val="100000"/>
              </a:lnSpc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# Arithmetic shift</a:t>
            </a:r>
          </a:p>
          <a:p>
            <a:pPr>
              <a:lnSpc>
                <a:spcPct val="100000"/>
              </a:lnSpc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return x &gt;&gt; 3;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304800" y="1219200"/>
            <a:ext cx="1212833" cy="40011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sm"/>
          </a:ln>
        </p:spPr>
        <p:txBody>
          <a:bodyPr wrap="none" lIns="45720" rIns="4572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C Function</a:t>
            </a:r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304800" y="3048000"/>
            <a:ext cx="3530647" cy="40011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sm"/>
          </a:ln>
        </p:spPr>
        <p:txBody>
          <a:bodyPr wrap="none" lIns="45720" rIns="4572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Compiled Arithmetic Operations</a:t>
            </a:r>
          </a:p>
        </p:txBody>
      </p:sp>
      <p:sp>
        <p:nvSpPr>
          <p:cNvPr id="47113" name="Text Box 9"/>
          <p:cNvSpPr txBox="1">
            <a:spLocks noChangeArrowheads="1"/>
          </p:cNvSpPr>
          <p:nvPr/>
        </p:nvSpPr>
        <p:spPr bwMode="auto">
          <a:xfrm>
            <a:off x="5410200" y="3028890"/>
            <a:ext cx="1351524" cy="40011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sm"/>
          </a:ln>
        </p:spPr>
        <p:txBody>
          <a:bodyPr wrap="none" lIns="45720" rIns="4572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1888946789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>
                <a:solidFill>
                  <a:srgbClr val="A6A6A6"/>
                </a:solidFill>
              </a:rPr>
              <a:t>Bit-level manipulations</a:t>
            </a:r>
          </a:p>
          <a:p>
            <a:r>
              <a:rPr lang="en-US" dirty="0"/>
              <a:t>Integers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Representation: unsigned and signed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Conversion, casting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Expanding, truncating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Addition, negation, multiplication, shifting</a:t>
            </a:r>
          </a:p>
          <a:p>
            <a:pPr lvl="1"/>
            <a:r>
              <a:rPr lang="en-US" b="1" dirty="0"/>
              <a:t>Summary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Arithmetic: Basic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Addition:</a:t>
            </a:r>
          </a:p>
          <a:p>
            <a:pPr lvl="1"/>
            <a:r>
              <a:rPr lang="en-US" dirty="0"/>
              <a:t>Unsigned/signed: Normal addition followed by truncate,</a:t>
            </a:r>
            <a:br>
              <a:rPr lang="en-US" dirty="0"/>
            </a:br>
            <a:r>
              <a:rPr lang="en-US" dirty="0"/>
              <a:t>same operation on bit level</a:t>
            </a:r>
          </a:p>
          <a:p>
            <a:pPr lvl="1"/>
            <a:r>
              <a:rPr lang="en-US" dirty="0"/>
              <a:t>Unsigned: addition mod 2</a:t>
            </a:r>
            <a:r>
              <a:rPr lang="en-US" baseline="30000" dirty="0"/>
              <a:t>w</a:t>
            </a:r>
          </a:p>
          <a:p>
            <a:pPr lvl="2"/>
            <a:r>
              <a:rPr lang="en-US" dirty="0"/>
              <a:t>Mathematical addition + possible subtraction of 2</a:t>
            </a:r>
            <a:r>
              <a:rPr lang="en-US" baseline="30000" dirty="0"/>
              <a:t>w</a:t>
            </a:r>
            <a:endParaRPr lang="en-US" dirty="0"/>
          </a:p>
          <a:p>
            <a:pPr lvl="1"/>
            <a:r>
              <a:rPr lang="en-US" dirty="0"/>
              <a:t>Signed: modified addition mod 2</a:t>
            </a:r>
            <a:r>
              <a:rPr lang="en-US" baseline="30000" dirty="0"/>
              <a:t>w </a:t>
            </a:r>
            <a:r>
              <a:rPr lang="en-US" dirty="0"/>
              <a:t>(result in proper range)</a:t>
            </a:r>
            <a:endParaRPr lang="en-US" baseline="30000" dirty="0"/>
          </a:p>
          <a:p>
            <a:pPr lvl="2"/>
            <a:r>
              <a:rPr lang="en-US" dirty="0"/>
              <a:t>Mathematical addition + possible addition or subtraction of 2</a:t>
            </a:r>
            <a:r>
              <a:rPr lang="en-US" baseline="30000" dirty="0"/>
              <a:t>w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Multiplication:</a:t>
            </a:r>
          </a:p>
          <a:p>
            <a:pPr lvl="1"/>
            <a:r>
              <a:rPr lang="en-US" dirty="0"/>
              <a:t>Unsigned/signed: Normal multiplication followed by truncate, same operation on bit level</a:t>
            </a:r>
          </a:p>
          <a:p>
            <a:pPr lvl="1"/>
            <a:r>
              <a:rPr lang="en-US" dirty="0"/>
              <a:t>Unsigned: multiplication mod 2</a:t>
            </a:r>
            <a:r>
              <a:rPr lang="en-US" baseline="30000" dirty="0"/>
              <a:t>w</a:t>
            </a:r>
          </a:p>
          <a:p>
            <a:pPr lvl="1"/>
            <a:r>
              <a:rPr lang="en-US" dirty="0"/>
              <a:t>Signed: modified multiplication mod 2</a:t>
            </a:r>
            <a:r>
              <a:rPr lang="en-US" baseline="30000" dirty="0"/>
              <a:t>w </a:t>
            </a:r>
            <a:r>
              <a:rPr lang="en-US" dirty="0"/>
              <a:t>(result in proper range)</a:t>
            </a:r>
            <a:endParaRPr lang="en-US" baseline="300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87375"/>
            <a:ext cx="590867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Multiplication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28737"/>
            <a:ext cx="8307388" cy="5224463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/>
              <a:t>Computing Exact Product of </a:t>
            </a:r>
            <a:r>
              <a:rPr lang="en-US" b="0" i="1" dirty="0"/>
              <a:t>w</a:t>
            </a:r>
            <a:r>
              <a:rPr lang="en-US" dirty="0"/>
              <a:t>-bit numbers </a:t>
            </a:r>
            <a:r>
              <a:rPr lang="en-US" b="0" i="1" dirty="0"/>
              <a:t>x</a:t>
            </a:r>
            <a:r>
              <a:rPr lang="en-US" dirty="0"/>
              <a:t>, </a:t>
            </a:r>
            <a:r>
              <a:rPr lang="en-US" b="0" i="1" dirty="0"/>
              <a:t>y</a:t>
            </a:r>
          </a:p>
          <a:p>
            <a:pPr lvl="1" eaLnBrk="1" hangingPunct="1">
              <a:defRPr/>
            </a:pPr>
            <a:r>
              <a:rPr lang="en-US" dirty="0"/>
              <a:t>Either signed or unsigned</a:t>
            </a:r>
          </a:p>
          <a:p>
            <a:pPr eaLnBrk="1" hangingPunct="1">
              <a:defRPr/>
            </a:pPr>
            <a:r>
              <a:rPr lang="en-US" dirty="0"/>
              <a:t>Ranges</a:t>
            </a:r>
            <a:endParaRPr lang="en-US" i="1" dirty="0"/>
          </a:p>
          <a:p>
            <a:pPr lvl="1" eaLnBrk="1" hangingPunct="1">
              <a:defRPr/>
            </a:pPr>
            <a:r>
              <a:rPr lang="en-US" dirty="0"/>
              <a:t>Unsigned: </a:t>
            </a:r>
            <a:r>
              <a:rPr lang="en-US" b="0" dirty="0"/>
              <a:t>0 ≤ </a:t>
            </a:r>
            <a:r>
              <a:rPr lang="en-US" b="0" i="1" dirty="0"/>
              <a:t>x</a:t>
            </a:r>
            <a:r>
              <a:rPr lang="en-US" b="0" dirty="0"/>
              <a:t> * </a:t>
            </a:r>
            <a:r>
              <a:rPr lang="en-US" b="0" i="1" dirty="0"/>
              <a:t>y</a:t>
            </a:r>
            <a:r>
              <a:rPr lang="en-US" b="0" dirty="0"/>
              <a:t> ≤ (2</a:t>
            </a:r>
            <a:r>
              <a:rPr lang="en-US" b="0" i="1" baseline="30000" dirty="0"/>
              <a:t>w</a:t>
            </a:r>
            <a:r>
              <a:rPr lang="en-US" b="0" dirty="0"/>
              <a:t> – 1) </a:t>
            </a:r>
            <a:r>
              <a:rPr lang="en-US" b="0" baseline="30000" dirty="0"/>
              <a:t>2</a:t>
            </a:r>
            <a:r>
              <a:rPr lang="en-US" b="0" dirty="0"/>
              <a:t>  =  2</a:t>
            </a:r>
            <a:r>
              <a:rPr lang="en-US" b="0" baseline="30000" dirty="0"/>
              <a:t>2</a:t>
            </a:r>
            <a:r>
              <a:rPr lang="en-US" b="0" i="1" baseline="30000" dirty="0"/>
              <a:t>w</a:t>
            </a:r>
            <a:r>
              <a:rPr lang="en-US" b="0" dirty="0"/>
              <a:t> – 2</a:t>
            </a:r>
            <a:r>
              <a:rPr lang="en-US" b="0" i="1" baseline="30000" dirty="0"/>
              <a:t>w</a:t>
            </a:r>
            <a:r>
              <a:rPr lang="en-US" b="0" baseline="30000" dirty="0"/>
              <a:t>+1</a:t>
            </a:r>
            <a:r>
              <a:rPr lang="en-US" b="0" dirty="0"/>
              <a:t> + 1</a:t>
            </a:r>
          </a:p>
          <a:p>
            <a:pPr lvl="2" eaLnBrk="1" hangingPunct="1">
              <a:defRPr/>
            </a:pPr>
            <a:r>
              <a:rPr lang="en-US" dirty="0"/>
              <a:t>Up to 2</a:t>
            </a:r>
            <a:r>
              <a:rPr lang="en-US" i="1" dirty="0"/>
              <a:t>w</a:t>
            </a:r>
            <a:r>
              <a:rPr lang="en-US" dirty="0"/>
              <a:t> bits</a:t>
            </a:r>
          </a:p>
          <a:p>
            <a:pPr lvl="1" eaLnBrk="1" hangingPunct="1">
              <a:defRPr/>
            </a:pPr>
            <a:r>
              <a:rPr lang="en-US" dirty="0"/>
              <a:t>Two’s complement min: </a:t>
            </a:r>
            <a:r>
              <a:rPr lang="en-US" b="0" i="1" dirty="0"/>
              <a:t>x</a:t>
            </a:r>
            <a:r>
              <a:rPr lang="en-US" b="0" dirty="0"/>
              <a:t> * </a:t>
            </a:r>
            <a:r>
              <a:rPr lang="en-US" b="0" i="1" dirty="0"/>
              <a:t>y</a:t>
            </a:r>
            <a:r>
              <a:rPr lang="en-US" b="0" dirty="0"/>
              <a:t>  ≥ (–2</a:t>
            </a:r>
            <a:r>
              <a:rPr lang="en-US" b="0" i="1" baseline="30000" dirty="0"/>
              <a:t>w</a:t>
            </a:r>
            <a:r>
              <a:rPr lang="en-US" b="0" baseline="30000" dirty="0"/>
              <a:t>–1</a:t>
            </a:r>
            <a:r>
              <a:rPr lang="en-US" b="0" dirty="0"/>
              <a:t>)*(2</a:t>
            </a:r>
            <a:r>
              <a:rPr lang="en-US" b="0" i="1" baseline="30000" dirty="0"/>
              <a:t>w</a:t>
            </a:r>
            <a:r>
              <a:rPr lang="en-US" b="0" baseline="30000" dirty="0"/>
              <a:t>–1</a:t>
            </a:r>
            <a:r>
              <a:rPr lang="en-US" b="0" dirty="0"/>
              <a:t>–1)  =  –2</a:t>
            </a:r>
            <a:r>
              <a:rPr lang="en-US" b="0" baseline="30000" dirty="0"/>
              <a:t>2</a:t>
            </a:r>
            <a:r>
              <a:rPr lang="en-US" b="0" i="1" baseline="30000" dirty="0"/>
              <a:t>w</a:t>
            </a:r>
            <a:r>
              <a:rPr lang="en-US" b="0" baseline="30000" dirty="0"/>
              <a:t>–2 </a:t>
            </a:r>
            <a:r>
              <a:rPr lang="en-US" b="0" dirty="0"/>
              <a:t>+ 2</a:t>
            </a:r>
            <a:r>
              <a:rPr lang="en-US" b="0" i="1" baseline="30000" dirty="0"/>
              <a:t>w</a:t>
            </a:r>
            <a:r>
              <a:rPr lang="en-US" b="0" baseline="30000" dirty="0"/>
              <a:t>–1</a:t>
            </a:r>
          </a:p>
          <a:p>
            <a:pPr lvl="2" eaLnBrk="1" hangingPunct="1">
              <a:defRPr/>
            </a:pPr>
            <a:r>
              <a:rPr lang="en-US" dirty="0"/>
              <a:t>Up to 2</a:t>
            </a:r>
            <a:r>
              <a:rPr lang="en-US" i="1" dirty="0"/>
              <a:t>w</a:t>
            </a:r>
            <a:r>
              <a:rPr lang="en-US" dirty="0"/>
              <a:t>–1 bits</a:t>
            </a:r>
          </a:p>
          <a:p>
            <a:pPr lvl="1" eaLnBrk="1" hangingPunct="1">
              <a:defRPr/>
            </a:pPr>
            <a:r>
              <a:rPr lang="en-US" dirty="0"/>
              <a:t>Two’s complement max:</a:t>
            </a:r>
            <a:r>
              <a:rPr lang="en-US" b="0" dirty="0"/>
              <a:t> </a:t>
            </a:r>
            <a:r>
              <a:rPr lang="en-US" b="0" i="1" dirty="0"/>
              <a:t>x</a:t>
            </a:r>
            <a:r>
              <a:rPr lang="en-US" b="0" dirty="0"/>
              <a:t> * </a:t>
            </a:r>
            <a:r>
              <a:rPr lang="en-US" b="0" i="1" dirty="0"/>
              <a:t>y</a:t>
            </a:r>
            <a:r>
              <a:rPr lang="en-US" b="0" dirty="0"/>
              <a:t> ≤ (–2</a:t>
            </a:r>
            <a:r>
              <a:rPr lang="en-US" b="0" i="1" baseline="30000" dirty="0"/>
              <a:t>w</a:t>
            </a:r>
            <a:r>
              <a:rPr lang="en-US" b="0" baseline="30000" dirty="0"/>
              <a:t>–1</a:t>
            </a:r>
            <a:r>
              <a:rPr lang="en-US" b="0" dirty="0"/>
              <a:t>) </a:t>
            </a:r>
            <a:r>
              <a:rPr lang="en-US" b="0" baseline="30000" dirty="0"/>
              <a:t>2</a:t>
            </a:r>
            <a:r>
              <a:rPr lang="en-US" b="0" dirty="0"/>
              <a:t>  =  2</a:t>
            </a:r>
            <a:r>
              <a:rPr lang="en-US" b="0" baseline="30000" dirty="0"/>
              <a:t>2</a:t>
            </a:r>
            <a:r>
              <a:rPr lang="en-US" b="0" i="1" baseline="30000" dirty="0"/>
              <a:t>w</a:t>
            </a:r>
            <a:r>
              <a:rPr lang="en-US" b="0" baseline="30000" dirty="0"/>
              <a:t>–2</a:t>
            </a:r>
          </a:p>
          <a:p>
            <a:pPr lvl="2" eaLnBrk="1" hangingPunct="1">
              <a:defRPr/>
            </a:pPr>
            <a:r>
              <a:rPr lang="en-US" dirty="0"/>
              <a:t>Up to 2</a:t>
            </a:r>
            <a:r>
              <a:rPr lang="en-US" i="1" dirty="0"/>
              <a:t>w</a:t>
            </a:r>
            <a:r>
              <a:rPr lang="en-US" dirty="0"/>
              <a:t> bits, but only for (</a:t>
            </a:r>
            <a:r>
              <a:rPr lang="en-US" i="1" dirty="0" err="1"/>
              <a:t>TMin</a:t>
            </a:r>
            <a:r>
              <a:rPr lang="en-US" i="1" baseline="-25000" dirty="0" err="1"/>
              <a:t>w</a:t>
            </a:r>
            <a:r>
              <a:rPr lang="en-US" dirty="0"/>
              <a:t>)</a:t>
            </a:r>
            <a:r>
              <a:rPr lang="en-US" baseline="30000" dirty="0"/>
              <a:t>2</a:t>
            </a:r>
          </a:p>
          <a:p>
            <a:pPr eaLnBrk="1" hangingPunct="1">
              <a:defRPr/>
            </a:pPr>
            <a:r>
              <a:rPr lang="en-US" dirty="0"/>
              <a:t>Maintaining Exact Results</a:t>
            </a:r>
          </a:p>
          <a:p>
            <a:pPr lvl="1" eaLnBrk="1" hangingPunct="1">
              <a:defRPr/>
            </a:pPr>
            <a:r>
              <a:rPr lang="en-US" dirty="0"/>
              <a:t>Would need to keep expanding word size with each product computed</a:t>
            </a:r>
          </a:p>
          <a:p>
            <a:pPr lvl="1" eaLnBrk="1" hangingPunct="1">
              <a:defRPr/>
            </a:pPr>
            <a:r>
              <a:rPr lang="en-US" dirty="0"/>
              <a:t>Done in software by “arbitrary precision” arithmetic packages</a:t>
            </a:r>
          </a:p>
        </p:txBody>
      </p:sp>
    </p:spTree>
    <p:extLst>
      <p:ext uri="{BB962C8B-B14F-4D97-AF65-F5344CB8AC3E}">
        <p14:creationId xmlns:p14="http://schemas.microsoft.com/office/powerpoint/2010/main" val="9239190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153400" cy="2308324"/>
          </a:xfrm>
          <a:prstGeom prst="rect">
            <a:avLst/>
          </a:prstGeom>
          <a:solidFill>
            <a:srgbClr val="FFFF99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float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sum_elements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(float a[], unsigned length){</a:t>
            </a:r>
          </a:p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float result=0;</a:t>
            </a:r>
          </a:p>
          <a:p>
            <a:pPr>
              <a:tabLst>
                <a:tab pos="228600" algn="l"/>
              </a:tabLst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for(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=0;i&lt;=length-1;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result+= a[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return result;</a:t>
            </a:r>
          </a:p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533400"/>
            <a:ext cx="79248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Buggy code - 1</a:t>
            </a:r>
          </a:p>
        </p:txBody>
      </p:sp>
      <p:sp>
        <p:nvSpPr>
          <p:cNvPr id="1792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4984750"/>
            <a:ext cx="8610600" cy="1492250"/>
          </a:xfrm>
        </p:spPr>
        <p:txBody>
          <a:bodyPr/>
          <a:lstStyle/>
          <a:p>
            <a:pPr>
              <a:defRPr/>
            </a:pPr>
            <a:r>
              <a:rPr lang="en-US" dirty="0"/>
              <a:t>What’s the bug?</a:t>
            </a:r>
          </a:p>
          <a:p>
            <a:pPr>
              <a:defRPr/>
            </a:pPr>
            <a:r>
              <a:rPr lang="en-US" dirty="0">
                <a:cs typeface="Calibri" panose="020F0502020204030204" pitchFamily="34" charset="0"/>
              </a:rPr>
              <a:t>When will it return an error or produce a wrong result?</a:t>
            </a:r>
          </a:p>
          <a:p>
            <a:pPr>
              <a:defRPr/>
            </a:pPr>
            <a:r>
              <a:rPr lang="en-US" dirty="0">
                <a:cs typeface="Calibri" panose="020F0502020204030204" pitchFamily="34" charset="0"/>
              </a:rPr>
              <a:t>How can you fix it?</a:t>
            </a:r>
          </a:p>
          <a:p>
            <a:pPr lvl="1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93373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153400" cy="2031325"/>
          </a:xfrm>
          <a:prstGeom prst="rect">
            <a:avLst/>
          </a:prstGeom>
          <a:solidFill>
            <a:srgbClr val="FFFF99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/* Prototype for library function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strlen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*/</a:t>
            </a:r>
          </a:p>
          <a:p>
            <a:pPr>
              <a:tabLst>
                <a:tab pos="228600" algn="l"/>
              </a:tabLst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strlen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char *s)</a:t>
            </a:r>
          </a:p>
          <a:p>
            <a:pPr>
              <a:tabLst>
                <a:tab pos="228600" algn="l"/>
              </a:tabLst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/* whether string s is longer than string t */</a:t>
            </a:r>
          </a:p>
          <a:p>
            <a:pPr>
              <a:tabLst>
                <a:tab pos="228600" algn="l"/>
              </a:tabLst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strlonger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(char *s, char *t){</a:t>
            </a:r>
          </a:p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return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stlen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(s)-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strlen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(t) &gt;0;</a:t>
            </a:r>
          </a:p>
          <a:p>
            <a:pPr>
              <a:tabLst>
                <a:tab pos="228600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533400"/>
            <a:ext cx="79248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Buggy code - 2</a:t>
            </a:r>
          </a:p>
        </p:txBody>
      </p:sp>
      <p:sp>
        <p:nvSpPr>
          <p:cNvPr id="1792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4984750"/>
            <a:ext cx="8610600" cy="1492250"/>
          </a:xfrm>
        </p:spPr>
        <p:txBody>
          <a:bodyPr/>
          <a:lstStyle/>
          <a:p>
            <a:pPr>
              <a:defRPr/>
            </a:pPr>
            <a:r>
              <a:rPr lang="en-US" dirty="0"/>
              <a:t>What’s the bug?</a:t>
            </a:r>
          </a:p>
          <a:p>
            <a:pPr>
              <a:defRPr/>
            </a:pPr>
            <a:r>
              <a:rPr lang="en-US" dirty="0">
                <a:cs typeface="Calibri" panose="020F0502020204030204" pitchFamily="34" charset="0"/>
              </a:rPr>
              <a:t>When will it return an error or produce a wrong result?</a:t>
            </a:r>
          </a:p>
          <a:p>
            <a:pPr>
              <a:defRPr/>
            </a:pPr>
            <a:r>
              <a:rPr lang="en-US" dirty="0">
                <a:cs typeface="Calibri" panose="020F0502020204030204" pitchFamily="34" charset="0"/>
              </a:rPr>
              <a:t>How can you fix it?</a:t>
            </a:r>
          </a:p>
          <a:p>
            <a:pPr lvl="1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000614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74501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Why Should I Use Unsigned?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2" y="1404937"/>
            <a:ext cx="8307388" cy="5224463"/>
          </a:xfrm>
        </p:spPr>
        <p:txBody>
          <a:bodyPr/>
          <a:lstStyle/>
          <a:p>
            <a:pPr eaLnBrk="1" hangingPunct="1">
              <a:defRPr/>
            </a:pPr>
            <a:r>
              <a:rPr lang="en-US" i="1" dirty="0"/>
              <a:t>Don’t</a:t>
            </a:r>
            <a:r>
              <a:rPr lang="en-US" dirty="0"/>
              <a:t> use without understanding implications</a:t>
            </a:r>
          </a:p>
          <a:p>
            <a:pPr lvl="1" eaLnBrk="1" hangingPunct="1">
              <a:defRPr/>
            </a:pPr>
            <a:r>
              <a:rPr lang="en-US" dirty="0"/>
              <a:t>Easy to make mistakes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>
                <a:latin typeface="Courier New" pitchFamily="49" charset="0"/>
              </a:rPr>
              <a:t>unsigned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>
                <a:latin typeface="Courier New" pitchFamily="49" charset="0"/>
              </a:rPr>
              <a:t>for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= cnt-2;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&gt;= 0;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--)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>
                <a:latin typeface="Courier New" pitchFamily="49" charset="0"/>
              </a:rPr>
              <a:t>  a[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+= a[i+1];</a:t>
            </a: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r>
              <a:rPr lang="en-US" dirty="0"/>
              <a:t>Can be very subtle</a:t>
            </a:r>
          </a:p>
          <a:p>
            <a:pPr lvl="2">
              <a:buNone/>
              <a:defRPr/>
            </a:pPr>
            <a:r>
              <a:rPr lang="en-US" sz="1800" b="1" dirty="0">
                <a:latin typeface="Courier New" pitchFamily="49" charset="0"/>
              </a:rPr>
              <a:t>#define DELTA </a:t>
            </a:r>
            <a:r>
              <a:rPr lang="en-US" sz="1800" b="1" dirty="0" err="1">
                <a:latin typeface="Courier New" pitchFamily="49" charset="0"/>
              </a:rPr>
              <a:t>sizeof</a:t>
            </a:r>
            <a:r>
              <a:rPr lang="en-US" sz="1800" b="1" dirty="0">
                <a:latin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)</a:t>
            </a:r>
          </a:p>
          <a:p>
            <a:pPr lvl="2">
              <a:buNone/>
              <a:defRPr/>
            </a:pP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>
              <a:buNone/>
              <a:defRPr/>
            </a:pPr>
            <a:r>
              <a:rPr lang="en-US" sz="1800" b="1" dirty="0">
                <a:latin typeface="Courier New" pitchFamily="49" charset="0"/>
              </a:rPr>
              <a:t>for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= CNT;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-DELTA &gt;= 0;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-= DELTA)</a:t>
            </a:r>
          </a:p>
          <a:p>
            <a:pPr lvl="2">
              <a:buNone/>
              <a:defRPr/>
            </a:pPr>
            <a:r>
              <a:rPr lang="en-US" sz="1800" b="1" dirty="0">
                <a:latin typeface="Courier New" pitchFamily="49" charset="0"/>
              </a:rPr>
              <a:t>  . . .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"/>
          <p:cNvSpPr>
            <a:spLocks noGrp="1" noChangeArrowheads="1"/>
          </p:cNvSpPr>
          <p:nvPr>
            <p:ph type="title"/>
          </p:nvPr>
        </p:nvSpPr>
        <p:spPr>
          <a:xfrm>
            <a:off x="404813" y="247650"/>
            <a:ext cx="8716962" cy="782638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err="1"/>
              <a:t>Preprocessing</a:t>
            </a:r>
            <a:endParaRPr lang="en-GB" dirty="0"/>
          </a:p>
        </p:txBody>
      </p:sp>
      <p:sp>
        <p:nvSpPr>
          <p:cNvPr id="97283" name="Rectangle 2"/>
          <p:cNvSpPr>
            <a:spLocks noChangeArrowheads="1"/>
          </p:cNvSpPr>
          <p:nvPr/>
        </p:nvSpPr>
        <p:spPr bwMode="auto">
          <a:xfrm>
            <a:off x="1416050" y="1196975"/>
            <a:ext cx="914400" cy="8382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solidFill>
                  <a:srgbClr val="000066"/>
                </a:solidFill>
                <a:latin typeface="Helvetica" charset="0"/>
              </a:rPr>
              <a:t>Pre-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solidFill>
                  <a:srgbClr val="000066"/>
                </a:solidFill>
                <a:latin typeface="Helvetica" charset="0"/>
              </a:rPr>
              <a:t>processor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solidFill>
                  <a:srgbClr val="000066"/>
                </a:solidFill>
                <a:latin typeface="Helvetica" charset="0"/>
              </a:rPr>
              <a:t>(</a:t>
            </a:r>
            <a:r>
              <a:rPr lang="en-GB" sz="1400" b="1">
                <a:solidFill>
                  <a:srgbClr val="000066"/>
                </a:solidFill>
                <a:latin typeface="Courier New" charset="0"/>
              </a:rPr>
              <a:t>cpp</a:t>
            </a:r>
            <a:r>
              <a:rPr lang="en-GB" sz="1400" b="1">
                <a:solidFill>
                  <a:srgbClr val="000066"/>
                </a:solidFill>
                <a:latin typeface="Helvetica" charset="0"/>
              </a:rPr>
              <a:t>)</a:t>
            </a:r>
            <a:r>
              <a:rPr lang="x-none" sz="1400" b="1">
                <a:solidFill>
                  <a:srgbClr val="000066"/>
                </a:solidFill>
                <a:latin typeface="Helvetica" charset="0"/>
                <a:cs typeface="Arial" charset="0"/>
              </a:rPr>
              <a:t>‏</a:t>
            </a:r>
            <a:endParaRPr lang="en-GB" sz="1400" b="1">
              <a:solidFill>
                <a:srgbClr val="000066"/>
              </a:solidFill>
              <a:latin typeface="Helvetica" charset="0"/>
              <a:cs typeface="Arial" charset="0"/>
            </a:endParaRPr>
          </a:p>
        </p:txBody>
      </p:sp>
      <p:sp>
        <p:nvSpPr>
          <p:cNvPr id="97284" name="Line 3"/>
          <p:cNvSpPr>
            <a:spLocks noChangeShapeType="1"/>
          </p:cNvSpPr>
          <p:nvPr/>
        </p:nvSpPr>
        <p:spPr bwMode="auto">
          <a:xfrm>
            <a:off x="2330450" y="1654175"/>
            <a:ext cx="914400" cy="1588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tr-TR"/>
          </a:p>
        </p:txBody>
      </p:sp>
      <p:sp>
        <p:nvSpPr>
          <p:cNvPr id="97285" name="Text Box 4"/>
          <p:cNvSpPr txBox="1">
            <a:spLocks noChangeArrowheads="1"/>
          </p:cNvSpPr>
          <p:nvPr/>
        </p:nvSpPr>
        <p:spPr bwMode="auto">
          <a:xfrm>
            <a:off x="2333625" y="1384300"/>
            <a:ext cx="820738" cy="266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9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>
                <a:solidFill>
                  <a:srgbClr val="000066"/>
                </a:solidFill>
                <a:latin typeface="Courier New" charset="0"/>
              </a:rPr>
              <a:t>hello.i</a:t>
            </a:r>
          </a:p>
        </p:txBody>
      </p:sp>
      <p:sp>
        <p:nvSpPr>
          <p:cNvPr id="97286" name="Line 5"/>
          <p:cNvSpPr>
            <a:spLocks noChangeShapeType="1"/>
          </p:cNvSpPr>
          <p:nvPr/>
        </p:nvSpPr>
        <p:spPr bwMode="auto">
          <a:xfrm>
            <a:off x="501650" y="1654175"/>
            <a:ext cx="914400" cy="1588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tr-TR"/>
          </a:p>
        </p:txBody>
      </p:sp>
      <p:sp>
        <p:nvSpPr>
          <p:cNvPr id="97287" name="Text Box 6"/>
          <p:cNvSpPr txBox="1">
            <a:spLocks noChangeArrowheads="1"/>
          </p:cNvSpPr>
          <p:nvPr/>
        </p:nvSpPr>
        <p:spPr bwMode="auto">
          <a:xfrm>
            <a:off x="504825" y="1384300"/>
            <a:ext cx="820738" cy="266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9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>
                <a:solidFill>
                  <a:srgbClr val="000066"/>
                </a:solidFill>
                <a:latin typeface="Courier New" charset="0"/>
              </a:rPr>
              <a:t>hello.c</a:t>
            </a:r>
          </a:p>
        </p:txBody>
      </p:sp>
      <p:sp>
        <p:nvSpPr>
          <p:cNvPr id="97288" name="Text Box 7"/>
          <p:cNvSpPr txBox="1">
            <a:spLocks noChangeArrowheads="1"/>
          </p:cNvSpPr>
          <p:nvPr/>
        </p:nvSpPr>
        <p:spPr bwMode="auto">
          <a:xfrm>
            <a:off x="484188" y="1849438"/>
            <a:ext cx="800100" cy="5540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 i="1">
                <a:solidFill>
                  <a:srgbClr val="000066"/>
                </a:solidFill>
                <a:latin typeface="Helvetica" charset="0"/>
              </a:rPr>
              <a:t>Source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 i="1">
                <a:solidFill>
                  <a:srgbClr val="000066"/>
                </a:solidFill>
                <a:latin typeface="Helvetica" charset="0"/>
              </a:rPr>
              <a:t>program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 i="1">
                <a:solidFill>
                  <a:srgbClr val="000066"/>
                </a:solidFill>
                <a:latin typeface="Helvetica" charset="0"/>
              </a:rPr>
              <a:t>(text)</a:t>
            </a:r>
            <a:r>
              <a:rPr lang="x-none" sz="1200" b="1" i="1">
                <a:solidFill>
                  <a:srgbClr val="000066"/>
                </a:solidFill>
                <a:latin typeface="Helvetica" charset="0"/>
                <a:cs typeface="Arial" charset="0"/>
              </a:rPr>
              <a:t>‏</a:t>
            </a:r>
            <a:endParaRPr lang="en-GB" sz="1200" b="1" i="1">
              <a:solidFill>
                <a:srgbClr val="000066"/>
              </a:solidFill>
              <a:latin typeface="Helvetica" charset="0"/>
              <a:cs typeface="Arial" charset="0"/>
            </a:endParaRPr>
          </a:p>
        </p:txBody>
      </p:sp>
      <p:sp>
        <p:nvSpPr>
          <p:cNvPr id="97289" name="Text Box 8"/>
          <p:cNvSpPr txBox="1">
            <a:spLocks noChangeArrowheads="1"/>
          </p:cNvSpPr>
          <p:nvPr/>
        </p:nvSpPr>
        <p:spPr bwMode="auto">
          <a:xfrm>
            <a:off x="2381250" y="1881188"/>
            <a:ext cx="809625" cy="706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 i="1">
                <a:solidFill>
                  <a:srgbClr val="000066"/>
                </a:solidFill>
                <a:latin typeface="Helvetica" charset="0"/>
              </a:rPr>
              <a:t>Modified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 i="1">
                <a:solidFill>
                  <a:srgbClr val="000066"/>
                </a:solidFill>
                <a:latin typeface="Helvetica" charset="0"/>
              </a:rPr>
              <a:t>source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 i="1">
                <a:solidFill>
                  <a:srgbClr val="000066"/>
                </a:solidFill>
                <a:latin typeface="Helvetica" charset="0"/>
              </a:rPr>
              <a:t>program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 i="1">
                <a:solidFill>
                  <a:srgbClr val="000066"/>
                </a:solidFill>
                <a:latin typeface="Helvetica" charset="0"/>
              </a:rPr>
              <a:t>(text)</a:t>
            </a:r>
            <a:r>
              <a:rPr lang="x-none" sz="1200" b="1" i="1">
                <a:solidFill>
                  <a:srgbClr val="000066"/>
                </a:solidFill>
                <a:latin typeface="Helvetica" charset="0"/>
                <a:cs typeface="Arial" charset="0"/>
              </a:rPr>
              <a:t>‏</a:t>
            </a:r>
            <a:endParaRPr lang="en-GB" sz="1200" b="1" i="1">
              <a:solidFill>
                <a:srgbClr val="000066"/>
              </a:solidFill>
              <a:latin typeface="Helvetica" charset="0"/>
              <a:cs typeface="Arial" charset="0"/>
            </a:endParaRPr>
          </a:p>
        </p:txBody>
      </p:sp>
      <p:sp>
        <p:nvSpPr>
          <p:cNvPr id="97290" name="Rectangle 9"/>
          <p:cNvSpPr>
            <a:spLocks noChangeArrowheads="1"/>
          </p:cNvSpPr>
          <p:nvPr/>
        </p:nvSpPr>
        <p:spPr bwMode="auto">
          <a:xfrm>
            <a:off x="395288" y="2781300"/>
            <a:ext cx="2232025" cy="1657350"/>
          </a:xfrm>
          <a:prstGeom prst="rect">
            <a:avLst/>
          </a:prstGeom>
          <a:noFill/>
          <a:ln w="19050">
            <a:solidFill>
              <a:srgbClr val="000066"/>
            </a:solidFill>
            <a:miter lim="800000"/>
            <a:headEnd/>
            <a:tailEnd/>
          </a:ln>
        </p:spPr>
        <p:txBody>
          <a:bodyPr lIns="90360" tIns="44280" rIns="90360" bIns="44280"/>
          <a:lstStyle/>
          <a:p>
            <a:pPr marL="336550" indent="-336550" eaLnBrk="1" hangingPunct="1">
              <a:lnSpc>
                <a:spcPct val="94000"/>
              </a:lnSpc>
              <a:spcBef>
                <a:spcPts val="875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#include &lt;</a:t>
            </a:r>
            <a:r>
              <a:rPr lang="en-GB" sz="1400" dirty="0" err="1">
                <a:latin typeface="Courier" charset="0"/>
                <a:ea typeface="Courier" charset="0"/>
                <a:cs typeface="Courier" charset="0"/>
              </a:rPr>
              <a:t>stdio.h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marL="336550" indent="-336550" eaLnBrk="1" hangingPunct="1">
              <a:lnSpc>
                <a:spcPct val="89000"/>
              </a:lnSpc>
              <a:spcBef>
                <a:spcPts val="875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endParaRPr lang="en-GB" sz="1400" dirty="0">
              <a:latin typeface="Courier" charset="0"/>
              <a:ea typeface="Courier" charset="0"/>
              <a:cs typeface="Courier" charset="0"/>
            </a:endParaRPr>
          </a:p>
          <a:p>
            <a:pPr marL="336550" indent="-336550" eaLnBrk="1" hangingPunct="1">
              <a:lnSpc>
                <a:spcPct val="89000"/>
              </a:lnSpc>
              <a:spcBef>
                <a:spcPts val="875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 main() {</a:t>
            </a:r>
          </a:p>
          <a:p>
            <a:pPr marL="336550" indent="-336550" eaLnBrk="1" hangingPunct="1">
              <a:lnSpc>
                <a:spcPct val="89000"/>
              </a:lnSpc>
              <a:spcBef>
                <a:spcPts val="875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sz="1400" dirty="0" err="1">
                <a:latin typeface="Courier" charset="0"/>
                <a:ea typeface="Courier" charset="0"/>
                <a:cs typeface="Courier" charset="0"/>
              </a:rPr>
              <a:t>printf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(“Hello World”);</a:t>
            </a:r>
          </a:p>
          <a:p>
            <a:pPr marL="336550" indent="-336550" eaLnBrk="1" hangingPunct="1">
              <a:lnSpc>
                <a:spcPct val="89000"/>
              </a:lnSpc>
              <a:spcBef>
                <a:spcPts val="875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97291" name="Rectangle 10"/>
          <p:cNvSpPr>
            <a:spLocks noChangeArrowheads="1"/>
          </p:cNvSpPr>
          <p:nvPr/>
        </p:nvSpPr>
        <p:spPr bwMode="auto">
          <a:xfrm>
            <a:off x="4810124" y="2035175"/>
            <a:ext cx="4181475" cy="3222625"/>
          </a:xfrm>
          <a:prstGeom prst="rect">
            <a:avLst/>
          </a:prstGeom>
          <a:noFill/>
          <a:ln w="19050">
            <a:solidFill>
              <a:srgbClr val="000066"/>
            </a:solidFill>
            <a:miter lim="800000"/>
            <a:headEnd/>
            <a:tailEnd/>
          </a:ln>
        </p:spPr>
        <p:txBody>
          <a:bodyPr lIns="90360" tIns="44280" rIns="90360" bIns="44280"/>
          <a:lstStyle/>
          <a:p>
            <a:pPr indent="-336550" eaLnBrk="1" hangingPunct="1">
              <a:spcBef>
                <a:spcPts val="0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# 1 "</a:t>
            </a:r>
            <a:r>
              <a:rPr lang="en-GB" sz="1400" dirty="0" err="1">
                <a:latin typeface="Courier" charset="0"/>
                <a:ea typeface="Courier" charset="0"/>
                <a:cs typeface="Courier" charset="0"/>
              </a:rPr>
              <a:t>hello.c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 indent="-336550" eaLnBrk="1" hangingPunct="1">
              <a:spcBef>
                <a:spcPts val="0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# 1 "&lt;built-in&gt;"</a:t>
            </a:r>
          </a:p>
          <a:p>
            <a:pPr indent="-336550" eaLnBrk="1" hangingPunct="1">
              <a:spcBef>
                <a:spcPts val="0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# 1 "&lt;command line&gt;"</a:t>
            </a:r>
          </a:p>
          <a:p>
            <a:pPr indent="-336550" eaLnBrk="1" hangingPunct="1">
              <a:spcBef>
                <a:spcPts val="0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# 1 "</a:t>
            </a:r>
            <a:r>
              <a:rPr lang="en-GB" sz="1400" dirty="0" err="1">
                <a:latin typeface="Courier" charset="0"/>
                <a:ea typeface="Courier" charset="0"/>
                <a:cs typeface="Courier" charset="0"/>
              </a:rPr>
              <a:t>hello.c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 indent="-336550" eaLnBrk="1" hangingPunct="1">
              <a:spcBef>
                <a:spcPts val="0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# 1 "/</a:t>
            </a:r>
            <a:r>
              <a:rPr lang="en-GB" sz="1400" dirty="0" err="1">
                <a:latin typeface="Courier" charset="0"/>
                <a:ea typeface="Courier" charset="0"/>
                <a:cs typeface="Courier" charset="0"/>
              </a:rPr>
              <a:t>usr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/include/</a:t>
            </a:r>
            <a:r>
              <a:rPr lang="en-GB" sz="1400" dirty="0" err="1">
                <a:latin typeface="Courier" charset="0"/>
                <a:ea typeface="Courier" charset="0"/>
                <a:cs typeface="Courier" charset="0"/>
              </a:rPr>
              <a:t>stdio.h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" 1 3 4</a:t>
            </a:r>
          </a:p>
          <a:p>
            <a:pPr indent="-336550" eaLnBrk="1" hangingPunct="1">
              <a:spcBef>
                <a:spcPts val="0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……………………………………..</a:t>
            </a:r>
          </a:p>
          <a:p>
            <a:pPr indent="-336550" eaLnBrk="1" hangingPunct="1">
              <a:spcBef>
                <a:spcPts val="0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400" dirty="0" err="1">
                <a:latin typeface="Courier" charset="0"/>
                <a:ea typeface="Courier" charset="0"/>
                <a:cs typeface="Courier" charset="0"/>
              </a:rPr>
              <a:t>typedef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 unsigned char __</a:t>
            </a:r>
            <a:r>
              <a:rPr lang="en-GB" sz="1400" dirty="0" err="1">
                <a:latin typeface="Courier" charset="0"/>
                <a:ea typeface="Courier" charset="0"/>
                <a:cs typeface="Courier" charset="0"/>
              </a:rPr>
              <a:t>u_char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indent="-336550" eaLnBrk="1" hangingPunct="1">
              <a:spcBef>
                <a:spcPts val="0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400" dirty="0" err="1">
                <a:latin typeface="Courier" charset="0"/>
                <a:ea typeface="Courier" charset="0"/>
                <a:cs typeface="Courier" charset="0"/>
              </a:rPr>
              <a:t>typedef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 unsigned short </a:t>
            </a:r>
            <a:r>
              <a:rPr lang="en-GB" sz="1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 __</a:t>
            </a:r>
            <a:r>
              <a:rPr lang="en-GB" sz="1400" dirty="0" err="1">
                <a:latin typeface="Courier" charset="0"/>
                <a:ea typeface="Courier" charset="0"/>
                <a:cs typeface="Courier" charset="0"/>
              </a:rPr>
              <a:t>u_short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indent="-336550" eaLnBrk="1" hangingPunct="1">
              <a:spcBef>
                <a:spcPts val="0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400" dirty="0" err="1">
                <a:latin typeface="Courier" charset="0"/>
                <a:ea typeface="Courier" charset="0"/>
                <a:cs typeface="Courier" charset="0"/>
              </a:rPr>
              <a:t>typedef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 unsigned </a:t>
            </a:r>
            <a:r>
              <a:rPr lang="en-GB" sz="1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 __</a:t>
            </a:r>
            <a:r>
              <a:rPr lang="en-GB" sz="1400" dirty="0" err="1">
                <a:latin typeface="Courier" charset="0"/>
                <a:ea typeface="Courier" charset="0"/>
                <a:cs typeface="Courier" charset="0"/>
              </a:rPr>
              <a:t>u_int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indent="-336550" eaLnBrk="1" hangingPunct="1">
              <a:spcBef>
                <a:spcPts val="0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400" dirty="0" err="1">
                <a:latin typeface="Courier" charset="0"/>
                <a:ea typeface="Courier" charset="0"/>
                <a:cs typeface="Courier" charset="0"/>
              </a:rPr>
              <a:t>typedef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 unsigned long </a:t>
            </a:r>
            <a:r>
              <a:rPr lang="en-GB" sz="1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 __</a:t>
            </a:r>
            <a:r>
              <a:rPr lang="en-GB" sz="1400" dirty="0" err="1">
                <a:latin typeface="Courier" charset="0"/>
                <a:ea typeface="Courier" charset="0"/>
                <a:cs typeface="Courier" charset="0"/>
              </a:rPr>
              <a:t>u_long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indent="-336550" eaLnBrk="1" hangingPunct="1">
              <a:spcBef>
                <a:spcPts val="0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………………………………………..</a:t>
            </a:r>
          </a:p>
          <a:p>
            <a:pPr indent="-336550" eaLnBrk="1" hangingPunct="1">
              <a:spcBef>
                <a:spcPts val="0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 main() {</a:t>
            </a:r>
          </a:p>
          <a:p>
            <a:pPr indent="-336550" eaLnBrk="1" hangingPunct="1">
              <a:spcBef>
                <a:spcPts val="0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sz="1400" dirty="0" err="1">
                <a:latin typeface="Courier" charset="0"/>
                <a:ea typeface="Courier" charset="0"/>
                <a:cs typeface="Courier" charset="0"/>
              </a:rPr>
              <a:t>printf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(“Hello World”);</a:t>
            </a:r>
          </a:p>
          <a:p>
            <a:pPr marL="336550" indent="-336550" eaLnBrk="1" hangingPunct="1">
              <a:lnSpc>
                <a:spcPct val="89000"/>
              </a:lnSpc>
              <a:spcBef>
                <a:spcPts val="875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97292" name="Line 11"/>
          <p:cNvSpPr>
            <a:spLocks noChangeShapeType="1"/>
          </p:cNvSpPr>
          <p:nvPr/>
        </p:nvSpPr>
        <p:spPr bwMode="auto">
          <a:xfrm>
            <a:off x="2627313" y="3500438"/>
            <a:ext cx="2182812" cy="4762"/>
          </a:xfrm>
          <a:prstGeom prst="line">
            <a:avLst/>
          </a:prstGeom>
          <a:noFill/>
          <a:ln w="19050">
            <a:solidFill>
              <a:srgbClr val="000066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tr-TR"/>
          </a:p>
        </p:txBody>
      </p:sp>
      <p:sp>
        <p:nvSpPr>
          <p:cNvPr id="97293" name="Text Box 12"/>
          <p:cNvSpPr txBox="1">
            <a:spLocks noChangeArrowheads="1"/>
          </p:cNvSpPr>
          <p:nvPr/>
        </p:nvSpPr>
        <p:spPr bwMode="auto">
          <a:xfrm>
            <a:off x="2711939" y="3697287"/>
            <a:ext cx="1744662" cy="273050"/>
          </a:xfrm>
          <a:prstGeom prst="rect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</p:spPr>
        <p:txBody>
          <a:bodyPr wrap="none" lIns="45720" tIns="46800" rIns="45720" bIns="46800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dirty="0" err="1">
                <a:solidFill>
                  <a:srgbClr val="FF0000"/>
                </a:solidFill>
                <a:latin typeface="Helvetica" charset="0"/>
              </a:rPr>
              <a:t>cpp</a:t>
            </a:r>
            <a:r>
              <a:rPr lang="en-GB" sz="1400" b="1" dirty="0">
                <a:solidFill>
                  <a:srgbClr val="FF0000"/>
                </a:solidFill>
                <a:latin typeface="Helvetica" charset="0"/>
              </a:rPr>
              <a:t> </a:t>
            </a:r>
            <a:r>
              <a:rPr lang="en-GB" sz="1400" b="1" dirty="0" err="1">
                <a:solidFill>
                  <a:srgbClr val="FF0000"/>
                </a:solidFill>
                <a:latin typeface="Helvetica" charset="0"/>
              </a:rPr>
              <a:t>hello.c</a:t>
            </a:r>
            <a:r>
              <a:rPr lang="en-GB" sz="1400" b="1" dirty="0">
                <a:solidFill>
                  <a:srgbClr val="FF0000"/>
                </a:solidFill>
                <a:latin typeface="Helvetica" charset="0"/>
              </a:rPr>
              <a:t> &gt; </a:t>
            </a:r>
            <a:r>
              <a:rPr lang="en-GB" sz="1400" b="1" dirty="0" err="1">
                <a:solidFill>
                  <a:srgbClr val="FF0000"/>
                </a:solidFill>
                <a:latin typeface="Helvetica" charset="0"/>
              </a:rPr>
              <a:t>hello.i</a:t>
            </a:r>
            <a:endParaRPr lang="en-GB" sz="1400" b="1" dirty="0">
              <a:solidFill>
                <a:srgbClr val="FF0000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7790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74501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Counting Down with Unsigned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2" y="1404937"/>
            <a:ext cx="8307388" cy="30146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Proper way to use unsigned as loop index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>
                <a:latin typeface="Courier New" pitchFamily="49" charset="0"/>
              </a:rPr>
              <a:t>unsigned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>
                <a:latin typeface="Courier New" pitchFamily="49" charset="0"/>
              </a:rPr>
              <a:t>for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= cnt-2;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&lt;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cnt</a:t>
            </a:r>
            <a:r>
              <a:rPr lang="en-US" sz="1800" b="1" dirty="0">
                <a:latin typeface="Courier New" pitchFamily="49" charset="0"/>
              </a:rPr>
              <a:t>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--)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>
                <a:latin typeface="Courier New" pitchFamily="49" charset="0"/>
              </a:rPr>
              <a:t>  a[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+= a[i+1];</a:t>
            </a:r>
            <a:endParaRPr lang="en-US" dirty="0"/>
          </a:p>
          <a:p>
            <a:pPr>
              <a:defRPr/>
            </a:pPr>
            <a:r>
              <a:rPr lang="en-US" dirty="0"/>
              <a:t>See Robert </a:t>
            </a:r>
            <a:r>
              <a:rPr lang="en-US" dirty="0" err="1"/>
              <a:t>Seacord</a:t>
            </a:r>
            <a:r>
              <a:rPr lang="en-US" dirty="0"/>
              <a:t>, </a:t>
            </a:r>
            <a:r>
              <a:rPr lang="en-US" i="1" dirty="0"/>
              <a:t>Secure Coding in C and C++</a:t>
            </a:r>
          </a:p>
          <a:p>
            <a:pPr lvl="1">
              <a:defRPr/>
            </a:pPr>
            <a:r>
              <a:rPr lang="en-US" dirty="0"/>
              <a:t>C Standard guarantees that unsigned addition will behave like modular arithmetic</a:t>
            </a:r>
          </a:p>
          <a:p>
            <a:pPr lvl="2">
              <a:defRPr/>
            </a:pPr>
            <a:r>
              <a:rPr lang="en-US" dirty="0"/>
              <a:t>0 – 1 </a:t>
            </a:r>
            <a:r>
              <a:rPr lang="en-US" dirty="0">
                <a:sym typeface="Wingdings"/>
              </a:rPr>
              <a:t> </a:t>
            </a:r>
            <a:r>
              <a:rPr lang="en-US" i="1" dirty="0" err="1">
                <a:sym typeface="Wingdings"/>
              </a:rPr>
              <a:t>UMax</a:t>
            </a:r>
            <a:endParaRPr lang="en-US" i="1" dirty="0">
              <a:sym typeface="Wingdings"/>
            </a:endParaRPr>
          </a:p>
          <a:p>
            <a:pPr marL="0" indent="0">
              <a:buNone/>
              <a:defRPr/>
            </a:pPr>
            <a:r>
              <a:rPr lang="en-US" sz="1800" dirty="0">
                <a:solidFill>
                  <a:schemeClr val="bg1"/>
                </a:solidFill>
              </a:rPr>
              <a:t>&lt; 0?</a:t>
            </a:r>
          </a:p>
          <a:p>
            <a:pPr lvl="2">
              <a:buNone/>
              <a:defRPr/>
            </a:pPr>
            <a:endParaRPr lang="en-US" sz="1800" b="1" dirty="0">
              <a:latin typeface="Courier New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08BCBE-0B28-5247-AA86-F18671AFC0F4}"/>
              </a:ext>
            </a:extLst>
          </p:cNvPr>
          <p:cNvSpPr/>
          <p:nvPr/>
        </p:nvSpPr>
        <p:spPr>
          <a:xfrm>
            <a:off x="379412" y="4343400"/>
            <a:ext cx="777398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Even better</a:t>
            </a:r>
          </a:p>
          <a:p>
            <a:pPr lvl="2">
              <a:buNone/>
              <a:defRPr/>
            </a:pP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size_t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lvl="2">
              <a:buNone/>
              <a:defRPr/>
            </a:pP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for (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cnt-2;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&lt;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cnt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--)</a:t>
            </a:r>
          </a:p>
          <a:p>
            <a:pPr lvl="2">
              <a:buNone/>
              <a:defRPr/>
            </a:pP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a[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] += a[i+1];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Data type </a:t>
            </a:r>
            <a:r>
              <a:rPr lang="en-US" sz="1800" dirty="0" err="1">
                <a:solidFill>
                  <a:schemeClr val="bg1"/>
                </a:solidFill>
                <a:latin typeface="Courier New"/>
                <a:cs typeface="Courier New"/>
              </a:rPr>
              <a:t>size_t</a:t>
            </a:r>
            <a:r>
              <a:rPr lang="en-US" sz="1800" dirty="0">
                <a:solidFill>
                  <a:schemeClr val="bg1"/>
                </a:solidFill>
              </a:rPr>
              <a:t> defined as unsigned value with length = word size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Code will work even if</a:t>
            </a:r>
            <a:r>
              <a:rPr lang="en-US" sz="18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Courier New"/>
                <a:cs typeface="Courier New"/>
              </a:rPr>
              <a:t>cnt</a:t>
            </a:r>
            <a:r>
              <a:rPr lang="en-US" sz="1800" dirty="0">
                <a:solidFill>
                  <a:schemeClr val="bg1"/>
                </a:solidFill>
              </a:rPr>
              <a:t> = </a:t>
            </a:r>
            <a:r>
              <a:rPr lang="en-US" sz="1800" i="1" dirty="0" err="1">
                <a:solidFill>
                  <a:schemeClr val="bg1"/>
                </a:solidFill>
              </a:rPr>
              <a:t>UMax</a:t>
            </a:r>
            <a:endParaRPr lang="en-US" sz="1800" i="1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What if </a:t>
            </a:r>
            <a:r>
              <a:rPr lang="en-US" sz="1800" dirty="0" err="1">
                <a:solidFill>
                  <a:schemeClr val="bg1"/>
                </a:solidFill>
                <a:latin typeface="Courier New"/>
                <a:cs typeface="Courier New"/>
              </a:rPr>
              <a:t>cnt</a:t>
            </a:r>
            <a:r>
              <a:rPr lang="en-US" sz="1800" dirty="0">
                <a:solidFill>
                  <a:schemeClr val="bg1"/>
                </a:solidFill>
              </a:rPr>
              <a:t> is signed 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4951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74501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Why Should I Use Unsigned? (cont.)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2" y="1404937"/>
            <a:ext cx="8307388" cy="5224463"/>
          </a:xfrm>
        </p:spPr>
        <p:txBody>
          <a:bodyPr/>
          <a:lstStyle/>
          <a:p>
            <a:pPr eaLnBrk="1" hangingPunct="1">
              <a:defRPr/>
            </a:pPr>
            <a:r>
              <a:rPr lang="en-US" i="1" dirty="0"/>
              <a:t>Do</a:t>
            </a:r>
            <a:r>
              <a:rPr lang="en-US" dirty="0"/>
              <a:t> Use When Performing Modular Arithmetic</a:t>
            </a:r>
          </a:p>
          <a:p>
            <a:pPr lvl="1" eaLnBrk="1" hangingPunct="1">
              <a:defRPr/>
            </a:pPr>
            <a:r>
              <a:rPr lang="en-US" dirty="0" err="1"/>
              <a:t>Multiprecision</a:t>
            </a:r>
            <a:r>
              <a:rPr lang="en-US" dirty="0"/>
              <a:t> arithmetic</a:t>
            </a:r>
          </a:p>
          <a:p>
            <a:pPr eaLnBrk="1" hangingPunct="1">
              <a:defRPr/>
            </a:pPr>
            <a:r>
              <a:rPr lang="en-US" i="1" dirty="0"/>
              <a:t>Do</a:t>
            </a:r>
            <a:r>
              <a:rPr lang="en-US" dirty="0"/>
              <a:t> Use When Using Bits to Represent Sets</a:t>
            </a:r>
          </a:p>
          <a:p>
            <a:pPr lvl="1" eaLnBrk="1" hangingPunct="1">
              <a:defRPr/>
            </a:pPr>
            <a:r>
              <a:rPr lang="en-US" dirty="0"/>
              <a:t>Logical right shift, no sign extension</a:t>
            </a:r>
          </a:p>
        </p:txBody>
      </p:sp>
    </p:spTree>
    <p:extLst>
      <p:ext uri="{BB962C8B-B14F-4D97-AF65-F5344CB8AC3E}">
        <p14:creationId xmlns:p14="http://schemas.microsoft.com/office/powerpoint/2010/main" val="1112566351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87375"/>
            <a:ext cx="7054850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Mathematical Properties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0487" tIns="44450" rIns="90487" bIns="44450"/>
          <a:lstStyle/>
          <a:p>
            <a:pPr eaLnBrk="1" hangingPunct="1">
              <a:tabLst>
                <a:tab pos="1943100" algn="l"/>
              </a:tabLst>
              <a:defRPr/>
            </a:pPr>
            <a:r>
              <a:rPr lang="en-US" dirty="0"/>
              <a:t>Modular Addition Forms an </a:t>
            </a:r>
            <a:r>
              <a:rPr lang="en-US" i="1" dirty="0" err="1"/>
              <a:t>Abelian</a:t>
            </a:r>
            <a:r>
              <a:rPr lang="en-US" i="1" dirty="0"/>
              <a:t> Group</a:t>
            </a:r>
            <a:endParaRPr lang="en-US" dirty="0"/>
          </a:p>
          <a:p>
            <a:pPr lvl="1" eaLnBrk="1" hangingPunct="1">
              <a:tabLst>
                <a:tab pos="1943100" algn="l"/>
              </a:tabLst>
              <a:defRPr/>
            </a:pPr>
            <a:r>
              <a:rPr lang="en-US" b="1" dirty="0">
                <a:solidFill>
                  <a:srgbClr val="C00000"/>
                </a:solidFill>
              </a:rPr>
              <a:t>Closed</a:t>
            </a:r>
            <a:r>
              <a:rPr lang="en-US" dirty="0"/>
              <a:t> under addition</a:t>
            </a:r>
          </a:p>
          <a:p>
            <a:pPr lvl="2" eaLnBrk="1" hangingPunct="1">
              <a:buFont typeface="Wingdings" pitchFamily="2" charset="2"/>
              <a:buNone/>
              <a:tabLst>
                <a:tab pos="1943100" algn="l"/>
              </a:tabLst>
              <a:defRPr/>
            </a:pPr>
            <a:r>
              <a:rPr lang="en-US" dirty="0"/>
              <a:t>0    </a:t>
            </a:r>
            <a:r>
              <a:rPr lang="en-US" dirty="0" err="1"/>
              <a:t>UAdd</a:t>
            </a:r>
            <a:r>
              <a:rPr lang="en-US" i="1" baseline="-25000" dirty="0" err="1"/>
              <a:t>w</a:t>
            </a:r>
            <a:r>
              <a:rPr lang="en-US" dirty="0"/>
              <a:t>(</a:t>
            </a:r>
            <a:r>
              <a:rPr lang="en-US" i="1" dirty="0"/>
              <a:t>u</a:t>
            </a:r>
            <a:r>
              <a:rPr lang="en-US" dirty="0"/>
              <a:t> , </a:t>
            </a:r>
            <a:r>
              <a:rPr lang="en-US" i="1" dirty="0"/>
              <a:t>v</a:t>
            </a:r>
            <a:r>
              <a:rPr lang="en-US" dirty="0"/>
              <a:t>)     2</a:t>
            </a:r>
            <a:r>
              <a:rPr lang="en-US" i="1" baseline="30000" dirty="0"/>
              <a:t>w</a:t>
            </a:r>
            <a:r>
              <a:rPr lang="en-US" dirty="0"/>
              <a:t> –1</a:t>
            </a:r>
          </a:p>
          <a:p>
            <a:pPr lvl="1" eaLnBrk="1" hangingPunct="1">
              <a:tabLst>
                <a:tab pos="1943100" algn="l"/>
              </a:tabLst>
              <a:defRPr/>
            </a:pPr>
            <a:r>
              <a:rPr lang="en-US" b="1" dirty="0">
                <a:solidFill>
                  <a:srgbClr val="C00000"/>
                </a:solidFill>
              </a:rPr>
              <a:t>Commutative</a:t>
            </a:r>
          </a:p>
          <a:p>
            <a:pPr lvl="2" eaLnBrk="1" hangingPunct="1">
              <a:buFont typeface="Wingdings" pitchFamily="2" charset="2"/>
              <a:buNone/>
              <a:tabLst>
                <a:tab pos="1943100" algn="l"/>
              </a:tabLst>
              <a:defRPr/>
            </a:pPr>
            <a:r>
              <a:rPr lang="en-US" dirty="0" err="1"/>
              <a:t>UAdd</a:t>
            </a:r>
            <a:r>
              <a:rPr lang="en-US" i="1" baseline="-25000" dirty="0" err="1"/>
              <a:t>w</a:t>
            </a:r>
            <a:r>
              <a:rPr lang="en-US" dirty="0"/>
              <a:t>(</a:t>
            </a:r>
            <a:r>
              <a:rPr lang="en-US" i="1" dirty="0"/>
              <a:t>u</a:t>
            </a:r>
            <a:r>
              <a:rPr lang="en-US" dirty="0"/>
              <a:t> , </a:t>
            </a:r>
            <a:r>
              <a:rPr lang="en-US" i="1" dirty="0"/>
              <a:t>v</a:t>
            </a:r>
            <a:r>
              <a:rPr lang="en-US" dirty="0"/>
              <a:t>)  =   </a:t>
            </a:r>
            <a:r>
              <a:rPr lang="en-US" dirty="0" err="1"/>
              <a:t>UAdd</a:t>
            </a:r>
            <a:r>
              <a:rPr lang="en-US" i="1" baseline="-25000" dirty="0" err="1"/>
              <a:t>w</a:t>
            </a:r>
            <a:r>
              <a:rPr lang="en-US" dirty="0"/>
              <a:t>(</a:t>
            </a:r>
            <a:r>
              <a:rPr lang="en-US" i="1" dirty="0"/>
              <a:t>v</a:t>
            </a:r>
            <a:r>
              <a:rPr lang="en-US" dirty="0"/>
              <a:t> , </a:t>
            </a:r>
            <a:r>
              <a:rPr lang="en-US" i="1" dirty="0"/>
              <a:t>u</a:t>
            </a:r>
            <a:r>
              <a:rPr lang="en-US" dirty="0"/>
              <a:t>)</a:t>
            </a:r>
          </a:p>
          <a:p>
            <a:pPr lvl="1">
              <a:tabLst>
                <a:tab pos="1943100" algn="l"/>
              </a:tabLst>
              <a:defRPr/>
            </a:pPr>
            <a:r>
              <a:rPr lang="en-US" b="1" dirty="0">
                <a:solidFill>
                  <a:srgbClr val="C00000"/>
                </a:solidFill>
              </a:rPr>
              <a:t>Associative</a:t>
            </a:r>
          </a:p>
          <a:p>
            <a:pPr lvl="2" eaLnBrk="1" hangingPunct="1">
              <a:buFont typeface="Wingdings" pitchFamily="2" charset="2"/>
              <a:buNone/>
              <a:tabLst>
                <a:tab pos="1943100" algn="l"/>
              </a:tabLst>
              <a:defRPr/>
            </a:pPr>
            <a:r>
              <a:rPr lang="en-US" dirty="0" err="1"/>
              <a:t>UAdd</a:t>
            </a:r>
            <a:r>
              <a:rPr lang="en-US" i="1" baseline="-25000" dirty="0" err="1"/>
              <a:t>w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, </a:t>
            </a:r>
            <a:r>
              <a:rPr lang="en-US" dirty="0" err="1"/>
              <a:t>UAdd</a:t>
            </a:r>
            <a:r>
              <a:rPr lang="en-US" i="1" baseline="-25000" dirty="0" err="1"/>
              <a:t>w</a:t>
            </a:r>
            <a:r>
              <a:rPr lang="en-US" dirty="0"/>
              <a:t>(</a:t>
            </a:r>
            <a:r>
              <a:rPr lang="en-US" i="1" dirty="0"/>
              <a:t>u</a:t>
            </a:r>
            <a:r>
              <a:rPr lang="en-US" dirty="0"/>
              <a:t> , </a:t>
            </a:r>
            <a:r>
              <a:rPr lang="en-US" i="1" dirty="0"/>
              <a:t>v</a:t>
            </a:r>
            <a:r>
              <a:rPr lang="en-US" dirty="0"/>
              <a:t>))  =   </a:t>
            </a:r>
            <a:r>
              <a:rPr lang="en-US" dirty="0" err="1"/>
              <a:t>UAdd</a:t>
            </a:r>
            <a:r>
              <a:rPr lang="en-US" i="1" baseline="-25000" dirty="0" err="1"/>
              <a:t>w</a:t>
            </a:r>
            <a:r>
              <a:rPr lang="en-US" dirty="0"/>
              <a:t>(</a:t>
            </a:r>
            <a:r>
              <a:rPr lang="en-US" dirty="0" err="1"/>
              <a:t>UAdd</a:t>
            </a:r>
            <a:r>
              <a:rPr lang="en-US" i="1" baseline="-25000" dirty="0" err="1"/>
              <a:t>w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, </a:t>
            </a:r>
            <a:r>
              <a:rPr lang="en-US" i="1" dirty="0"/>
              <a:t>u</a:t>
            </a:r>
            <a:r>
              <a:rPr lang="en-US" dirty="0"/>
              <a:t> ), </a:t>
            </a:r>
            <a:r>
              <a:rPr lang="en-US" i="1" dirty="0"/>
              <a:t>v</a:t>
            </a:r>
            <a:r>
              <a:rPr lang="en-US" dirty="0"/>
              <a:t>)</a:t>
            </a:r>
          </a:p>
          <a:p>
            <a:pPr lvl="1" eaLnBrk="1" hangingPunct="1">
              <a:tabLst>
                <a:tab pos="1943100" algn="l"/>
              </a:tabLst>
              <a:defRPr/>
            </a:pPr>
            <a:r>
              <a:rPr lang="en-US" b="1" dirty="0">
                <a:solidFill>
                  <a:srgbClr val="C00000"/>
                </a:solidFill>
              </a:rPr>
              <a:t>0</a:t>
            </a:r>
            <a:r>
              <a:rPr lang="en-US" dirty="0"/>
              <a:t> is additive identity</a:t>
            </a:r>
          </a:p>
          <a:p>
            <a:pPr lvl="2" eaLnBrk="1" hangingPunct="1">
              <a:buFont typeface="Wingdings" pitchFamily="2" charset="2"/>
              <a:buNone/>
              <a:tabLst>
                <a:tab pos="1943100" algn="l"/>
              </a:tabLst>
              <a:defRPr/>
            </a:pPr>
            <a:r>
              <a:rPr lang="en-US" dirty="0" err="1"/>
              <a:t>UAdd</a:t>
            </a:r>
            <a:r>
              <a:rPr lang="en-US" i="1" baseline="-25000" dirty="0" err="1"/>
              <a:t>w</a:t>
            </a:r>
            <a:r>
              <a:rPr lang="en-US" dirty="0"/>
              <a:t>(</a:t>
            </a:r>
            <a:r>
              <a:rPr lang="en-US" i="1" dirty="0"/>
              <a:t>u</a:t>
            </a:r>
            <a:r>
              <a:rPr lang="en-US" dirty="0"/>
              <a:t> , 0)  =  </a:t>
            </a:r>
            <a:r>
              <a:rPr lang="en-US" i="1" dirty="0"/>
              <a:t>u</a:t>
            </a:r>
            <a:endParaRPr lang="en-US" dirty="0"/>
          </a:p>
          <a:p>
            <a:pPr lvl="1" eaLnBrk="1" hangingPunct="1">
              <a:tabLst>
                <a:tab pos="1943100" algn="l"/>
              </a:tabLst>
              <a:defRPr/>
            </a:pPr>
            <a:r>
              <a:rPr lang="en-US" dirty="0"/>
              <a:t>Every element has additive </a:t>
            </a:r>
            <a:r>
              <a:rPr lang="en-US" b="1" dirty="0">
                <a:solidFill>
                  <a:srgbClr val="C00000"/>
                </a:solidFill>
              </a:rPr>
              <a:t>inverse</a:t>
            </a:r>
          </a:p>
          <a:p>
            <a:pPr lvl="2" eaLnBrk="1" hangingPunct="1">
              <a:tabLst>
                <a:tab pos="1943100" algn="l"/>
              </a:tabLst>
              <a:defRPr/>
            </a:pPr>
            <a:r>
              <a:rPr lang="en-US" dirty="0"/>
              <a:t>Let 	</a:t>
            </a:r>
            <a:r>
              <a:rPr lang="en-US" dirty="0" err="1"/>
              <a:t>UComp</a:t>
            </a:r>
            <a:r>
              <a:rPr lang="en-US" i="1" baseline="-25000" dirty="0" err="1"/>
              <a:t>w</a:t>
            </a:r>
            <a:r>
              <a:rPr lang="en-US" i="1" baseline="-25000" dirty="0"/>
              <a:t> </a:t>
            </a:r>
            <a:r>
              <a:rPr lang="en-US" dirty="0"/>
              <a:t>(</a:t>
            </a:r>
            <a:r>
              <a:rPr lang="en-US" i="1" dirty="0"/>
              <a:t>u</a:t>
            </a:r>
            <a:r>
              <a:rPr lang="en-US" dirty="0"/>
              <a:t> )  = 2</a:t>
            </a:r>
            <a:r>
              <a:rPr lang="en-US" i="1" baseline="30000" dirty="0"/>
              <a:t>w</a:t>
            </a:r>
            <a:r>
              <a:rPr lang="en-US" dirty="0"/>
              <a:t> – </a:t>
            </a:r>
            <a:r>
              <a:rPr lang="en-US" i="1" dirty="0"/>
              <a:t>u</a:t>
            </a:r>
            <a:br>
              <a:rPr lang="en-US" dirty="0"/>
            </a:br>
            <a:r>
              <a:rPr lang="en-US" dirty="0" err="1"/>
              <a:t>UAdd</a:t>
            </a:r>
            <a:r>
              <a:rPr lang="en-US" i="1" baseline="-25000" dirty="0" err="1"/>
              <a:t>w</a:t>
            </a:r>
            <a:r>
              <a:rPr lang="en-US" dirty="0"/>
              <a:t>(</a:t>
            </a:r>
            <a:r>
              <a:rPr lang="en-US" i="1" dirty="0"/>
              <a:t>u</a:t>
            </a:r>
            <a:r>
              <a:rPr lang="en-US" dirty="0"/>
              <a:t> , </a:t>
            </a:r>
            <a:r>
              <a:rPr lang="en-US" dirty="0" err="1"/>
              <a:t>UComp</a:t>
            </a:r>
            <a:r>
              <a:rPr lang="en-US" i="1" baseline="-25000" dirty="0" err="1"/>
              <a:t>w</a:t>
            </a:r>
            <a:r>
              <a:rPr lang="en-US" i="1" baseline="-25000" dirty="0"/>
              <a:t> </a:t>
            </a:r>
            <a:r>
              <a:rPr lang="en-US" dirty="0"/>
              <a:t>(</a:t>
            </a:r>
            <a:r>
              <a:rPr lang="en-US" i="1" dirty="0"/>
              <a:t>u</a:t>
            </a:r>
            <a:r>
              <a:rPr lang="en-US" dirty="0"/>
              <a:t> ))  =  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79650"/>
            <a:ext cx="228600" cy="209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286000"/>
            <a:ext cx="22860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18606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63575"/>
            <a:ext cx="8237538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Mathematical Properties of TAdd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3" y="1604963"/>
            <a:ext cx="8307387" cy="3348037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/>
              <a:t>Isomorphic Group to </a:t>
            </a:r>
            <a:r>
              <a:rPr lang="en-US" dirty="0" err="1"/>
              <a:t>unsigneds</a:t>
            </a:r>
            <a:r>
              <a:rPr lang="en-US" dirty="0"/>
              <a:t> with </a:t>
            </a:r>
            <a:r>
              <a:rPr lang="en-US" dirty="0" err="1"/>
              <a:t>UAdd</a:t>
            </a:r>
            <a:endParaRPr lang="en-US" dirty="0"/>
          </a:p>
          <a:p>
            <a:pPr lvl="1" eaLnBrk="1" hangingPunct="1">
              <a:defRPr/>
            </a:pPr>
            <a:r>
              <a:rPr lang="en-US" b="0" dirty="0" err="1"/>
              <a:t>TAdd</a:t>
            </a:r>
            <a:r>
              <a:rPr lang="en-US" b="0" i="1" baseline="-25000" dirty="0" err="1"/>
              <a:t>w</a:t>
            </a:r>
            <a:r>
              <a:rPr lang="en-US" b="0" dirty="0"/>
              <a:t>(</a:t>
            </a:r>
            <a:r>
              <a:rPr lang="en-US" b="0" i="1" dirty="0"/>
              <a:t>u</a:t>
            </a:r>
            <a:r>
              <a:rPr lang="en-US" b="0" dirty="0"/>
              <a:t> , </a:t>
            </a:r>
            <a:r>
              <a:rPr lang="en-US" b="0" i="1" dirty="0"/>
              <a:t>v</a:t>
            </a:r>
            <a:r>
              <a:rPr lang="en-US" b="0" dirty="0"/>
              <a:t>) =  U2T(</a:t>
            </a:r>
            <a:r>
              <a:rPr lang="en-US" b="0" dirty="0" err="1"/>
              <a:t>UAdd</a:t>
            </a:r>
            <a:r>
              <a:rPr lang="en-US" b="0" i="1" baseline="-25000" dirty="0" err="1"/>
              <a:t>w</a:t>
            </a:r>
            <a:r>
              <a:rPr lang="en-US" b="0" dirty="0"/>
              <a:t>(T2U(</a:t>
            </a:r>
            <a:r>
              <a:rPr lang="en-US" b="0" i="1" dirty="0"/>
              <a:t>u</a:t>
            </a:r>
            <a:r>
              <a:rPr lang="en-US" b="0" dirty="0"/>
              <a:t> ), T2U(</a:t>
            </a:r>
            <a:r>
              <a:rPr lang="en-US" b="0" i="1" dirty="0"/>
              <a:t>v</a:t>
            </a:r>
            <a:r>
              <a:rPr lang="en-US" b="0" dirty="0"/>
              <a:t>)))</a:t>
            </a:r>
          </a:p>
          <a:p>
            <a:pPr lvl="2" eaLnBrk="1" hangingPunct="1">
              <a:defRPr/>
            </a:pPr>
            <a:r>
              <a:rPr lang="en-US" dirty="0"/>
              <a:t>Since both have identical bit patterns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Two’s Complement Under </a:t>
            </a:r>
            <a:r>
              <a:rPr lang="en-US" dirty="0" err="1"/>
              <a:t>TAdd</a:t>
            </a:r>
            <a:r>
              <a:rPr lang="en-US" dirty="0"/>
              <a:t> Forms a Group</a:t>
            </a:r>
          </a:p>
          <a:p>
            <a:pPr lvl="1" eaLnBrk="1" hangingPunct="1">
              <a:defRPr/>
            </a:pPr>
            <a:r>
              <a:rPr lang="en-US" dirty="0"/>
              <a:t>Closed, Commutative, Associative, 0 is additive identity</a:t>
            </a:r>
          </a:p>
          <a:p>
            <a:pPr lvl="1" eaLnBrk="1" hangingPunct="1">
              <a:defRPr/>
            </a:pPr>
            <a:r>
              <a:rPr lang="en-US" dirty="0"/>
              <a:t>Every element has additive inverse</a:t>
            </a:r>
          </a:p>
        </p:txBody>
      </p:sp>
      <p:graphicFrame>
        <p:nvGraphicFramePr>
          <p:cNvPr id="12290" name="Object 4"/>
          <p:cNvGraphicFramePr>
            <a:graphicFrameLocks noChangeAspect="1"/>
          </p:cNvGraphicFramePr>
          <p:nvPr/>
        </p:nvGraphicFramePr>
        <p:xfrm>
          <a:off x="2641600" y="4572000"/>
          <a:ext cx="36068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06800" imgH="622300" progId="Equation.3">
                  <p:embed/>
                </p:oleObj>
              </mc:Choice>
              <mc:Fallback>
                <p:oleObj name="Equation" r:id="rId3" imgW="3606800" imgH="622300" progId="Equation.3">
                  <p:embed/>
                  <p:pic>
                    <p:nvPicPr>
                      <p:cNvPr id="1229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4572000"/>
                        <a:ext cx="36068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8381519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87375"/>
            <a:ext cx="675957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Characterizing TAdd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33537"/>
            <a:ext cx="3810000" cy="3471863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/>
              <a:t>Functionality</a:t>
            </a:r>
          </a:p>
          <a:p>
            <a:pPr lvl="1" eaLnBrk="1" hangingPunct="1">
              <a:defRPr/>
            </a:pPr>
            <a:r>
              <a:rPr lang="en-US" dirty="0"/>
              <a:t>True sum requires </a:t>
            </a:r>
            <a:r>
              <a:rPr lang="en-US" b="0" i="1" dirty="0"/>
              <a:t>w</a:t>
            </a:r>
            <a:r>
              <a:rPr lang="en-US" b="0" dirty="0"/>
              <a:t>+1</a:t>
            </a:r>
            <a:r>
              <a:rPr lang="en-US" dirty="0"/>
              <a:t> bits</a:t>
            </a:r>
          </a:p>
          <a:p>
            <a:pPr lvl="1" eaLnBrk="1" hangingPunct="1">
              <a:defRPr/>
            </a:pPr>
            <a:r>
              <a:rPr lang="en-US" dirty="0"/>
              <a:t>Drop off MSB</a:t>
            </a:r>
          </a:p>
          <a:p>
            <a:pPr lvl="1" eaLnBrk="1" hangingPunct="1">
              <a:defRPr/>
            </a:pPr>
            <a:r>
              <a:rPr lang="en-US" dirty="0"/>
              <a:t>Treat remaining bits as 2’s comp. integer</a:t>
            </a:r>
          </a:p>
        </p:txBody>
      </p:sp>
      <p:graphicFrame>
        <p:nvGraphicFramePr>
          <p:cNvPr id="11266" name="Object 40"/>
          <p:cNvGraphicFramePr>
            <a:graphicFrameLocks/>
          </p:cNvGraphicFramePr>
          <p:nvPr/>
        </p:nvGraphicFramePr>
        <p:xfrm>
          <a:off x="1866900" y="4953000"/>
          <a:ext cx="54737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096000" imgH="4064000" progId="Equation.3">
                  <p:embed/>
                </p:oleObj>
              </mc:Choice>
              <mc:Fallback>
                <p:oleObj name="Equation" r:id="rId3" imgW="6096000" imgH="4064000" progId="Equation.3">
                  <p:embed/>
                  <p:pic>
                    <p:nvPicPr>
                      <p:cNvPr id="11266" name="Object 4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10396" b="70523"/>
                      <a:stretch>
                        <a:fillRect/>
                      </a:stretch>
                    </p:blipFill>
                    <p:spPr bwMode="auto">
                      <a:xfrm>
                        <a:off x="1866900" y="4953000"/>
                        <a:ext cx="5473700" cy="120173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254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Text Box 41"/>
          <p:cNvSpPr txBox="1">
            <a:spLocks noChangeArrowheads="1"/>
          </p:cNvSpPr>
          <p:nvPr/>
        </p:nvSpPr>
        <p:spPr bwMode="auto">
          <a:xfrm>
            <a:off x="6286500" y="4951413"/>
            <a:ext cx="949234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(</a:t>
            </a:r>
            <a:r>
              <a:rPr lang="en-US" sz="1400" dirty="0" err="1">
                <a:latin typeface="Calibri" pitchFamily="34" charset="0"/>
              </a:rPr>
              <a:t>NegOver</a:t>
            </a:r>
            <a:r>
              <a:rPr lang="en-US" sz="1400" dirty="0">
                <a:latin typeface="Calibri" pitchFamily="34" charset="0"/>
              </a:rPr>
              <a:t>)</a:t>
            </a:r>
          </a:p>
        </p:txBody>
      </p:sp>
      <p:sp>
        <p:nvSpPr>
          <p:cNvPr id="11270" name="Text Box 42"/>
          <p:cNvSpPr txBox="1">
            <a:spLocks noChangeArrowheads="1"/>
          </p:cNvSpPr>
          <p:nvPr/>
        </p:nvSpPr>
        <p:spPr bwMode="auto">
          <a:xfrm>
            <a:off x="6362700" y="5713413"/>
            <a:ext cx="917495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(</a:t>
            </a:r>
            <a:r>
              <a:rPr lang="en-US" sz="1400" dirty="0" err="1">
                <a:latin typeface="Calibri" pitchFamily="34" charset="0"/>
              </a:rPr>
              <a:t>PosOver</a:t>
            </a:r>
            <a:r>
              <a:rPr lang="en-US" sz="1400" dirty="0">
                <a:latin typeface="Calibri" pitchFamily="34" charset="0"/>
              </a:rPr>
              <a:t>)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4314824" y="1444625"/>
            <a:ext cx="3609976" cy="2670175"/>
            <a:chOff x="-105" y="2016"/>
            <a:chExt cx="2274" cy="1682"/>
          </a:xfrm>
        </p:grpSpPr>
        <p:sp>
          <p:nvSpPr>
            <p:cNvPr id="11272" name="Rectangle 44"/>
            <p:cNvSpPr>
              <a:spLocks noChangeArrowheads="1"/>
            </p:cNvSpPr>
            <p:nvPr/>
          </p:nvSpPr>
          <p:spPr bwMode="auto">
            <a:xfrm>
              <a:off x="720" y="2448"/>
              <a:ext cx="432" cy="3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" name="Rectangle 45"/>
            <p:cNvSpPr>
              <a:spLocks noChangeArrowheads="1"/>
            </p:cNvSpPr>
            <p:nvPr/>
          </p:nvSpPr>
          <p:spPr bwMode="auto">
            <a:xfrm>
              <a:off x="1056" y="3312"/>
              <a:ext cx="213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/>
                <a:t>u</a:t>
              </a:r>
            </a:p>
          </p:txBody>
        </p:sp>
        <p:sp>
          <p:nvSpPr>
            <p:cNvPr id="11274" name="Rectangle 46"/>
            <p:cNvSpPr>
              <a:spLocks noChangeArrowheads="1"/>
            </p:cNvSpPr>
            <p:nvPr/>
          </p:nvSpPr>
          <p:spPr bwMode="auto">
            <a:xfrm>
              <a:off x="192" y="2670"/>
              <a:ext cx="205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/>
                <a:t>v</a:t>
              </a:r>
            </a:p>
          </p:txBody>
        </p:sp>
        <p:sp>
          <p:nvSpPr>
            <p:cNvPr id="11275" name="Rectangle 47"/>
            <p:cNvSpPr>
              <a:spLocks noChangeArrowheads="1"/>
            </p:cNvSpPr>
            <p:nvPr/>
          </p:nvSpPr>
          <p:spPr bwMode="auto">
            <a:xfrm>
              <a:off x="768" y="3216"/>
              <a:ext cx="696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&lt; 0</a:t>
              </a:r>
            </a:p>
          </p:txBody>
        </p:sp>
        <p:sp>
          <p:nvSpPr>
            <p:cNvPr id="11276" name="Rectangle 48"/>
            <p:cNvSpPr>
              <a:spLocks noChangeArrowheads="1"/>
            </p:cNvSpPr>
            <p:nvPr/>
          </p:nvSpPr>
          <p:spPr bwMode="auto">
            <a:xfrm>
              <a:off x="1200" y="3216"/>
              <a:ext cx="480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&gt; 0</a:t>
              </a:r>
            </a:p>
          </p:txBody>
        </p:sp>
        <p:sp>
          <p:nvSpPr>
            <p:cNvPr id="11277" name="Rectangle 49"/>
            <p:cNvSpPr>
              <a:spLocks noChangeArrowheads="1"/>
            </p:cNvSpPr>
            <p:nvPr/>
          </p:nvSpPr>
          <p:spPr bwMode="auto">
            <a:xfrm>
              <a:off x="240" y="2880"/>
              <a:ext cx="464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&lt; 0</a:t>
              </a:r>
            </a:p>
          </p:txBody>
        </p:sp>
        <p:sp>
          <p:nvSpPr>
            <p:cNvPr id="11278" name="Rectangle 50"/>
            <p:cNvSpPr>
              <a:spLocks noChangeArrowheads="1"/>
            </p:cNvSpPr>
            <p:nvPr/>
          </p:nvSpPr>
          <p:spPr bwMode="auto">
            <a:xfrm>
              <a:off x="240" y="2496"/>
              <a:ext cx="464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&gt; 0</a:t>
              </a:r>
            </a:p>
          </p:txBody>
        </p:sp>
        <p:sp>
          <p:nvSpPr>
            <p:cNvPr id="11279" name="Rectangle 51"/>
            <p:cNvSpPr>
              <a:spLocks noChangeArrowheads="1"/>
            </p:cNvSpPr>
            <p:nvPr/>
          </p:nvSpPr>
          <p:spPr bwMode="auto">
            <a:xfrm>
              <a:off x="-105" y="3504"/>
              <a:ext cx="969" cy="1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dirty="0">
                  <a:latin typeface="Calibri" pitchFamily="34" charset="0"/>
                </a:rPr>
                <a:t>Negative Overflow</a:t>
              </a:r>
            </a:p>
          </p:txBody>
        </p:sp>
        <p:sp>
          <p:nvSpPr>
            <p:cNvPr id="11280" name="Rectangle 52"/>
            <p:cNvSpPr>
              <a:spLocks noChangeArrowheads="1"/>
            </p:cNvSpPr>
            <p:nvPr/>
          </p:nvSpPr>
          <p:spPr bwMode="auto">
            <a:xfrm>
              <a:off x="1248" y="2016"/>
              <a:ext cx="921" cy="1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dirty="0">
                  <a:latin typeface="Calibri" pitchFamily="34" charset="0"/>
                </a:rPr>
                <a:t>Positive Overflow</a:t>
              </a:r>
            </a:p>
          </p:txBody>
        </p:sp>
        <p:sp>
          <p:nvSpPr>
            <p:cNvPr id="11281" name="Rectangle 53"/>
            <p:cNvSpPr>
              <a:spLocks noChangeArrowheads="1"/>
            </p:cNvSpPr>
            <p:nvPr/>
          </p:nvSpPr>
          <p:spPr bwMode="auto">
            <a:xfrm>
              <a:off x="1152" y="2448"/>
              <a:ext cx="432" cy="3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2" name="Rectangle 54"/>
            <p:cNvSpPr>
              <a:spLocks noChangeArrowheads="1"/>
            </p:cNvSpPr>
            <p:nvPr/>
          </p:nvSpPr>
          <p:spPr bwMode="auto">
            <a:xfrm>
              <a:off x="720" y="2832"/>
              <a:ext cx="432" cy="3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3" name="Rectangle 55"/>
            <p:cNvSpPr>
              <a:spLocks noChangeArrowheads="1"/>
            </p:cNvSpPr>
            <p:nvPr/>
          </p:nvSpPr>
          <p:spPr bwMode="auto">
            <a:xfrm>
              <a:off x="1152" y="2832"/>
              <a:ext cx="432" cy="3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Freeform 56"/>
            <p:cNvSpPr>
              <a:spLocks/>
            </p:cNvSpPr>
            <p:nvPr/>
          </p:nvSpPr>
          <p:spPr bwMode="auto">
            <a:xfrm rot="5400000" flipH="1">
              <a:off x="1176" y="2424"/>
              <a:ext cx="384" cy="432"/>
            </a:xfrm>
            <a:custGeom>
              <a:avLst/>
              <a:gdLst>
                <a:gd name="T0" fmla="*/ 0 w 432"/>
                <a:gd name="T1" fmla="*/ 0 h 384"/>
                <a:gd name="T2" fmla="*/ 432 w 432"/>
                <a:gd name="T3" fmla="*/ 384 h 384"/>
                <a:gd name="T4" fmla="*/ 432 w 432"/>
                <a:gd name="T5" fmla="*/ 0 h 384"/>
                <a:gd name="T6" fmla="*/ 0 w 432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384"/>
                <a:gd name="T14" fmla="*/ 432 w 432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384">
                  <a:moveTo>
                    <a:pt x="0" y="0"/>
                  </a:moveTo>
                  <a:lnTo>
                    <a:pt x="432" y="384"/>
                  </a:lnTo>
                  <a:lnTo>
                    <a:pt x="4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Freeform 57"/>
            <p:cNvSpPr>
              <a:spLocks/>
            </p:cNvSpPr>
            <p:nvPr/>
          </p:nvSpPr>
          <p:spPr bwMode="auto">
            <a:xfrm rot="16200000" flipH="1">
              <a:off x="744" y="2808"/>
              <a:ext cx="384" cy="432"/>
            </a:xfrm>
            <a:custGeom>
              <a:avLst/>
              <a:gdLst>
                <a:gd name="T0" fmla="*/ 0 w 432"/>
                <a:gd name="T1" fmla="*/ 0 h 384"/>
                <a:gd name="T2" fmla="*/ 432 w 432"/>
                <a:gd name="T3" fmla="*/ 384 h 384"/>
                <a:gd name="T4" fmla="*/ 432 w 432"/>
                <a:gd name="T5" fmla="*/ 0 h 384"/>
                <a:gd name="T6" fmla="*/ 0 w 432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384"/>
                <a:gd name="T14" fmla="*/ 432 w 432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384">
                  <a:moveTo>
                    <a:pt x="0" y="0"/>
                  </a:moveTo>
                  <a:lnTo>
                    <a:pt x="432" y="384"/>
                  </a:lnTo>
                  <a:lnTo>
                    <a:pt x="4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58"/>
            <p:cNvSpPr>
              <a:spLocks noChangeShapeType="1"/>
            </p:cNvSpPr>
            <p:nvPr/>
          </p:nvSpPr>
          <p:spPr bwMode="auto">
            <a:xfrm flipV="1">
              <a:off x="672" y="3072"/>
              <a:ext cx="144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Line 59"/>
            <p:cNvSpPr>
              <a:spLocks noChangeShapeType="1"/>
            </p:cNvSpPr>
            <p:nvPr/>
          </p:nvSpPr>
          <p:spPr bwMode="auto">
            <a:xfrm flipH="1">
              <a:off x="1440" y="2256"/>
              <a:ext cx="0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8" name="Rectangle 60"/>
            <p:cNvSpPr>
              <a:spLocks noChangeArrowheads="1"/>
            </p:cNvSpPr>
            <p:nvPr/>
          </p:nvSpPr>
          <p:spPr bwMode="auto">
            <a:xfrm>
              <a:off x="144" y="2159"/>
              <a:ext cx="976" cy="28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spAutoFit/>
            </a:bodyPr>
            <a:lstStyle/>
            <a:p>
              <a:pPr>
                <a:spcBef>
                  <a:spcPct val="30000"/>
                </a:spcBef>
              </a:pPr>
              <a:r>
                <a:rPr lang="en-US" dirty="0" err="1">
                  <a:solidFill>
                    <a:schemeClr val="tx2"/>
                  </a:solidFill>
                  <a:latin typeface="Calibri" pitchFamily="34" charset="0"/>
                </a:rPr>
                <a:t>TAdd</a:t>
              </a:r>
              <a:r>
                <a:rPr lang="en-US" dirty="0">
                  <a:solidFill>
                    <a:schemeClr val="tx2"/>
                  </a:solidFill>
                  <a:latin typeface="Calibri" pitchFamily="34" charset="0"/>
                </a:rPr>
                <a:t>(</a:t>
              </a:r>
              <a:r>
                <a:rPr lang="en-US" i="1" dirty="0">
                  <a:solidFill>
                    <a:schemeClr val="tx2"/>
                  </a:solidFill>
                  <a:latin typeface="Calibri" pitchFamily="34" charset="0"/>
                </a:rPr>
                <a:t>u</a:t>
              </a:r>
              <a:r>
                <a:rPr lang="en-US" dirty="0">
                  <a:solidFill>
                    <a:schemeClr val="tx2"/>
                  </a:solidFill>
                  <a:latin typeface="Calibri" pitchFamily="34" charset="0"/>
                </a:rPr>
                <a:t> , </a:t>
              </a:r>
              <a:r>
                <a:rPr lang="en-US" i="1" dirty="0">
                  <a:solidFill>
                    <a:schemeClr val="tx2"/>
                  </a:solidFill>
                  <a:latin typeface="Calibri" pitchFamily="34" charset="0"/>
                </a:rPr>
                <a:t>v</a:t>
              </a:r>
              <a:r>
                <a:rPr lang="en-US" dirty="0">
                  <a:solidFill>
                    <a:schemeClr val="tx2"/>
                  </a:solidFill>
                  <a:latin typeface="Calibri" pitchFamily="34" charset="0"/>
                </a:rPr>
                <a:t>)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235302" y="4953000"/>
            <a:ext cx="551010" cy="363534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2000" b="0" i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0" i="1" baseline="30000" dirty="0">
                <a:latin typeface="Times New Roman" pitchFamily="18" charset="0"/>
                <a:cs typeface="Times New Roman" pitchFamily="18" charset="0"/>
              </a:rPr>
              <a:t>w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88970" y="5619690"/>
            <a:ext cx="551010" cy="400110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2000" b="0" i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0" i="1" baseline="30000" dirty="0">
                <a:latin typeface="Times New Roman" pitchFamily="18" charset="0"/>
                <a:cs typeface="Times New Roman" pitchFamily="18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225678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457200"/>
            <a:ext cx="8866187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Negation: Complement &amp; Increment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8450" y="1143000"/>
            <a:ext cx="7854950" cy="5224463"/>
          </a:xfrm>
        </p:spPr>
        <p:txBody>
          <a:bodyPr lIns="90487" tIns="44450" rIns="90487" bIns="44450"/>
          <a:lstStyle/>
          <a:p>
            <a:pPr eaLnBrk="1" hangingPunct="1">
              <a:tabLst>
                <a:tab pos="3200400" algn="l"/>
                <a:tab pos="4114800" algn="l"/>
              </a:tabLst>
              <a:defRPr/>
            </a:pPr>
            <a:r>
              <a:rPr lang="en-US" dirty="0"/>
              <a:t>Claim: Following Holds for 2’s Complement</a:t>
            </a:r>
          </a:p>
          <a:p>
            <a:pPr lvl="1" eaLnBrk="1" hangingPunct="1">
              <a:buFont typeface="Wingdings" pitchFamily="2" charset="2"/>
              <a:buNone/>
              <a:tabLst>
                <a:tab pos="3200400" algn="l"/>
                <a:tab pos="4114800" algn="l"/>
              </a:tabLst>
              <a:defRPr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~x + 1 == -x</a:t>
            </a:r>
          </a:p>
          <a:p>
            <a:pPr eaLnBrk="1" hangingPunct="1">
              <a:tabLst>
                <a:tab pos="3200400" algn="l"/>
                <a:tab pos="4114800" algn="l"/>
              </a:tabLst>
              <a:defRPr/>
            </a:pPr>
            <a:r>
              <a:rPr lang="en-US" dirty="0"/>
              <a:t>Complement</a:t>
            </a:r>
          </a:p>
          <a:p>
            <a:pPr lvl="1" eaLnBrk="1" hangingPunct="1">
              <a:tabLst>
                <a:tab pos="3200400" algn="l"/>
                <a:tab pos="4114800" algn="l"/>
              </a:tabLst>
              <a:defRPr/>
            </a:pPr>
            <a:r>
              <a:rPr lang="en-US" dirty="0"/>
              <a:t>Observation: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~x + x == 1111…111 == -1</a:t>
            </a:r>
          </a:p>
          <a:p>
            <a:pPr eaLnBrk="1" hangingPunct="1">
              <a:tabLst>
                <a:tab pos="3200400" algn="l"/>
                <a:tab pos="4114800" algn="l"/>
              </a:tabLst>
              <a:defRPr/>
            </a:pPr>
            <a:endParaRPr lang="en-US" dirty="0"/>
          </a:p>
          <a:p>
            <a:pPr eaLnBrk="1" hangingPunct="1">
              <a:tabLst>
                <a:tab pos="3200400" algn="l"/>
                <a:tab pos="4114800" algn="l"/>
              </a:tabLst>
              <a:defRPr/>
            </a:pPr>
            <a:endParaRPr lang="en-US" dirty="0"/>
          </a:p>
          <a:p>
            <a:pPr eaLnBrk="1" hangingPunct="1">
              <a:tabLst>
                <a:tab pos="3200400" algn="l"/>
                <a:tab pos="4114800" algn="l"/>
              </a:tabLst>
              <a:defRPr/>
            </a:pPr>
            <a:endParaRPr lang="en-US" dirty="0"/>
          </a:p>
          <a:p>
            <a:pPr eaLnBrk="1" hangingPunct="1">
              <a:tabLst>
                <a:tab pos="3200400" algn="l"/>
                <a:tab pos="4114800" algn="l"/>
              </a:tabLst>
              <a:defRPr/>
            </a:pPr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903537" y="2819401"/>
            <a:ext cx="2971800" cy="1604963"/>
            <a:chOff x="2160" y="1968"/>
            <a:chExt cx="1872" cy="1011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448" y="1968"/>
              <a:ext cx="1536" cy="291"/>
              <a:chOff x="2448" y="1968"/>
              <a:chExt cx="1536" cy="291"/>
            </a:xfrm>
          </p:grpSpPr>
          <p:sp>
            <p:nvSpPr>
              <p:cNvPr id="31777" name="Rectangle 6"/>
              <p:cNvSpPr>
                <a:spLocks noChangeArrowheads="1"/>
              </p:cNvSpPr>
              <p:nvPr/>
            </p:nvSpPr>
            <p:spPr bwMode="auto">
              <a:xfrm>
                <a:off x="2832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78" name="Rectangle 7"/>
              <p:cNvSpPr>
                <a:spLocks noChangeArrowheads="1"/>
              </p:cNvSpPr>
              <p:nvPr/>
            </p:nvSpPr>
            <p:spPr bwMode="auto">
              <a:xfrm>
                <a:off x="2976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79" name="Rectangle 8"/>
              <p:cNvSpPr>
                <a:spLocks noChangeArrowheads="1"/>
              </p:cNvSpPr>
              <p:nvPr/>
            </p:nvSpPr>
            <p:spPr bwMode="auto">
              <a:xfrm>
                <a:off x="3120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80" name="Rectangle 9"/>
              <p:cNvSpPr>
                <a:spLocks noChangeArrowheads="1"/>
              </p:cNvSpPr>
              <p:nvPr/>
            </p:nvSpPr>
            <p:spPr bwMode="auto">
              <a:xfrm>
                <a:off x="3552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81" name="Rectangle 10"/>
              <p:cNvSpPr>
                <a:spLocks noChangeArrowheads="1"/>
              </p:cNvSpPr>
              <p:nvPr/>
            </p:nvSpPr>
            <p:spPr bwMode="auto">
              <a:xfrm>
                <a:off x="3696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82" name="Rectangle 11"/>
              <p:cNvSpPr>
                <a:spLocks noChangeArrowheads="1"/>
              </p:cNvSpPr>
              <p:nvPr/>
            </p:nvSpPr>
            <p:spPr bwMode="auto">
              <a:xfrm>
                <a:off x="3840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83" name="Rectangle 12"/>
              <p:cNvSpPr>
                <a:spLocks noChangeArrowheads="1"/>
              </p:cNvSpPr>
              <p:nvPr/>
            </p:nvSpPr>
            <p:spPr bwMode="auto">
              <a:xfrm>
                <a:off x="3264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84" name="Rectangle 13"/>
              <p:cNvSpPr>
                <a:spLocks noChangeArrowheads="1"/>
              </p:cNvSpPr>
              <p:nvPr/>
            </p:nvSpPr>
            <p:spPr bwMode="auto">
              <a:xfrm>
                <a:off x="3408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85" name="Rectangle 14"/>
              <p:cNvSpPr>
                <a:spLocks noChangeArrowheads="1"/>
              </p:cNvSpPr>
              <p:nvPr/>
            </p:nvSpPr>
            <p:spPr bwMode="auto">
              <a:xfrm>
                <a:off x="2448" y="1968"/>
                <a:ext cx="249" cy="29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0">
                    <a:latin typeface="Calibri" pitchFamily="34" charset="0"/>
                  </a:rPr>
                  <a:t> x</a:t>
                </a:r>
              </a:p>
            </p:txBody>
          </p:sp>
        </p:grpSp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2448" y="2304"/>
              <a:ext cx="1536" cy="291"/>
              <a:chOff x="2448" y="2448"/>
              <a:chExt cx="1536" cy="291"/>
            </a:xfrm>
          </p:grpSpPr>
          <p:sp>
            <p:nvSpPr>
              <p:cNvPr id="31768" name="Rectangle 16"/>
              <p:cNvSpPr>
                <a:spLocks noChangeArrowheads="1"/>
              </p:cNvSpPr>
              <p:nvPr/>
            </p:nvSpPr>
            <p:spPr bwMode="auto">
              <a:xfrm>
                <a:off x="2832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69" name="Rectangle 17"/>
              <p:cNvSpPr>
                <a:spLocks noChangeArrowheads="1"/>
              </p:cNvSpPr>
              <p:nvPr/>
            </p:nvSpPr>
            <p:spPr bwMode="auto">
              <a:xfrm>
                <a:off x="2976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70" name="Rectangle 18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71" name="Rectangle 19"/>
              <p:cNvSpPr>
                <a:spLocks noChangeArrowheads="1"/>
              </p:cNvSpPr>
              <p:nvPr/>
            </p:nvSpPr>
            <p:spPr bwMode="auto">
              <a:xfrm>
                <a:off x="3552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72" name="Rectangle 20"/>
              <p:cNvSpPr>
                <a:spLocks noChangeArrowheads="1"/>
              </p:cNvSpPr>
              <p:nvPr/>
            </p:nvSpPr>
            <p:spPr bwMode="auto">
              <a:xfrm>
                <a:off x="3696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73" name="Rectangle 21"/>
              <p:cNvSpPr>
                <a:spLocks noChangeArrowheads="1"/>
              </p:cNvSpPr>
              <p:nvPr/>
            </p:nvSpPr>
            <p:spPr bwMode="auto">
              <a:xfrm>
                <a:off x="3840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74" name="Rectangle 22"/>
              <p:cNvSpPr>
                <a:spLocks noChangeArrowheads="1"/>
              </p:cNvSpPr>
              <p:nvPr/>
            </p:nvSpPr>
            <p:spPr bwMode="auto">
              <a:xfrm>
                <a:off x="3264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75" name="Rectangle 23"/>
              <p:cNvSpPr>
                <a:spLocks noChangeArrowheads="1"/>
              </p:cNvSpPr>
              <p:nvPr/>
            </p:nvSpPr>
            <p:spPr bwMode="auto">
              <a:xfrm>
                <a:off x="3408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76" name="Rectangle 24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302" cy="29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0">
                    <a:latin typeface="Calibri" pitchFamily="34" charset="0"/>
                  </a:rPr>
                  <a:t>~x</a:t>
                </a:r>
              </a:p>
            </p:txBody>
          </p:sp>
        </p:grpSp>
        <p:sp>
          <p:nvSpPr>
            <p:cNvPr id="31756" name="Rectangle 25"/>
            <p:cNvSpPr>
              <a:spLocks noChangeArrowheads="1"/>
            </p:cNvSpPr>
            <p:nvPr/>
          </p:nvSpPr>
          <p:spPr bwMode="auto">
            <a:xfrm>
              <a:off x="2160" y="2304"/>
              <a:ext cx="213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>
                  <a:latin typeface="Calibri" pitchFamily="34" charset="0"/>
                </a:rPr>
                <a:t>+</a:t>
              </a:r>
            </a:p>
          </p:txBody>
        </p:sp>
        <p:sp>
          <p:nvSpPr>
            <p:cNvPr id="31757" name="Line 26"/>
            <p:cNvSpPr>
              <a:spLocks noChangeShapeType="1"/>
            </p:cNvSpPr>
            <p:nvPr/>
          </p:nvSpPr>
          <p:spPr bwMode="auto">
            <a:xfrm>
              <a:off x="2208" y="2640"/>
              <a:ext cx="18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itchFamily="34" charset="0"/>
              </a:endParaRPr>
            </a:p>
          </p:txBody>
        </p:sp>
        <p:grpSp>
          <p:nvGrpSpPr>
            <p:cNvPr id="5" name="Group 27"/>
            <p:cNvGrpSpPr>
              <a:grpSpLocks/>
            </p:cNvGrpSpPr>
            <p:nvPr/>
          </p:nvGrpSpPr>
          <p:grpSpPr bwMode="auto">
            <a:xfrm>
              <a:off x="2448" y="2688"/>
              <a:ext cx="1536" cy="291"/>
              <a:chOff x="2448" y="1968"/>
              <a:chExt cx="1536" cy="291"/>
            </a:xfrm>
          </p:grpSpPr>
          <p:sp>
            <p:nvSpPr>
              <p:cNvPr id="31759" name="Rectangle 28"/>
              <p:cNvSpPr>
                <a:spLocks noChangeArrowheads="1"/>
              </p:cNvSpPr>
              <p:nvPr/>
            </p:nvSpPr>
            <p:spPr bwMode="auto">
              <a:xfrm>
                <a:off x="2832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0" name="Rectangle 29"/>
              <p:cNvSpPr>
                <a:spLocks noChangeArrowheads="1"/>
              </p:cNvSpPr>
              <p:nvPr/>
            </p:nvSpPr>
            <p:spPr bwMode="auto">
              <a:xfrm>
                <a:off x="2976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1" name="Rectangle 30"/>
              <p:cNvSpPr>
                <a:spLocks noChangeArrowheads="1"/>
              </p:cNvSpPr>
              <p:nvPr/>
            </p:nvSpPr>
            <p:spPr bwMode="auto">
              <a:xfrm>
                <a:off x="3120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2" name="Rectangle 31"/>
              <p:cNvSpPr>
                <a:spLocks noChangeArrowheads="1"/>
              </p:cNvSpPr>
              <p:nvPr/>
            </p:nvSpPr>
            <p:spPr bwMode="auto">
              <a:xfrm>
                <a:off x="3552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3" name="Rectangle 32"/>
              <p:cNvSpPr>
                <a:spLocks noChangeArrowheads="1"/>
              </p:cNvSpPr>
              <p:nvPr/>
            </p:nvSpPr>
            <p:spPr bwMode="auto">
              <a:xfrm>
                <a:off x="3696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4" name="Rectangle 33"/>
              <p:cNvSpPr>
                <a:spLocks noChangeArrowheads="1"/>
              </p:cNvSpPr>
              <p:nvPr/>
            </p:nvSpPr>
            <p:spPr bwMode="auto">
              <a:xfrm>
                <a:off x="3840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5" name="Rectangle 34"/>
              <p:cNvSpPr>
                <a:spLocks noChangeArrowheads="1"/>
              </p:cNvSpPr>
              <p:nvPr/>
            </p:nvSpPr>
            <p:spPr bwMode="auto">
              <a:xfrm>
                <a:off x="3264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6" name="Rectangle 35"/>
              <p:cNvSpPr>
                <a:spLocks noChangeArrowheads="1"/>
              </p:cNvSpPr>
              <p:nvPr/>
            </p:nvSpPr>
            <p:spPr bwMode="auto">
              <a:xfrm>
                <a:off x="3408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7" name="Rectangle 36"/>
              <p:cNvSpPr>
                <a:spLocks noChangeArrowheads="1"/>
              </p:cNvSpPr>
              <p:nvPr/>
            </p:nvSpPr>
            <p:spPr bwMode="auto">
              <a:xfrm>
                <a:off x="2448" y="1968"/>
                <a:ext cx="274" cy="29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0">
                    <a:latin typeface="Calibri" pitchFamily="34" charset="0"/>
                  </a:rPr>
                  <a:t>-1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00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7256463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Complement &amp; Increment Examples</a:t>
            </a:r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1447800" y="1828800"/>
          <a:ext cx="6015038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184900" imgH="2108200" progId="Word.Document.8">
                  <p:embed/>
                </p:oleObj>
              </mc:Choice>
              <mc:Fallback>
                <p:oleObj name="Document" r:id="rId3" imgW="6184900" imgH="2108200" progId="Word.Document.8">
                  <p:embed/>
                  <p:pic>
                    <p:nvPicPr>
                      <p:cNvPr id="614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828800"/>
                        <a:ext cx="6015038" cy="209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143000" y="1257300"/>
            <a:ext cx="138691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x = 15213</a:t>
            </a:r>
          </a:p>
        </p:txBody>
      </p:sp>
      <p:graphicFrame>
        <p:nvGraphicFramePr>
          <p:cNvPr id="6147" name="Object 5"/>
          <p:cNvGraphicFramePr>
            <a:graphicFrameLocks noChangeAspect="1"/>
          </p:cNvGraphicFramePr>
          <p:nvPr/>
        </p:nvGraphicFramePr>
        <p:xfrm>
          <a:off x="1447800" y="4241800"/>
          <a:ext cx="59055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083300" imgH="1371600" progId="Word.Document.8">
                  <p:embed/>
                </p:oleObj>
              </mc:Choice>
              <mc:Fallback>
                <p:oleObj name="Document" r:id="rId5" imgW="6083300" imgH="1371600" progId="Word.Document.8">
                  <p:embed/>
                  <p:pic>
                    <p:nvPicPr>
                      <p:cNvPr id="614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241800"/>
                        <a:ext cx="590550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1143000" y="3746500"/>
            <a:ext cx="792205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x = 0</a:t>
            </a:r>
          </a:p>
        </p:txBody>
      </p:sp>
    </p:spTree>
    <p:extLst>
      <p:ext uri="{BB962C8B-B14F-4D97-AF65-F5344CB8AC3E}">
        <p14:creationId xmlns:p14="http://schemas.microsoft.com/office/powerpoint/2010/main" val="16742315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Arithmetic: Basic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Unsigned </a:t>
            </a:r>
            <a:r>
              <a:rPr lang="en-US" dirty="0" err="1"/>
              <a:t>ints</a:t>
            </a:r>
            <a:r>
              <a:rPr lang="en-US" dirty="0"/>
              <a:t>, 2’s complement </a:t>
            </a:r>
            <a:r>
              <a:rPr lang="en-US" dirty="0" err="1"/>
              <a:t>ints</a:t>
            </a:r>
            <a:r>
              <a:rPr lang="en-US" dirty="0"/>
              <a:t> are isomorphic rings: isomorphism = casting</a:t>
            </a:r>
          </a:p>
          <a:p>
            <a:endParaRPr lang="en-US" dirty="0"/>
          </a:p>
          <a:p>
            <a:r>
              <a:rPr lang="en-US" dirty="0"/>
              <a:t>Left shift</a:t>
            </a:r>
          </a:p>
          <a:p>
            <a:pPr lvl="1"/>
            <a:r>
              <a:rPr lang="en-US" dirty="0"/>
              <a:t>Unsigned/signed: multiplication by 2</a:t>
            </a:r>
            <a:r>
              <a:rPr lang="en-US" baseline="30000" dirty="0"/>
              <a:t>k</a:t>
            </a:r>
          </a:p>
          <a:p>
            <a:pPr lvl="1"/>
            <a:r>
              <a:rPr lang="en-US" dirty="0"/>
              <a:t>Always logical shift</a:t>
            </a:r>
          </a:p>
          <a:p>
            <a:pPr lvl="1"/>
            <a:endParaRPr lang="en-US" dirty="0"/>
          </a:p>
          <a:p>
            <a:r>
              <a:rPr lang="en-US" dirty="0"/>
              <a:t>Right shift</a:t>
            </a:r>
          </a:p>
          <a:p>
            <a:pPr lvl="1"/>
            <a:r>
              <a:rPr lang="en-US" dirty="0"/>
              <a:t>Unsigned: logical shift, div (division + round to zero) by 2</a:t>
            </a:r>
            <a:r>
              <a:rPr lang="en-US" baseline="30000" dirty="0"/>
              <a:t>k</a:t>
            </a:r>
          </a:p>
          <a:p>
            <a:pPr lvl="1"/>
            <a:r>
              <a:rPr lang="en-US" dirty="0"/>
              <a:t>Signed: arithmetic shift</a:t>
            </a:r>
          </a:p>
          <a:p>
            <a:pPr lvl="2"/>
            <a:r>
              <a:rPr lang="en-US" dirty="0"/>
              <a:t>Positive numbers: div (division + round to zero) by 2</a:t>
            </a:r>
            <a:r>
              <a:rPr lang="en-US" baseline="30000" dirty="0"/>
              <a:t>k</a:t>
            </a:r>
          </a:p>
          <a:p>
            <a:pPr lvl="2"/>
            <a:r>
              <a:rPr lang="en-US" dirty="0"/>
              <a:t>Negative numbers: div (division + round away from zero) by 2</a:t>
            </a:r>
            <a:r>
              <a:rPr lang="en-US" baseline="30000" dirty="0"/>
              <a:t>k</a:t>
            </a:r>
            <a:br>
              <a:rPr lang="en-US" baseline="30000" dirty="0"/>
            </a:br>
            <a:r>
              <a:rPr lang="en-US" dirty="0"/>
              <a:t>Use biasing to fix</a:t>
            </a:r>
          </a:p>
        </p:txBody>
      </p:sp>
    </p:spTree>
    <p:extLst>
      <p:ext uri="{BB962C8B-B14F-4D97-AF65-F5344CB8AC3E}">
        <p14:creationId xmlns:p14="http://schemas.microsoft.com/office/powerpoint/2010/main" val="92164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96875" y="587375"/>
            <a:ext cx="8393113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Properties of Unsigned Arithmetic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/>
              <a:t>Unsigned Multiplication with Addition Forms Commutative Ring</a:t>
            </a:r>
          </a:p>
          <a:p>
            <a:pPr lvl="1" eaLnBrk="1" hangingPunct="1">
              <a:defRPr/>
            </a:pPr>
            <a:r>
              <a:rPr lang="en-US" dirty="0"/>
              <a:t>Addition is commutative group</a:t>
            </a:r>
          </a:p>
          <a:p>
            <a:pPr lvl="1" eaLnBrk="1" hangingPunct="1">
              <a:defRPr/>
            </a:pPr>
            <a:r>
              <a:rPr lang="en-US" dirty="0"/>
              <a:t>Closed under multiplication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dirty="0"/>
              <a:t>0      </a:t>
            </a:r>
            <a:r>
              <a:rPr lang="en-US" dirty="0" err="1"/>
              <a:t>UMult</a:t>
            </a:r>
            <a:r>
              <a:rPr lang="en-US" i="1" baseline="-25000" dirty="0" err="1"/>
              <a:t>w</a:t>
            </a:r>
            <a:r>
              <a:rPr lang="en-US" dirty="0"/>
              <a:t>(</a:t>
            </a:r>
            <a:r>
              <a:rPr lang="en-US" i="1" dirty="0"/>
              <a:t>u</a:t>
            </a:r>
            <a:r>
              <a:rPr lang="en-US" dirty="0"/>
              <a:t> , </a:t>
            </a:r>
            <a:r>
              <a:rPr lang="en-US" i="1" dirty="0"/>
              <a:t>v</a:t>
            </a:r>
            <a:r>
              <a:rPr lang="en-US" dirty="0"/>
              <a:t>)     2</a:t>
            </a:r>
            <a:r>
              <a:rPr lang="en-US" i="1" baseline="30000" dirty="0"/>
              <a:t>w</a:t>
            </a:r>
            <a:r>
              <a:rPr lang="en-US" dirty="0"/>
              <a:t> –1</a:t>
            </a:r>
          </a:p>
          <a:p>
            <a:pPr lvl="1" eaLnBrk="1" hangingPunct="1">
              <a:defRPr/>
            </a:pPr>
            <a:r>
              <a:rPr lang="en-US" dirty="0"/>
              <a:t>Multiplication Commutative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dirty="0" err="1"/>
              <a:t>UMult</a:t>
            </a:r>
            <a:r>
              <a:rPr lang="en-US" i="1" baseline="-25000" dirty="0" err="1"/>
              <a:t>w</a:t>
            </a:r>
            <a:r>
              <a:rPr lang="en-US" dirty="0"/>
              <a:t>(</a:t>
            </a:r>
            <a:r>
              <a:rPr lang="en-US" i="1" dirty="0"/>
              <a:t>u</a:t>
            </a:r>
            <a:r>
              <a:rPr lang="en-US" dirty="0"/>
              <a:t> , </a:t>
            </a:r>
            <a:r>
              <a:rPr lang="en-US" i="1" dirty="0"/>
              <a:t>v</a:t>
            </a:r>
            <a:r>
              <a:rPr lang="en-US" dirty="0"/>
              <a:t>)  =   </a:t>
            </a:r>
            <a:r>
              <a:rPr lang="en-US" dirty="0" err="1"/>
              <a:t>UMult</a:t>
            </a:r>
            <a:r>
              <a:rPr lang="en-US" i="1" baseline="-25000" dirty="0" err="1"/>
              <a:t>w</a:t>
            </a:r>
            <a:r>
              <a:rPr lang="en-US" dirty="0"/>
              <a:t>(</a:t>
            </a:r>
            <a:r>
              <a:rPr lang="en-US" i="1" dirty="0"/>
              <a:t>v</a:t>
            </a:r>
            <a:r>
              <a:rPr lang="en-US" dirty="0"/>
              <a:t> , </a:t>
            </a:r>
            <a:r>
              <a:rPr lang="en-US" i="1" dirty="0"/>
              <a:t>u</a:t>
            </a:r>
            <a:r>
              <a:rPr lang="en-US" dirty="0"/>
              <a:t>)</a:t>
            </a:r>
          </a:p>
          <a:p>
            <a:pPr lvl="1" eaLnBrk="1" hangingPunct="1">
              <a:defRPr/>
            </a:pPr>
            <a:r>
              <a:rPr lang="en-US" dirty="0"/>
              <a:t>Multiplication is Associative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dirty="0" err="1"/>
              <a:t>UMult</a:t>
            </a:r>
            <a:r>
              <a:rPr lang="en-US" i="1" baseline="-25000" dirty="0" err="1"/>
              <a:t>w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, </a:t>
            </a:r>
            <a:r>
              <a:rPr lang="en-US" dirty="0" err="1"/>
              <a:t>UMult</a:t>
            </a:r>
            <a:r>
              <a:rPr lang="en-US" i="1" baseline="-25000" dirty="0" err="1"/>
              <a:t>w</a:t>
            </a:r>
            <a:r>
              <a:rPr lang="en-US" dirty="0"/>
              <a:t>(</a:t>
            </a:r>
            <a:r>
              <a:rPr lang="en-US" i="1" dirty="0"/>
              <a:t>u</a:t>
            </a:r>
            <a:r>
              <a:rPr lang="en-US" dirty="0"/>
              <a:t> , </a:t>
            </a:r>
            <a:r>
              <a:rPr lang="en-US" i="1" dirty="0"/>
              <a:t>v</a:t>
            </a:r>
            <a:r>
              <a:rPr lang="en-US" dirty="0"/>
              <a:t>))  =   </a:t>
            </a:r>
            <a:r>
              <a:rPr lang="en-US" dirty="0" err="1"/>
              <a:t>UMult</a:t>
            </a:r>
            <a:r>
              <a:rPr lang="en-US" i="1" baseline="-25000" dirty="0" err="1"/>
              <a:t>w</a:t>
            </a:r>
            <a:r>
              <a:rPr lang="en-US" dirty="0"/>
              <a:t>(</a:t>
            </a:r>
            <a:r>
              <a:rPr lang="en-US" dirty="0" err="1"/>
              <a:t>UMult</a:t>
            </a:r>
            <a:r>
              <a:rPr lang="en-US" i="1" baseline="-25000" dirty="0" err="1"/>
              <a:t>w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, </a:t>
            </a:r>
            <a:r>
              <a:rPr lang="en-US" i="1" dirty="0"/>
              <a:t>u</a:t>
            </a:r>
            <a:r>
              <a:rPr lang="en-US" dirty="0"/>
              <a:t> ), </a:t>
            </a:r>
            <a:r>
              <a:rPr lang="en-US" i="1" dirty="0"/>
              <a:t>v</a:t>
            </a:r>
            <a:r>
              <a:rPr lang="en-US" dirty="0"/>
              <a:t>)</a:t>
            </a:r>
          </a:p>
          <a:p>
            <a:pPr lvl="1" eaLnBrk="1" hangingPunct="1">
              <a:defRPr/>
            </a:pPr>
            <a:r>
              <a:rPr lang="en-US" dirty="0"/>
              <a:t>1 is multiplicative identity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dirty="0" err="1"/>
              <a:t>UMult</a:t>
            </a:r>
            <a:r>
              <a:rPr lang="en-US" i="1" baseline="-25000" dirty="0" err="1"/>
              <a:t>w</a:t>
            </a:r>
            <a:r>
              <a:rPr lang="en-US" dirty="0"/>
              <a:t>(</a:t>
            </a:r>
            <a:r>
              <a:rPr lang="en-US" i="1" dirty="0"/>
              <a:t>u</a:t>
            </a:r>
            <a:r>
              <a:rPr lang="en-US" dirty="0"/>
              <a:t> , 1)  =  </a:t>
            </a:r>
            <a:r>
              <a:rPr lang="en-US" i="1" dirty="0"/>
              <a:t>u</a:t>
            </a:r>
            <a:endParaRPr lang="en-US" dirty="0"/>
          </a:p>
          <a:p>
            <a:pPr lvl="1" eaLnBrk="1" hangingPunct="1">
              <a:defRPr/>
            </a:pPr>
            <a:r>
              <a:rPr lang="en-US" dirty="0"/>
              <a:t>Multiplication distributes over </a:t>
            </a:r>
            <a:r>
              <a:rPr lang="en-US" dirty="0" err="1"/>
              <a:t>addtion</a:t>
            </a:r>
            <a:endParaRPr lang="en-US" dirty="0"/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dirty="0" err="1"/>
              <a:t>UMult</a:t>
            </a:r>
            <a:r>
              <a:rPr lang="en-US" i="1" baseline="-25000" dirty="0" err="1"/>
              <a:t>w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, </a:t>
            </a:r>
            <a:r>
              <a:rPr lang="en-US" dirty="0" err="1"/>
              <a:t>UAdd</a:t>
            </a:r>
            <a:r>
              <a:rPr lang="en-US" i="1" baseline="-25000" dirty="0" err="1"/>
              <a:t>w</a:t>
            </a:r>
            <a:r>
              <a:rPr lang="en-US" dirty="0"/>
              <a:t>(</a:t>
            </a:r>
            <a:r>
              <a:rPr lang="en-US" i="1" dirty="0"/>
              <a:t>u</a:t>
            </a:r>
            <a:r>
              <a:rPr lang="en-US" dirty="0"/>
              <a:t> , </a:t>
            </a:r>
            <a:r>
              <a:rPr lang="en-US" i="1" dirty="0"/>
              <a:t>v</a:t>
            </a:r>
            <a:r>
              <a:rPr lang="en-US" dirty="0"/>
              <a:t>))  =   </a:t>
            </a:r>
            <a:r>
              <a:rPr lang="en-US" dirty="0" err="1"/>
              <a:t>UAdd</a:t>
            </a:r>
            <a:r>
              <a:rPr lang="en-US" i="1" baseline="-25000" dirty="0" err="1"/>
              <a:t>w</a:t>
            </a:r>
            <a:r>
              <a:rPr lang="en-US" dirty="0"/>
              <a:t>(</a:t>
            </a:r>
            <a:r>
              <a:rPr lang="en-US" dirty="0" err="1"/>
              <a:t>UMult</a:t>
            </a:r>
            <a:r>
              <a:rPr lang="en-US" i="1" baseline="-25000" dirty="0" err="1"/>
              <a:t>w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, </a:t>
            </a:r>
            <a:r>
              <a:rPr lang="en-US" i="1" dirty="0"/>
              <a:t>u</a:t>
            </a:r>
            <a:r>
              <a:rPr lang="en-US" dirty="0"/>
              <a:t> ), </a:t>
            </a:r>
            <a:r>
              <a:rPr lang="en-US" dirty="0" err="1"/>
              <a:t>UMult</a:t>
            </a:r>
            <a:r>
              <a:rPr lang="en-US" i="1" baseline="-25000" dirty="0" err="1"/>
              <a:t>w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, </a:t>
            </a:r>
            <a:r>
              <a:rPr lang="en-US" i="1" dirty="0"/>
              <a:t>v</a:t>
            </a:r>
            <a:r>
              <a:rPr lang="en-US" dirty="0"/>
              <a:t>))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971800"/>
            <a:ext cx="235527" cy="21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73" y="2971800"/>
            <a:ext cx="235527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8246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57200"/>
            <a:ext cx="8755063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Properties of Two’s Comp. Arithmetic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686800" cy="5224463"/>
          </a:xfrm>
        </p:spPr>
        <p:txBody>
          <a:bodyPr lIns="90487" tIns="44450" rIns="90487" bIns="44450"/>
          <a:lstStyle/>
          <a:p>
            <a:pPr eaLnBrk="1" hangingPunct="1">
              <a:tabLst>
                <a:tab pos="2578100" algn="l"/>
                <a:tab pos="3149600" algn="l"/>
              </a:tabLst>
              <a:defRPr/>
            </a:pPr>
            <a:r>
              <a:rPr lang="en-US" dirty="0"/>
              <a:t>Isomorphic Algebras</a:t>
            </a:r>
          </a:p>
          <a:p>
            <a:pPr lvl="1" eaLnBrk="1" hangingPunct="1">
              <a:tabLst>
                <a:tab pos="2578100" algn="l"/>
                <a:tab pos="3149600" algn="l"/>
              </a:tabLst>
              <a:defRPr/>
            </a:pPr>
            <a:r>
              <a:rPr lang="en-US" dirty="0"/>
              <a:t>Unsigned multiplication and addition</a:t>
            </a:r>
          </a:p>
          <a:p>
            <a:pPr lvl="2" eaLnBrk="1" hangingPunct="1">
              <a:tabLst>
                <a:tab pos="2578100" algn="l"/>
                <a:tab pos="3149600" algn="l"/>
              </a:tabLst>
              <a:defRPr/>
            </a:pPr>
            <a:r>
              <a:rPr lang="en-US" dirty="0"/>
              <a:t>Truncating to </a:t>
            </a:r>
            <a:r>
              <a:rPr lang="en-US" i="1" dirty="0"/>
              <a:t>w</a:t>
            </a:r>
            <a:r>
              <a:rPr lang="en-US" dirty="0"/>
              <a:t> bits</a:t>
            </a:r>
          </a:p>
          <a:p>
            <a:pPr lvl="1" eaLnBrk="1" hangingPunct="1">
              <a:tabLst>
                <a:tab pos="2578100" algn="l"/>
                <a:tab pos="3149600" algn="l"/>
              </a:tabLst>
              <a:defRPr/>
            </a:pPr>
            <a:r>
              <a:rPr lang="en-US" dirty="0"/>
              <a:t>Two’s complement multiplication and addition</a:t>
            </a:r>
          </a:p>
          <a:p>
            <a:pPr lvl="2" eaLnBrk="1" hangingPunct="1">
              <a:tabLst>
                <a:tab pos="2578100" algn="l"/>
                <a:tab pos="3149600" algn="l"/>
              </a:tabLst>
              <a:defRPr/>
            </a:pPr>
            <a:r>
              <a:rPr lang="en-US" dirty="0"/>
              <a:t>Truncating to </a:t>
            </a:r>
            <a:r>
              <a:rPr lang="en-US" i="1" dirty="0"/>
              <a:t>w</a:t>
            </a:r>
            <a:r>
              <a:rPr lang="en-US" dirty="0"/>
              <a:t> bits</a:t>
            </a:r>
          </a:p>
          <a:p>
            <a:pPr eaLnBrk="1" hangingPunct="1">
              <a:tabLst>
                <a:tab pos="2578100" algn="l"/>
                <a:tab pos="3149600" algn="l"/>
              </a:tabLst>
              <a:defRPr/>
            </a:pPr>
            <a:r>
              <a:rPr lang="en-US" dirty="0"/>
              <a:t>Both Form Rings</a:t>
            </a:r>
          </a:p>
          <a:p>
            <a:pPr lvl="1" eaLnBrk="1" hangingPunct="1">
              <a:tabLst>
                <a:tab pos="2578100" algn="l"/>
                <a:tab pos="3149600" algn="l"/>
              </a:tabLst>
              <a:defRPr/>
            </a:pPr>
            <a:r>
              <a:rPr lang="en-US" dirty="0"/>
              <a:t>Isomorphic to ring of integers mod </a:t>
            </a:r>
            <a:r>
              <a:rPr lang="en-US" b="0" dirty="0"/>
              <a:t>2</a:t>
            </a:r>
            <a:r>
              <a:rPr lang="en-US" b="0" i="1" baseline="30000" dirty="0"/>
              <a:t>w</a:t>
            </a:r>
            <a:endParaRPr lang="en-US" dirty="0"/>
          </a:p>
          <a:p>
            <a:pPr eaLnBrk="1" hangingPunct="1">
              <a:tabLst>
                <a:tab pos="2578100" algn="l"/>
                <a:tab pos="3149600" algn="l"/>
              </a:tabLst>
              <a:defRPr/>
            </a:pPr>
            <a:r>
              <a:rPr lang="en-US" dirty="0"/>
              <a:t>Comparison to (Mathematical) Integer Arithmetic</a:t>
            </a:r>
          </a:p>
          <a:p>
            <a:pPr lvl="1" eaLnBrk="1" hangingPunct="1">
              <a:tabLst>
                <a:tab pos="2578100" algn="l"/>
                <a:tab pos="3149600" algn="l"/>
              </a:tabLst>
              <a:defRPr/>
            </a:pPr>
            <a:r>
              <a:rPr lang="en-US" dirty="0"/>
              <a:t>Both are rings</a:t>
            </a:r>
          </a:p>
          <a:p>
            <a:pPr lvl="1" eaLnBrk="1" hangingPunct="1">
              <a:tabLst>
                <a:tab pos="2578100" algn="l"/>
                <a:tab pos="3149600" algn="l"/>
              </a:tabLst>
              <a:defRPr/>
            </a:pPr>
            <a:r>
              <a:rPr lang="en-US" dirty="0"/>
              <a:t>Integers obey ordering properties, e.g.,</a:t>
            </a:r>
          </a:p>
          <a:p>
            <a:pPr lvl="2" eaLnBrk="1" hangingPunct="1">
              <a:buFont typeface="Wingdings" pitchFamily="2" charset="2"/>
              <a:buNone/>
              <a:tabLst>
                <a:tab pos="2578100" algn="l"/>
                <a:tab pos="3149600" algn="l"/>
              </a:tabLst>
              <a:defRPr/>
            </a:pPr>
            <a:r>
              <a:rPr lang="en-US" i="1" dirty="0"/>
              <a:t>u</a:t>
            </a:r>
            <a:r>
              <a:rPr lang="en-US" dirty="0"/>
              <a:t> &gt; 0		</a:t>
            </a:r>
            <a:r>
              <a:rPr lang="en-US" i="1" dirty="0"/>
              <a:t>u</a:t>
            </a:r>
            <a:r>
              <a:rPr lang="en-US" dirty="0"/>
              <a:t> + </a:t>
            </a:r>
            <a:r>
              <a:rPr lang="en-US" i="1" dirty="0"/>
              <a:t>v</a:t>
            </a:r>
            <a:r>
              <a:rPr lang="en-US" dirty="0"/>
              <a:t> &gt; </a:t>
            </a:r>
            <a:r>
              <a:rPr lang="en-US" i="1" dirty="0"/>
              <a:t>v</a:t>
            </a:r>
            <a:endParaRPr lang="en-US" dirty="0"/>
          </a:p>
          <a:p>
            <a:pPr lvl="2" eaLnBrk="1" hangingPunct="1">
              <a:buFont typeface="Wingdings" pitchFamily="2" charset="2"/>
              <a:buNone/>
              <a:tabLst>
                <a:tab pos="2578100" algn="l"/>
                <a:tab pos="3149600" algn="l"/>
              </a:tabLst>
              <a:defRPr/>
            </a:pPr>
            <a:r>
              <a:rPr lang="en-US" i="1" dirty="0"/>
              <a:t>u</a:t>
            </a:r>
            <a:r>
              <a:rPr lang="en-US" dirty="0"/>
              <a:t> &gt; 0, </a:t>
            </a:r>
            <a:r>
              <a:rPr lang="en-US" i="1" dirty="0"/>
              <a:t>v</a:t>
            </a:r>
            <a:r>
              <a:rPr lang="en-US" dirty="0"/>
              <a:t> &gt; 0		</a:t>
            </a:r>
            <a:r>
              <a:rPr lang="en-US" i="1" dirty="0"/>
              <a:t>u</a:t>
            </a:r>
            <a:r>
              <a:rPr lang="en-US" dirty="0"/>
              <a:t> · </a:t>
            </a:r>
            <a:r>
              <a:rPr lang="en-US" i="1" dirty="0"/>
              <a:t>v</a:t>
            </a:r>
            <a:r>
              <a:rPr lang="en-US" dirty="0"/>
              <a:t> &gt; 0</a:t>
            </a:r>
          </a:p>
          <a:p>
            <a:pPr lvl="1" eaLnBrk="1" hangingPunct="1">
              <a:tabLst>
                <a:tab pos="2578100" algn="l"/>
                <a:tab pos="3149600" algn="l"/>
              </a:tabLst>
              <a:defRPr/>
            </a:pPr>
            <a:r>
              <a:rPr lang="en-US" dirty="0"/>
              <a:t>These properties are not obeyed by two’s comp. arithmetic</a:t>
            </a:r>
          </a:p>
          <a:p>
            <a:pPr lvl="2" eaLnBrk="1" hangingPunct="1">
              <a:buFont typeface="Wingdings" pitchFamily="2" charset="2"/>
              <a:buNone/>
              <a:tabLst>
                <a:tab pos="2578100" algn="l"/>
                <a:tab pos="3149600" algn="l"/>
              </a:tabLst>
              <a:defRPr/>
            </a:pPr>
            <a:r>
              <a:rPr lang="en-US" i="1" dirty="0" err="1"/>
              <a:t>TMax</a:t>
            </a:r>
            <a:r>
              <a:rPr lang="en-US" b="0" dirty="0">
                <a:latin typeface="Courier New" pitchFamily="49" charset="0"/>
              </a:rPr>
              <a:t> + 1	==	</a:t>
            </a:r>
            <a:r>
              <a:rPr lang="en-US" i="1" dirty="0" err="1"/>
              <a:t>TMin</a:t>
            </a:r>
            <a:endParaRPr lang="en-US" b="0" dirty="0">
              <a:latin typeface="Courier New" pitchFamily="49" charset="0"/>
            </a:endParaRPr>
          </a:p>
          <a:p>
            <a:pPr lvl="2" eaLnBrk="1" hangingPunct="1">
              <a:buFont typeface="Wingdings" pitchFamily="2" charset="2"/>
              <a:buNone/>
              <a:tabLst>
                <a:tab pos="2578100" algn="l"/>
                <a:tab pos="3149600" algn="l"/>
              </a:tabLst>
              <a:defRPr/>
            </a:pPr>
            <a:r>
              <a:rPr lang="en-US" b="0" dirty="0">
                <a:latin typeface="Courier New" pitchFamily="49" charset="0"/>
              </a:rPr>
              <a:t>15213 * 30426	==	-10030	</a:t>
            </a:r>
            <a:r>
              <a:rPr lang="en-US" b="0" dirty="0"/>
              <a:t>(16-bit words)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029200"/>
            <a:ext cx="392545" cy="21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422900"/>
            <a:ext cx="39254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762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/>
          <p:cNvSpPr>
            <a:spLocks noGrp="1" noChangeArrowheads="1"/>
          </p:cNvSpPr>
          <p:nvPr>
            <p:ph type="title"/>
          </p:nvPr>
        </p:nvSpPr>
        <p:spPr>
          <a:xfrm>
            <a:off x="404813" y="247650"/>
            <a:ext cx="8716962" cy="782638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Compiler</a:t>
            </a:r>
          </a:p>
        </p:txBody>
      </p:sp>
      <p:sp>
        <p:nvSpPr>
          <p:cNvPr id="99331" name="Rectangle 2"/>
          <p:cNvSpPr>
            <a:spLocks noChangeArrowheads="1"/>
          </p:cNvSpPr>
          <p:nvPr/>
        </p:nvSpPr>
        <p:spPr bwMode="auto">
          <a:xfrm>
            <a:off x="323850" y="908051"/>
            <a:ext cx="3744913" cy="4681538"/>
          </a:xfrm>
          <a:prstGeom prst="rect">
            <a:avLst/>
          </a:prstGeom>
          <a:noFill/>
          <a:ln w="38160">
            <a:solidFill>
              <a:srgbClr val="000066"/>
            </a:solidFill>
            <a:miter lim="800000"/>
            <a:headEnd/>
            <a:tailEnd/>
          </a:ln>
        </p:spPr>
        <p:txBody>
          <a:bodyPr lIns="90360" tIns="44280" rIns="90360" bIns="44280"/>
          <a:lstStyle/>
          <a:p>
            <a:pPr marL="336550" indent="-336550" eaLnBrk="1" hangingPunct="1">
              <a:lnSpc>
                <a:spcPct val="94000"/>
              </a:lnSpc>
              <a:spcBef>
                <a:spcPts val="875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200" dirty="0">
                <a:latin typeface="Courier"/>
                <a:cs typeface="Courier"/>
              </a:rPr>
              <a:t># 1 "</a:t>
            </a:r>
            <a:r>
              <a:rPr lang="en-GB" sz="1200" dirty="0" err="1">
                <a:latin typeface="Courier"/>
                <a:cs typeface="Courier"/>
              </a:rPr>
              <a:t>hello.c</a:t>
            </a:r>
            <a:r>
              <a:rPr lang="en-GB" sz="1200" dirty="0">
                <a:latin typeface="Courier"/>
                <a:cs typeface="Courier"/>
              </a:rPr>
              <a:t>"</a:t>
            </a:r>
          </a:p>
          <a:p>
            <a:pPr marL="336550" indent="-336550" eaLnBrk="1" hangingPunct="1">
              <a:lnSpc>
                <a:spcPct val="89000"/>
              </a:lnSpc>
              <a:spcBef>
                <a:spcPts val="875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200" dirty="0">
                <a:latin typeface="Courier"/>
                <a:cs typeface="Courier"/>
              </a:rPr>
              <a:t># 1 "&lt;built-in&gt;"</a:t>
            </a:r>
          </a:p>
          <a:p>
            <a:pPr marL="336550" indent="-336550" eaLnBrk="1" hangingPunct="1">
              <a:lnSpc>
                <a:spcPct val="89000"/>
              </a:lnSpc>
              <a:spcBef>
                <a:spcPts val="875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200" dirty="0">
                <a:latin typeface="Courier"/>
                <a:cs typeface="Courier"/>
              </a:rPr>
              <a:t># 1 "&lt;command line&gt;"</a:t>
            </a:r>
          </a:p>
          <a:p>
            <a:pPr marL="336550" indent="-336550" eaLnBrk="1" hangingPunct="1">
              <a:lnSpc>
                <a:spcPct val="89000"/>
              </a:lnSpc>
              <a:spcBef>
                <a:spcPts val="875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200" dirty="0">
                <a:latin typeface="Courier"/>
                <a:cs typeface="Courier"/>
              </a:rPr>
              <a:t># 1 "</a:t>
            </a:r>
            <a:r>
              <a:rPr lang="en-GB" sz="1200" dirty="0" err="1">
                <a:latin typeface="Courier"/>
                <a:cs typeface="Courier"/>
              </a:rPr>
              <a:t>hello.c</a:t>
            </a:r>
            <a:r>
              <a:rPr lang="en-GB" sz="1200" dirty="0">
                <a:latin typeface="Courier"/>
                <a:cs typeface="Courier"/>
              </a:rPr>
              <a:t>"</a:t>
            </a:r>
          </a:p>
          <a:p>
            <a:pPr marL="336550" indent="-336550" eaLnBrk="1" hangingPunct="1">
              <a:lnSpc>
                <a:spcPct val="89000"/>
              </a:lnSpc>
              <a:spcBef>
                <a:spcPts val="875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200" dirty="0">
                <a:latin typeface="Courier"/>
                <a:cs typeface="Courier"/>
              </a:rPr>
              <a:t># 1 "/</a:t>
            </a:r>
            <a:r>
              <a:rPr lang="en-GB" sz="1200" dirty="0" err="1">
                <a:latin typeface="Courier"/>
                <a:cs typeface="Courier"/>
              </a:rPr>
              <a:t>usr/include/stdio.h</a:t>
            </a:r>
            <a:r>
              <a:rPr lang="en-GB" sz="1200" dirty="0">
                <a:latin typeface="Courier"/>
                <a:cs typeface="Courier"/>
              </a:rPr>
              <a:t>" 1 3 4</a:t>
            </a:r>
          </a:p>
          <a:p>
            <a:pPr marL="336550" indent="-336550" eaLnBrk="1" hangingPunct="1">
              <a:lnSpc>
                <a:spcPct val="89000"/>
              </a:lnSpc>
              <a:spcBef>
                <a:spcPts val="875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200" dirty="0">
                <a:latin typeface="Courier"/>
                <a:cs typeface="Courier"/>
              </a:rPr>
              <a:t>……………………………………..</a:t>
            </a:r>
          </a:p>
          <a:p>
            <a:pPr marL="336550" indent="-336550" eaLnBrk="1" hangingPunct="1">
              <a:lnSpc>
                <a:spcPct val="89000"/>
              </a:lnSpc>
              <a:spcBef>
                <a:spcPts val="875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200" dirty="0" err="1">
                <a:latin typeface="Courier"/>
                <a:cs typeface="Courier"/>
              </a:rPr>
              <a:t>typedef</a:t>
            </a:r>
            <a:r>
              <a:rPr lang="en-GB" sz="1200" dirty="0">
                <a:latin typeface="Courier"/>
                <a:cs typeface="Courier"/>
              </a:rPr>
              <a:t> unsigned char __</a:t>
            </a:r>
            <a:r>
              <a:rPr lang="en-GB" sz="1200" dirty="0" err="1">
                <a:latin typeface="Courier"/>
                <a:cs typeface="Courier"/>
              </a:rPr>
              <a:t>u_char</a:t>
            </a:r>
            <a:r>
              <a:rPr lang="en-GB" sz="1200" dirty="0">
                <a:latin typeface="Courier"/>
                <a:cs typeface="Courier"/>
              </a:rPr>
              <a:t>;</a:t>
            </a:r>
          </a:p>
          <a:p>
            <a:pPr marL="336550" indent="-336550" eaLnBrk="1" hangingPunct="1">
              <a:lnSpc>
                <a:spcPct val="89000"/>
              </a:lnSpc>
              <a:spcBef>
                <a:spcPts val="875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200" dirty="0" err="1">
                <a:latin typeface="Courier"/>
                <a:cs typeface="Courier"/>
              </a:rPr>
              <a:t>typedef</a:t>
            </a:r>
            <a:r>
              <a:rPr lang="en-GB" sz="1200" dirty="0">
                <a:latin typeface="Courier"/>
                <a:cs typeface="Courier"/>
              </a:rPr>
              <a:t> unsigned short </a:t>
            </a:r>
            <a:r>
              <a:rPr lang="en-GB" sz="1200" dirty="0" err="1">
                <a:latin typeface="Courier"/>
                <a:cs typeface="Courier"/>
              </a:rPr>
              <a:t>int</a:t>
            </a:r>
            <a:r>
              <a:rPr lang="en-GB" sz="1200" dirty="0">
                <a:latin typeface="Courier"/>
                <a:cs typeface="Courier"/>
              </a:rPr>
              <a:t> __</a:t>
            </a:r>
            <a:r>
              <a:rPr lang="en-GB" sz="1200" dirty="0" err="1">
                <a:latin typeface="Courier"/>
                <a:cs typeface="Courier"/>
              </a:rPr>
              <a:t>u_short</a:t>
            </a:r>
            <a:r>
              <a:rPr lang="en-GB" sz="1200" dirty="0">
                <a:latin typeface="Courier"/>
                <a:cs typeface="Courier"/>
              </a:rPr>
              <a:t>;</a:t>
            </a:r>
          </a:p>
          <a:p>
            <a:pPr marL="336550" indent="-336550" eaLnBrk="1" hangingPunct="1">
              <a:lnSpc>
                <a:spcPct val="89000"/>
              </a:lnSpc>
              <a:spcBef>
                <a:spcPts val="875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200" dirty="0" err="1">
                <a:latin typeface="Courier"/>
                <a:cs typeface="Courier"/>
              </a:rPr>
              <a:t>typedef</a:t>
            </a:r>
            <a:r>
              <a:rPr lang="en-GB" sz="1200" dirty="0">
                <a:latin typeface="Courier"/>
                <a:cs typeface="Courier"/>
              </a:rPr>
              <a:t> unsigned </a:t>
            </a:r>
            <a:r>
              <a:rPr lang="en-GB" sz="1200" dirty="0" err="1">
                <a:latin typeface="Courier"/>
                <a:cs typeface="Courier"/>
              </a:rPr>
              <a:t>int</a:t>
            </a:r>
            <a:r>
              <a:rPr lang="en-GB" sz="1200" dirty="0">
                <a:latin typeface="Courier"/>
                <a:cs typeface="Courier"/>
              </a:rPr>
              <a:t> __</a:t>
            </a:r>
            <a:r>
              <a:rPr lang="en-GB" sz="1200" dirty="0" err="1">
                <a:latin typeface="Courier"/>
                <a:cs typeface="Courier"/>
              </a:rPr>
              <a:t>u_int</a:t>
            </a:r>
            <a:r>
              <a:rPr lang="en-GB" sz="1200" dirty="0">
                <a:latin typeface="Courier"/>
                <a:cs typeface="Courier"/>
              </a:rPr>
              <a:t>;</a:t>
            </a:r>
          </a:p>
          <a:p>
            <a:pPr marL="336550" indent="-336550" eaLnBrk="1" hangingPunct="1">
              <a:lnSpc>
                <a:spcPct val="89000"/>
              </a:lnSpc>
              <a:spcBef>
                <a:spcPts val="875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200" dirty="0" err="1">
                <a:latin typeface="Courier"/>
                <a:cs typeface="Courier"/>
              </a:rPr>
              <a:t>typedef</a:t>
            </a:r>
            <a:r>
              <a:rPr lang="en-GB" sz="1200" dirty="0">
                <a:latin typeface="Courier"/>
                <a:cs typeface="Courier"/>
              </a:rPr>
              <a:t> unsigned long </a:t>
            </a:r>
            <a:r>
              <a:rPr lang="en-GB" sz="1200" dirty="0" err="1">
                <a:latin typeface="Courier"/>
                <a:cs typeface="Courier"/>
              </a:rPr>
              <a:t>int</a:t>
            </a:r>
            <a:r>
              <a:rPr lang="en-GB" sz="1200" dirty="0">
                <a:latin typeface="Courier"/>
                <a:cs typeface="Courier"/>
              </a:rPr>
              <a:t> __</a:t>
            </a:r>
            <a:r>
              <a:rPr lang="en-GB" sz="1200" dirty="0" err="1">
                <a:latin typeface="Courier"/>
                <a:cs typeface="Courier"/>
              </a:rPr>
              <a:t>u_long</a:t>
            </a:r>
            <a:r>
              <a:rPr lang="en-GB" sz="1200" dirty="0">
                <a:latin typeface="Courier"/>
                <a:cs typeface="Courier"/>
              </a:rPr>
              <a:t>;</a:t>
            </a:r>
          </a:p>
          <a:p>
            <a:pPr marL="336550" indent="-336550" eaLnBrk="1" hangingPunct="1">
              <a:lnSpc>
                <a:spcPct val="89000"/>
              </a:lnSpc>
              <a:spcBef>
                <a:spcPts val="875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200" dirty="0">
                <a:latin typeface="Courier"/>
                <a:cs typeface="Courier"/>
              </a:rPr>
              <a:t>………………………………………..</a:t>
            </a:r>
          </a:p>
          <a:p>
            <a:pPr marL="336550" indent="-336550" eaLnBrk="1" hangingPunct="1">
              <a:lnSpc>
                <a:spcPct val="89000"/>
              </a:lnSpc>
              <a:spcBef>
                <a:spcPts val="875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200" dirty="0" err="1">
                <a:latin typeface="Courier"/>
                <a:cs typeface="Courier"/>
              </a:rPr>
              <a:t>int</a:t>
            </a:r>
            <a:r>
              <a:rPr lang="en-GB" sz="1200" dirty="0">
                <a:latin typeface="Courier"/>
                <a:cs typeface="Courier"/>
              </a:rPr>
              <a:t> main() {</a:t>
            </a:r>
          </a:p>
          <a:p>
            <a:pPr marL="336550" indent="-336550" eaLnBrk="1" hangingPunct="1">
              <a:lnSpc>
                <a:spcPct val="89000"/>
              </a:lnSpc>
              <a:spcBef>
                <a:spcPts val="875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200" dirty="0">
                <a:latin typeface="Courier"/>
                <a:cs typeface="Courier"/>
              </a:rPr>
              <a:t>	</a:t>
            </a:r>
            <a:r>
              <a:rPr lang="en-GB" sz="1200" dirty="0" err="1">
                <a:latin typeface="Courier"/>
                <a:cs typeface="Courier"/>
              </a:rPr>
              <a:t>printf(“Hello</a:t>
            </a:r>
            <a:r>
              <a:rPr lang="en-GB" sz="1200" dirty="0">
                <a:latin typeface="Courier"/>
                <a:cs typeface="Courier"/>
              </a:rPr>
              <a:t> World”);</a:t>
            </a:r>
          </a:p>
          <a:p>
            <a:pPr marL="336550" indent="-336550" eaLnBrk="1" hangingPunct="1">
              <a:lnSpc>
                <a:spcPct val="89000"/>
              </a:lnSpc>
              <a:spcBef>
                <a:spcPts val="875"/>
              </a:spcBef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sz="1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99332" name="Line 3"/>
          <p:cNvSpPr>
            <a:spLocks noChangeShapeType="1"/>
          </p:cNvSpPr>
          <p:nvPr/>
        </p:nvSpPr>
        <p:spPr bwMode="auto">
          <a:xfrm>
            <a:off x="4067175" y="3500438"/>
            <a:ext cx="2714625" cy="4762"/>
          </a:xfrm>
          <a:prstGeom prst="line">
            <a:avLst/>
          </a:prstGeom>
          <a:noFill/>
          <a:ln w="19080">
            <a:solidFill>
              <a:srgbClr val="0033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tr-TR"/>
          </a:p>
        </p:txBody>
      </p:sp>
      <p:sp>
        <p:nvSpPr>
          <p:cNvPr id="99333" name="Text Box 4"/>
          <p:cNvSpPr txBox="1">
            <a:spLocks noChangeArrowheads="1"/>
          </p:cNvSpPr>
          <p:nvPr/>
        </p:nvSpPr>
        <p:spPr bwMode="auto">
          <a:xfrm>
            <a:off x="4158933" y="3716338"/>
            <a:ext cx="2435859" cy="49090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45720" tIns="46800" rIns="45720" bIns="46800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dirty="0" err="1">
                <a:solidFill>
                  <a:srgbClr val="FF0000"/>
                </a:solidFill>
                <a:latin typeface="Helvetica" charset="0"/>
              </a:rPr>
              <a:t>gcc</a:t>
            </a:r>
            <a:r>
              <a:rPr lang="en-GB" sz="1400" b="1" dirty="0">
                <a:solidFill>
                  <a:srgbClr val="FF0000"/>
                </a:solidFill>
                <a:latin typeface="Helvetica" charset="0"/>
              </a:rPr>
              <a:t> -Wall -S </a:t>
            </a:r>
            <a:r>
              <a:rPr lang="en-GB" sz="1400" b="1" dirty="0" err="1">
                <a:solidFill>
                  <a:srgbClr val="FF0000"/>
                </a:solidFill>
                <a:latin typeface="Helvetica" charset="0"/>
              </a:rPr>
              <a:t>hello.i</a:t>
            </a:r>
            <a:r>
              <a:rPr lang="en-GB" sz="1400" b="1" dirty="0">
                <a:solidFill>
                  <a:srgbClr val="FF0000"/>
                </a:solidFill>
                <a:latin typeface="Helvetica" charset="0"/>
              </a:rPr>
              <a:t> &gt; </a:t>
            </a:r>
            <a:r>
              <a:rPr lang="en-GB" sz="1400" b="1" dirty="0" err="1">
                <a:solidFill>
                  <a:srgbClr val="FF0000"/>
                </a:solidFill>
                <a:latin typeface="Helvetica" charset="0"/>
              </a:rPr>
              <a:t>hello.s</a:t>
            </a:r>
            <a:endParaRPr lang="en-GB" sz="1400" b="1" dirty="0">
              <a:solidFill>
                <a:srgbClr val="FF0000"/>
              </a:solidFill>
              <a:latin typeface="Helvetica" charset="0"/>
            </a:endParaRPr>
          </a:p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sz="1400" b="1" dirty="0">
              <a:latin typeface="Helvetica" charset="0"/>
            </a:endParaRPr>
          </a:p>
        </p:txBody>
      </p:sp>
      <p:sp>
        <p:nvSpPr>
          <p:cNvPr id="99334" name="Rectangle 5"/>
          <p:cNvSpPr>
            <a:spLocks noChangeArrowheads="1"/>
          </p:cNvSpPr>
          <p:nvPr/>
        </p:nvSpPr>
        <p:spPr bwMode="auto">
          <a:xfrm>
            <a:off x="5038725" y="1052513"/>
            <a:ext cx="914400" cy="8382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Helvetica" charset="0"/>
              </a:rPr>
              <a:t> Compiler</a:t>
            </a:r>
          </a:p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>
                <a:latin typeface="Helvetica" charset="0"/>
              </a:rPr>
              <a:t>(</a:t>
            </a:r>
            <a:r>
              <a:rPr lang="en-GB" sz="1400" b="1">
                <a:latin typeface="Courier New" charset="0"/>
              </a:rPr>
              <a:t>cc1</a:t>
            </a:r>
            <a:r>
              <a:rPr lang="en-GB" sz="1400" b="1">
                <a:latin typeface="Helvetica" charset="0"/>
              </a:rPr>
              <a:t>)</a:t>
            </a:r>
            <a:r>
              <a:rPr lang="x-none" sz="1400" b="1">
                <a:latin typeface="Helvetica" charset="0"/>
                <a:cs typeface="Arial" charset="0"/>
              </a:rPr>
              <a:t>‏</a:t>
            </a:r>
            <a:endParaRPr lang="en-GB" sz="1400" b="1">
              <a:latin typeface="Helvetica" charset="0"/>
              <a:cs typeface="Arial" charset="0"/>
            </a:endParaRPr>
          </a:p>
        </p:txBody>
      </p:sp>
      <p:sp>
        <p:nvSpPr>
          <p:cNvPr id="99335" name="Text Box 6"/>
          <p:cNvSpPr txBox="1">
            <a:spLocks noChangeArrowheads="1"/>
          </p:cNvSpPr>
          <p:nvPr/>
        </p:nvSpPr>
        <p:spPr bwMode="auto">
          <a:xfrm>
            <a:off x="5950380" y="1238215"/>
            <a:ext cx="832578" cy="2699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9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>
                <a:latin typeface="Courier New" charset="0"/>
              </a:rPr>
              <a:t>hello.s</a:t>
            </a:r>
          </a:p>
        </p:txBody>
      </p:sp>
      <p:sp>
        <p:nvSpPr>
          <p:cNvPr id="99336" name="Text Box 7"/>
          <p:cNvSpPr txBox="1">
            <a:spLocks noChangeArrowheads="1"/>
          </p:cNvSpPr>
          <p:nvPr/>
        </p:nvSpPr>
        <p:spPr bwMode="auto">
          <a:xfrm>
            <a:off x="4150155" y="1269965"/>
            <a:ext cx="832578" cy="2699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9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1">
                <a:latin typeface="Courier New" charset="0"/>
              </a:rPr>
              <a:t>hello.i</a:t>
            </a:r>
          </a:p>
        </p:txBody>
      </p:sp>
      <p:sp>
        <p:nvSpPr>
          <p:cNvPr id="99337" name="Line 8"/>
          <p:cNvSpPr>
            <a:spLocks noChangeShapeType="1"/>
          </p:cNvSpPr>
          <p:nvPr/>
        </p:nvSpPr>
        <p:spPr bwMode="auto">
          <a:xfrm>
            <a:off x="4260850" y="1557338"/>
            <a:ext cx="792163" cy="1587"/>
          </a:xfrm>
          <a:prstGeom prst="line">
            <a:avLst/>
          </a:prstGeom>
          <a:noFill/>
          <a:ln w="19080">
            <a:solidFill>
              <a:srgbClr val="0033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tr-TR"/>
          </a:p>
        </p:txBody>
      </p:sp>
      <p:sp>
        <p:nvSpPr>
          <p:cNvPr id="99338" name="Line 9"/>
          <p:cNvSpPr>
            <a:spLocks noChangeShapeType="1"/>
          </p:cNvSpPr>
          <p:nvPr/>
        </p:nvSpPr>
        <p:spPr bwMode="auto">
          <a:xfrm>
            <a:off x="5989638" y="1557338"/>
            <a:ext cx="792162" cy="1587"/>
          </a:xfrm>
          <a:prstGeom prst="line">
            <a:avLst/>
          </a:prstGeom>
          <a:noFill/>
          <a:ln w="19080">
            <a:solidFill>
              <a:srgbClr val="0033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tr-TR"/>
          </a:p>
        </p:txBody>
      </p:sp>
      <p:sp>
        <p:nvSpPr>
          <p:cNvPr id="99339" name="Rectangle 10"/>
          <p:cNvSpPr>
            <a:spLocks noChangeArrowheads="1"/>
          </p:cNvSpPr>
          <p:nvPr/>
        </p:nvSpPr>
        <p:spPr bwMode="auto">
          <a:xfrm>
            <a:off x="2286000" y="-207963"/>
            <a:ext cx="4572000" cy="325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45720" tIns="46800" rIns="45720" bIns="46800">
            <a:spAutoFit/>
          </a:bodyPr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>
                <a:solidFill>
                  <a:srgbClr val="000066"/>
                </a:solidFill>
                <a:latin typeface="Helvetica" charset="0"/>
              </a:rPr>
              <a:t> </a:t>
            </a:r>
          </a:p>
        </p:txBody>
      </p:sp>
      <p:sp>
        <p:nvSpPr>
          <p:cNvPr id="99340" name="Rectangle 11"/>
          <p:cNvSpPr>
            <a:spLocks noChangeArrowheads="1"/>
          </p:cNvSpPr>
          <p:nvPr/>
        </p:nvSpPr>
        <p:spPr bwMode="auto">
          <a:xfrm>
            <a:off x="6781800" y="838200"/>
            <a:ext cx="2305050" cy="5822877"/>
          </a:xfrm>
          <a:prstGeom prst="rect">
            <a:avLst/>
          </a:prstGeom>
          <a:noFill/>
          <a:ln w="25560">
            <a:solidFill>
              <a:srgbClr val="000066"/>
            </a:solidFill>
            <a:miter lim="800000"/>
            <a:headEnd/>
            <a:tailEnd/>
          </a:ln>
        </p:spPr>
        <p:txBody>
          <a:bodyPr wrap="square" lIns="45720" tIns="46800" rIns="45720" bIns="46800">
            <a:spAutoFit/>
          </a:bodyPr>
          <a:lstStyle/>
          <a:p>
            <a:pPr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.file   "</a:t>
            </a:r>
            <a:r>
              <a:rPr lang="en-GB" sz="1100" dirty="0" err="1">
                <a:latin typeface="Courier"/>
                <a:cs typeface="Courier"/>
              </a:rPr>
              <a:t>hello.c</a:t>
            </a:r>
            <a:r>
              <a:rPr lang="en-GB" sz="1100" dirty="0">
                <a:latin typeface="Courier"/>
                <a:cs typeface="Courier"/>
              </a:rPr>
              <a:t>"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.section        .</a:t>
            </a:r>
            <a:r>
              <a:rPr lang="en-GB" sz="1100" dirty="0" err="1">
                <a:latin typeface="Courier"/>
                <a:cs typeface="Courier"/>
              </a:rPr>
              <a:t>rodata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.LC0: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.string "Hello World"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.text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.</a:t>
            </a:r>
            <a:r>
              <a:rPr lang="en-GB" sz="1100" dirty="0" err="1">
                <a:latin typeface="Courier"/>
                <a:cs typeface="Courier"/>
              </a:rPr>
              <a:t>globl</a:t>
            </a:r>
            <a:r>
              <a:rPr lang="en-GB" sz="1100" dirty="0">
                <a:latin typeface="Courier"/>
                <a:cs typeface="Courier"/>
              </a:rPr>
              <a:t> main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.type   main, @function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main: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pushl</a:t>
            </a:r>
            <a:r>
              <a:rPr lang="en-GB" sz="1100" dirty="0">
                <a:latin typeface="Courier"/>
                <a:cs typeface="Courier"/>
              </a:rPr>
              <a:t>   %</a:t>
            </a:r>
            <a:r>
              <a:rPr lang="en-GB" sz="1100" dirty="0" err="1">
                <a:latin typeface="Courier"/>
                <a:cs typeface="Courier"/>
              </a:rPr>
              <a:t>ebp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movl</a:t>
            </a:r>
            <a:r>
              <a:rPr lang="en-GB" sz="1100" dirty="0">
                <a:latin typeface="Courier"/>
                <a:cs typeface="Courier"/>
              </a:rPr>
              <a:t>    %</a:t>
            </a:r>
            <a:r>
              <a:rPr lang="en-GB" sz="1100" dirty="0" err="1">
                <a:latin typeface="Courier"/>
                <a:cs typeface="Courier"/>
              </a:rPr>
              <a:t>esp</a:t>
            </a:r>
            <a:r>
              <a:rPr lang="en-GB" sz="1100" dirty="0">
                <a:latin typeface="Courier"/>
                <a:cs typeface="Courier"/>
              </a:rPr>
              <a:t>, %</a:t>
            </a:r>
            <a:r>
              <a:rPr lang="en-GB" sz="1100" dirty="0" err="1">
                <a:latin typeface="Courier"/>
                <a:cs typeface="Courier"/>
              </a:rPr>
              <a:t>ebp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subl</a:t>
            </a:r>
            <a:r>
              <a:rPr lang="en-GB" sz="1100" dirty="0">
                <a:latin typeface="Courier"/>
                <a:cs typeface="Courier"/>
              </a:rPr>
              <a:t>    $8, %</a:t>
            </a:r>
            <a:r>
              <a:rPr lang="en-GB" sz="1100" dirty="0" err="1">
                <a:latin typeface="Courier"/>
                <a:cs typeface="Courier"/>
              </a:rPr>
              <a:t>esp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andl</a:t>
            </a:r>
            <a:r>
              <a:rPr lang="en-GB" sz="1100" dirty="0">
                <a:latin typeface="Courier"/>
                <a:cs typeface="Courier"/>
              </a:rPr>
              <a:t>    $-16, %</a:t>
            </a:r>
            <a:r>
              <a:rPr lang="en-GB" sz="1100" dirty="0" err="1">
                <a:latin typeface="Courier"/>
                <a:cs typeface="Courier"/>
              </a:rPr>
              <a:t>esp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movl</a:t>
            </a:r>
            <a:r>
              <a:rPr lang="en-GB" sz="1100" dirty="0">
                <a:latin typeface="Courier"/>
                <a:cs typeface="Courier"/>
              </a:rPr>
              <a:t>    $0, %</a:t>
            </a:r>
            <a:r>
              <a:rPr lang="en-GB" sz="1100" dirty="0" err="1">
                <a:latin typeface="Courier"/>
                <a:cs typeface="Courier"/>
              </a:rPr>
              <a:t>eax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addl</a:t>
            </a:r>
            <a:r>
              <a:rPr lang="en-GB" sz="1100" dirty="0">
                <a:latin typeface="Courier"/>
                <a:cs typeface="Courier"/>
              </a:rPr>
              <a:t>    $15, %</a:t>
            </a:r>
            <a:r>
              <a:rPr lang="en-GB" sz="1100" dirty="0" err="1">
                <a:latin typeface="Courier"/>
                <a:cs typeface="Courier"/>
              </a:rPr>
              <a:t>eax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addl</a:t>
            </a:r>
            <a:r>
              <a:rPr lang="en-GB" sz="1100" dirty="0">
                <a:latin typeface="Courier"/>
                <a:cs typeface="Courier"/>
              </a:rPr>
              <a:t>    $15, %</a:t>
            </a:r>
            <a:r>
              <a:rPr lang="en-GB" sz="1100" dirty="0" err="1">
                <a:latin typeface="Courier"/>
                <a:cs typeface="Courier"/>
              </a:rPr>
              <a:t>eax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shrl</a:t>
            </a:r>
            <a:r>
              <a:rPr lang="en-GB" sz="1100" dirty="0">
                <a:latin typeface="Courier"/>
                <a:cs typeface="Courier"/>
              </a:rPr>
              <a:t>    $4, %</a:t>
            </a:r>
            <a:r>
              <a:rPr lang="en-GB" sz="1100" dirty="0" err="1">
                <a:latin typeface="Courier"/>
                <a:cs typeface="Courier"/>
              </a:rPr>
              <a:t>eax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sall</a:t>
            </a:r>
            <a:r>
              <a:rPr lang="en-GB" sz="1100" dirty="0">
                <a:latin typeface="Courier"/>
                <a:cs typeface="Courier"/>
              </a:rPr>
              <a:t>    $4, %</a:t>
            </a:r>
            <a:r>
              <a:rPr lang="en-GB" sz="1100" dirty="0" err="1">
                <a:latin typeface="Courier"/>
                <a:cs typeface="Courier"/>
              </a:rPr>
              <a:t>eax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subl</a:t>
            </a:r>
            <a:r>
              <a:rPr lang="en-GB" sz="1100" dirty="0">
                <a:latin typeface="Courier"/>
                <a:cs typeface="Courier"/>
              </a:rPr>
              <a:t>    %</a:t>
            </a:r>
            <a:r>
              <a:rPr lang="en-GB" sz="1100" dirty="0" err="1">
                <a:latin typeface="Courier"/>
                <a:cs typeface="Courier"/>
              </a:rPr>
              <a:t>eax</a:t>
            </a:r>
            <a:r>
              <a:rPr lang="en-GB" sz="1100" dirty="0">
                <a:latin typeface="Courier"/>
                <a:cs typeface="Courier"/>
              </a:rPr>
              <a:t>, %</a:t>
            </a:r>
            <a:r>
              <a:rPr lang="en-GB" sz="1100" dirty="0" err="1">
                <a:latin typeface="Courier"/>
                <a:cs typeface="Courier"/>
              </a:rPr>
              <a:t>esp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subl</a:t>
            </a:r>
            <a:r>
              <a:rPr lang="en-GB" sz="1100" dirty="0">
                <a:latin typeface="Courier"/>
                <a:cs typeface="Courier"/>
              </a:rPr>
              <a:t>    $12, %</a:t>
            </a:r>
            <a:r>
              <a:rPr lang="en-GB" sz="1100" dirty="0" err="1">
                <a:latin typeface="Courier"/>
                <a:cs typeface="Courier"/>
              </a:rPr>
              <a:t>esp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pushl</a:t>
            </a:r>
            <a:r>
              <a:rPr lang="en-GB" sz="1100" dirty="0">
                <a:latin typeface="Courier"/>
                <a:cs typeface="Courier"/>
              </a:rPr>
              <a:t>   $.LC0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call    </a:t>
            </a:r>
            <a:r>
              <a:rPr lang="en-GB" sz="1100" dirty="0" err="1">
                <a:latin typeface="Courier"/>
                <a:cs typeface="Courier"/>
              </a:rPr>
              <a:t>printf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</a:t>
            </a:r>
            <a:r>
              <a:rPr lang="en-GB" sz="1100" dirty="0" err="1">
                <a:latin typeface="Courier"/>
                <a:cs typeface="Courier"/>
              </a:rPr>
              <a:t>addl</a:t>
            </a:r>
            <a:r>
              <a:rPr lang="en-GB" sz="1100" dirty="0">
                <a:latin typeface="Courier"/>
                <a:cs typeface="Courier"/>
              </a:rPr>
              <a:t>    $16, %</a:t>
            </a:r>
            <a:r>
              <a:rPr lang="en-GB" sz="1100" dirty="0" err="1">
                <a:latin typeface="Courier"/>
                <a:cs typeface="Courier"/>
              </a:rPr>
              <a:t>esp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leave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ret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.size   main, .-main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.section        .</a:t>
            </a:r>
            <a:r>
              <a:rPr lang="en-GB" sz="1100" dirty="0" err="1">
                <a:latin typeface="Courier"/>
                <a:cs typeface="Courier"/>
              </a:rPr>
              <a:t>note.GNU-stack,"",@progbits</a:t>
            </a:r>
            <a:endParaRPr lang="en-GB" sz="1100" dirty="0">
              <a:latin typeface="Courier"/>
              <a:cs typeface="Courier"/>
            </a:endParaRP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100" dirty="0">
                <a:latin typeface="Courier"/>
                <a:cs typeface="Courier"/>
              </a:rPr>
              <a:t>        .</a:t>
            </a:r>
            <a:r>
              <a:rPr lang="en-GB" sz="1100" dirty="0" err="1">
                <a:latin typeface="Courier"/>
                <a:cs typeface="Courier"/>
              </a:rPr>
              <a:t>ident</a:t>
            </a:r>
            <a:r>
              <a:rPr lang="en-GB" sz="1100" dirty="0">
                <a:latin typeface="Courier"/>
                <a:cs typeface="Courier"/>
              </a:rPr>
              <a:t>  "GCC: (GNU) 3.4.1"</a:t>
            </a:r>
          </a:p>
        </p:txBody>
      </p:sp>
    </p:spTree>
    <p:extLst>
      <p:ext uri="{BB962C8B-B14F-4D97-AF65-F5344CB8AC3E}">
        <p14:creationId xmlns:p14="http://schemas.microsoft.com/office/powerpoint/2010/main" val="20026369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>
                <a:solidFill>
                  <a:srgbClr val="A6A6A6"/>
                </a:solidFill>
              </a:rPr>
              <a:t>Bit-level manipulations</a:t>
            </a:r>
          </a:p>
          <a:p>
            <a:r>
              <a:rPr lang="en-US" dirty="0">
                <a:solidFill>
                  <a:schemeClr val="bg2"/>
                </a:solidFill>
              </a:rPr>
              <a:t>Integers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Representation: unsigned and signed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Conversion, casting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Expanding, truncating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Addition, negation, multiplication, shifting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Summary</a:t>
            </a:r>
          </a:p>
          <a:p>
            <a:r>
              <a:rPr lang="en-US" dirty="0"/>
              <a:t>Representations in memory, pointers, strings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Byte-Oriented Memory Organization</a:t>
            </a:r>
          </a:p>
        </p:txBody>
      </p:sp>
      <p:sp>
        <p:nvSpPr>
          <p:cNvPr id="44037" name="Rectangle 4"/>
          <p:cNvSpPr>
            <a:spLocks noGrp="1" noChangeArrowheads="1"/>
          </p:cNvSpPr>
          <p:nvPr>
            <p:ph idx="1"/>
          </p:nvPr>
        </p:nvSpPr>
        <p:spPr>
          <a:xfrm>
            <a:off x="228601" y="2809875"/>
            <a:ext cx="8686800" cy="3743325"/>
          </a:xfrm>
        </p:spPr>
        <p:txBody>
          <a:bodyPr/>
          <a:lstStyle/>
          <a:p>
            <a:pPr eaLnBrk="1" hangingPunct="1"/>
            <a:r>
              <a:rPr lang="en-US" dirty="0"/>
              <a:t>Programs refer to data by address</a:t>
            </a:r>
          </a:p>
          <a:p>
            <a:pPr marL="552450" lvl="1" eaLnBrk="1" hangingPunct="1"/>
            <a:r>
              <a:rPr lang="en-US" dirty="0"/>
              <a:t>Conceptually, envision it as a very large array of bytes</a:t>
            </a:r>
          </a:p>
          <a:p>
            <a:pPr marL="952500" lvl="2"/>
            <a:r>
              <a:rPr lang="en-US" dirty="0"/>
              <a:t>In reality, it’s not, but can think of it that way</a:t>
            </a:r>
          </a:p>
          <a:p>
            <a:pPr marL="552450" lvl="1" eaLnBrk="1" hangingPunct="1"/>
            <a:r>
              <a:rPr lang="en-US" dirty="0"/>
              <a:t>An address is like an index into that array</a:t>
            </a:r>
          </a:p>
          <a:p>
            <a:pPr marL="952500" lvl="2"/>
            <a:r>
              <a:rPr lang="en-US" dirty="0"/>
              <a:t>and, a pointer variable stores an address</a:t>
            </a:r>
          </a:p>
          <a:p>
            <a:pPr marL="952500" lvl="2"/>
            <a:endParaRPr lang="en-US" dirty="0"/>
          </a:p>
          <a:p>
            <a:pPr marL="152400"/>
            <a:r>
              <a:rPr lang="en-US" dirty="0"/>
              <a:t>Note: system provides private address spaces to each “process”</a:t>
            </a:r>
          </a:p>
          <a:p>
            <a:pPr marL="438150" lvl="1"/>
            <a:r>
              <a:rPr lang="en-US" dirty="0"/>
              <a:t>Think of a process as a program being executed</a:t>
            </a:r>
          </a:p>
          <a:p>
            <a:pPr marL="438150" lvl="1"/>
            <a:r>
              <a:rPr lang="en-US" dirty="0"/>
              <a:t>So, a program can clobber its own data, but not that of others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62000" y="1198562"/>
            <a:ext cx="6416675" cy="1239838"/>
            <a:chOff x="0" y="0"/>
            <a:chExt cx="4042" cy="780"/>
          </a:xfrm>
        </p:grpSpPr>
        <p:sp>
          <p:nvSpPr>
            <p:cNvPr id="44039" name="Rectangle 6"/>
            <p:cNvSpPr>
              <a:spLocks/>
            </p:cNvSpPr>
            <p:nvPr/>
          </p:nvSpPr>
          <p:spPr bwMode="auto">
            <a:xfrm>
              <a:off x="13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0" name="Rectangle 7"/>
            <p:cNvSpPr>
              <a:spLocks/>
            </p:cNvSpPr>
            <p:nvPr/>
          </p:nvSpPr>
          <p:spPr bwMode="auto">
            <a:xfrm>
              <a:off x="37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1" name="Rectangle 8"/>
            <p:cNvSpPr>
              <a:spLocks/>
            </p:cNvSpPr>
            <p:nvPr/>
          </p:nvSpPr>
          <p:spPr bwMode="auto">
            <a:xfrm>
              <a:off x="61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2" name="Rectangle 9"/>
            <p:cNvSpPr>
              <a:spLocks/>
            </p:cNvSpPr>
            <p:nvPr/>
          </p:nvSpPr>
          <p:spPr bwMode="auto">
            <a:xfrm>
              <a:off x="85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3" name="Rectangle 10"/>
            <p:cNvSpPr>
              <a:spLocks/>
            </p:cNvSpPr>
            <p:nvPr/>
          </p:nvSpPr>
          <p:spPr bwMode="auto">
            <a:xfrm>
              <a:off x="109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4" name="Rectangle 11"/>
            <p:cNvSpPr>
              <a:spLocks/>
            </p:cNvSpPr>
            <p:nvPr/>
          </p:nvSpPr>
          <p:spPr bwMode="auto">
            <a:xfrm>
              <a:off x="1338" y="520"/>
              <a:ext cx="96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5" name="Rectangle 12"/>
            <p:cNvSpPr>
              <a:spLocks/>
            </p:cNvSpPr>
            <p:nvPr/>
          </p:nvSpPr>
          <p:spPr bwMode="auto">
            <a:xfrm>
              <a:off x="229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6" name="Rectangle 13"/>
            <p:cNvSpPr>
              <a:spLocks/>
            </p:cNvSpPr>
            <p:nvPr/>
          </p:nvSpPr>
          <p:spPr bwMode="auto">
            <a:xfrm>
              <a:off x="253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7" name="Rectangle 14"/>
            <p:cNvSpPr>
              <a:spLocks/>
            </p:cNvSpPr>
            <p:nvPr/>
          </p:nvSpPr>
          <p:spPr bwMode="auto">
            <a:xfrm>
              <a:off x="277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8" name="Rectangle 15"/>
            <p:cNvSpPr>
              <a:spLocks/>
            </p:cNvSpPr>
            <p:nvPr/>
          </p:nvSpPr>
          <p:spPr bwMode="auto">
            <a:xfrm>
              <a:off x="301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9" name="Rectangle 16"/>
            <p:cNvSpPr>
              <a:spLocks/>
            </p:cNvSpPr>
            <p:nvPr/>
          </p:nvSpPr>
          <p:spPr bwMode="auto">
            <a:xfrm>
              <a:off x="325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50" name="Rectangle 17"/>
            <p:cNvSpPr>
              <a:spLocks/>
            </p:cNvSpPr>
            <p:nvPr/>
          </p:nvSpPr>
          <p:spPr bwMode="auto">
            <a:xfrm>
              <a:off x="349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51" name="Rectangle 18"/>
            <p:cNvSpPr>
              <a:spLocks/>
            </p:cNvSpPr>
            <p:nvPr/>
          </p:nvSpPr>
          <p:spPr bwMode="auto">
            <a:xfrm>
              <a:off x="1332" y="484"/>
              <a:ext cx="968" cy="29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50800" tIns="50800" rIns="45720" bIns="50800">
              <a:prstTxWarp prst="textNoShape">
                <a:avLst/>
              </a:prstTxWarp>
            </a:bodyPr>
            <a:lstStyle/>
            <a:p>
              <a:pPr algn="ctr" eaLnBrk="1" hangingPunct="1">
                <a:lnSpc>
                  <a:spcPct val="90000"/>
                </a:lnSpc>
              </a:pPr>
              <a:r>
                <a:rPr lang="en-US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• • •</a:t>
              </a:r>
            </a:p>
          </p:txBody>
        </p:sp>
        <p:sp>
          <p:nvSpPr>
            <p:cNvPr id="44052" name="Rectangle 19"/>
            <p:cNvSpPr>
              <a:spLocks/>
            </p:cNvSpPr>
            <p:nvPr/>
          </p:nvSpPr>
          <p:spPr bwMode="auto">
            <a:xfrm rot="-2580000">
              <a:off x="-2" y="171"/>
              <a:ext cx="589" cy="22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50800" tIns="50800" rIns="45720" bIns="50800">
              <a:prstTxWarp prst="textNoShape">
                <a:avLst/>
              </a:prstTxWarp>
              <a:spAutoFit/>
            </a:bodyPr>
            <a:lstStyle/>
            <a:p>
              <a:pPr eaLnBrk="1" hangingPunct="1">
                <a:lnSpc>
                  <a:spcPct val="90000"/>
                </a:lnSpc>
              </a:pP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00•••0</a:t>
              </a:r>
            </a:p>
          </p:txBody>
        </p:sp>
        <p:sp>
          <p:nvSpPr>
            <p:cNvPr id="44053" name="Rectangle 20"/>
            <p:cNvSpPr>
              <a:spLocks/>
            </p:cNvSpPr>
            <p:nvPr/>
          </p:nvSpPr>
          <p:spPr bwMode="auto">
            <a:xfrm rot="-2580000">
              <a:off x="3455" y="171"/>
              <a:ext cx="590" cy="22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50800" tIns="50800" rIns="45720" bIns="50800">
              <a:prstTxWarp prst="textNoShape">
                <a:avLst/>
              </a:prstTxWarp>
              <a:spAutoFit/>
            </a:bodyPr>
            <a:lstStyle/>
            <a:p>
              <a:pPr eaLnBrk="1" hangingPunct="1">
                <a:lnSpc>
                  <a:spcPct val="90000"/>
                </a:lnSpc>
              </a:pP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FF•••F</a:t>
              </a:r>
            </a:p>
          </p:txBody>
        </p:sp>
      </p:grp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Machine Words</a:t>
            </a:r>
          </a:p>
        </p:txBody>
      </p:sp>
      <p:sp>
        <p:nvSpPr>
          <p:cNvPr id="45061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Any given computer has a “Word Size”</a:t>
            </a:r>
          </a:p>
          <a:p>
            <a:pPr marL="552450" lvl="1" eaLnBrk="1" hangingPunct="1"/>
            <a:r>
              <a:rPr lang="en-US" dirty="0"/>
              <a:t>Nominal size of integer-valued data</a:t>
            </a:r>
          </a:p>
          <a:p>
            <a:pPr marL="838200" lvl="2" eaLnBrk="1" hangingPunct="1"/>
            <a:r>
              <a:rPr lang="en-US" dirty="0"/>
              <a:t>and of addresses</a:t>
            </a:r>
          </a:p>
          <a:p>
            <a:pPr marL="552450" lvl="1" eaLnBrk="1" hangingPunct="1"/>
            <a:endParaRPr lang="en-US" dirty="0"/>
          </a:p>
          <a:p>
            <a:pPr marL="552450" lvl="1" eaLnBrk="1" hangingPunct="1"/>
            <a:r>
              <a:rPr lang="en-US" dirty="0"/>
              <a:t>Until recently, most machines used 32 bits (4 bytes) as word size</a:t>
            </a:r>
          </a:p>
          <a:p>
            <a:pPr marL="838200" lvl="2" eaLnBrk="1" hangingPunct="1"/>
            <a:r>
              <a:rPr lang="en-US" dirty="0"/>
              <a:t>Limits addresses to 4GB (2</a:t>
            </a:r>
            <a:r>
              <a:rPr lang="en-US" baseline="30000" dirty="0"/>
              <a:t>32</a:t>
            </a:r>
            <a:r>
              <a:rPr lang="en-US" dirty="0"/>
              <a:t> bytes)</a:t>
            </a:r>
          </a:p>
          <a:p>
            <a:pPr marL="438150" lvl="1"/>
            <a:endParaRPr lang="en-US" dirty="0"/>
          </a:p>
          <a:p>
            <a:pPr marL="438150" lvl="1"/>
            <a:r>
              <a:rPr lang="en-US" dirty="0"/>
              <a:t>Increasingly, machines have 64-bit word size</a:t>
            </a:r>
          </a:p>
          <a:p>
            <a:pPr marL="838200" lvl="2" eaLnBrk="1" hangingPunct="1"/>
            <a:r>
              <a:rPr lang="en-US" dirty="0"/>
              <a:t>Potentially, could have 18 PB (petabytes) of addressable memory</a:t>
            </a:r>
          </a:p>
          <a:p>
            <a:pPr marL="838200" lvl="2" eaLnBrk="1" hangingPunct="1"/>
            <a:r>
              <a:rPr lang="en-US" dirty="0"/>
              <a:t>That’s 18.4 X 10</a:t>
            </a:r>
            <a:r>
              <a:rPr lang="en-US" baseline="30000" dirty="0"/>
              <a:t>15</a:t>
            </a:r>
          </a:p>
          <a:p>
            <a:pPr marL="552450" lvl="1" eaLnBrk="1" hangingPunct="1"/>
            <a:endParaRPr lang="en-US" dirty="0"/>
          </a:p>
          <a:p>
            <a:pPr marL="552450" lvl="1" eaLnBrk="1" hangingPunct="1"/>
            <a:r>
              <a:rPr lang="en-US" dirty="0"/>
              <a:t>Machines still support multiple data formats</a:t>
            </a:r>
          </a:p>
          <a:p>
            <a:pPr marL="838200" lvl="2" eaLnBrk="1" hangingPunct="1"/>
            <a:r>
              <a:rPr lang="en-US" dirty="0"/>
              <a:t>Fractions or multiples of word size</a:t>
            </a:r>
          </a:p>
          <a:p>
            <a:pPr marL="838200" lvl="2" eaLnBrk="1" hangingPunct="1"/>
            <a:r>
              <a:rPr lang="en-US" dirty="0"/>
              <a:t>Always integral number of bytes</a:t>
            </a:r>
          </a:p>
        </p:txBody>
      </p:sp>
    </p:spTree>
    <p:extLst>
      <p:ext uri="{BB962C8B-B14F-4D97-AF65-F5344CB8AC3E}">
        <p14:creationId xmlns:p14="http://schemas.microsoft.com/office/powerpoint/2010/main" val="31036454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Word-Oriented Memory Organization</a:t>
            </a:r>
          </a:p>
        </p:txBody>
      </p:sp>
      <p:sp>
        <p:nvSpPr>
          <p:cNvPr id="46085" name="Rectangle 4"/>
          <p:cNvSpPr>
            <a:spLocks noGrp="1" noChangeArrowheads="1"/>
          </p:cNvSpPr>
          <p:nvPr>
            <p:ph idx="1"/>
          </p:nvPr>
        </p:nvSpPr>
        <p:spPr>
          <a:xfrm>
            <a:off x="396876" y="1362075"/>
            <a:ext cx="4554538" cy="4972050"/>
          </a:xfrm>
        </p:spPr>
        <p:txBody>
          <a:bodyPr/>
          <a:lstStyle/>
          <a:p>
            <a:pPr eaLnBrk="1" hangingPunct="1"/>
            <a:r>
              <a:rPr lang="en-US" dirty="0"/>
              <a:t>Addresses Specify Byte Locations</a:t>
            </a:r>
          </a:p>
          <a:p>
            <a:pPr marL="552450" lvl="1" eaLnBrk="1" hangingPunct="1"/>
            <a:r>
              <a:rPr lang="en-US" dirty="0"/>
              <a:t>Address of first byte in word</a:t>
            </a:r>
          </a:p>
          <a:p>
            <a:pPr marL="552450" lvl="1" eaLnBrk="1" hangingPunct="1"/>
            <a:r>
              <a:rPr lang="en-US" dirty="0"/>
              <a:t>Addresses of successive words differ by 4 (32-bit) or 8 (64-bit)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219700" y="1143000"/>
            <a:ext cx="3467100" cy="5591175"/>
            <a:chOff x="0" y="0"/>
            <a:chExt cx="2184" cy="3522"/>
          </a:xfrm>
        </p:grpSpPr>
        <p:sp>
          <p:nvSpPr>
            <p:cNvPr id="46087" name="Rectangle 6"/>
            <p:cNvSpPr>
              <a:spLocks/>
            </p:cNvSpPr>
            <p:nvPr/>
          </p:nvSpPr>
          <p:spPr bwMode="auto">
            <a:xfrm>
              <a:off x="1253" y="418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88" name="Rectangle 7"/>
            <p:cNvSpPr>
              <a:spLocks/>
            </p:cNvSpPr>
            <p:nvPr/>
          </p:nvSpPr>
          <p:spPr bwMode="auto">
            <a:xfrm>
              <a:off x="1253" y="610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89" name="Rectangle 8"/>
            <p:cNvSpPr>
              <a:spLocks/>
            </p:cNvSpPr>
            <p:nvPr/>
          </p:nvSpPr>
          <p:spPr bwMode="auto">
            <a:xfrm>
              <a:off x="1253" y="802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0" name="Rectangle 9"/>
            <p:cNvSpPr>
              <a:spLocks/>
            </p:cNvSpPr>
            <p:nvPr/>
          </p:nvSpPr>
          <p:spPr bwMode="auto">
            <a:xfrm>
              <a:off x="1253" y="994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1" name="Rectangle 10"/>
            <p:cNvSpPr>
              <a:spLocks/>
            </p:cNvSpPr>
            <p:nvPr/>
          </p:nvSpPr>
          <p:spPr bwMode="auto">
            <a:xfrm>
              <a:off x="1253" y="1186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2" name="Rectangle 11"/>
            <p:cNvSpPr>
              <a:spLocks/>
            </p:cNvSpPr>
            <p:nvPr/>
          </p:nvSpPr>
          <p:spPr bwMode="auto">
            <a:xfrm>
              <a:off x="1253" y="1378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3" name="Rectangle 12"/>
            <p:cNvSpPr>
              <a:spLocks/>
            </p:cNvSpPr>
            <p:nvPr/>
          </p:nvSpPr>
          <p:spPr bwMode="auto">
            <a:xfrm>
              <a:off x="1253" y="1570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4" name="Rectangle 13"/>
            <p:cNvSpPr>
              <a:spLocks/>
            </p:cNvSpPr>
            <p:nvPr/>
          </p:nvSpPr>
          <p:spPr bwMode="auto">
            <a:xfrm>
              <a:off x="1253" y="1762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5" name="Rectangle 14"/>
            <p:cNvSpPr>
              <a:spLocks/>
            </p:cNvSpPr>
            <p:nvPr/>
          </p:nvSpPr>
          <p:spPr bwMode="auto">
            <a:xfrm>
              <a:off x="1253" y="1954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6" name="Rectangle 15"/>
            <p:cNvSpPr>
              <a:spLocks/>
            </p:cNvSpPr>
            <p:nvPr/>
          </p:nvSpPr>
          <p:spPr bwMode="auto">
            <a:xfrm>
              <a:off x="1253" y="2146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7" name="Rectangle 16"/>
            <p:cNvSpPr>
              <a:spLocks/>
            </p:cNvSpPr>
            <p:nvPr/>
          </p:nvSpPr>
          <p:spPr bwMode="auto">
            <a:xfrm>
              <a:off x="1253" y="2338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8" name="Rectangle 17"/>
            <p:cNvSpPr>
              <a:spLocks/>
            </p:cNvSpPr>
            <p:nvPr/>
          </p:nvSpPr>
          <p:spPr bwMode="auto">
            <a:xfrm>
              <a:off x="1253" y="2530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9" name="Rectangle 18"/>
            <p:cNvSpPr>
              <a:spLocks/>
            </p:cNvSpPr>
            <p:nvPr/>
          </p:nvSpPr>
          <p:spPr bwMode="auto">
            <a:xfrm>
              <a:off x="1733" y="418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0000</a:t>
              </a:r>
            </a:p>
          </p:txBody>
        </p:sp>
        <p:sp>
          <p:nvSpPr>
            <p:cNvPr id="46100" name="Rectangle 19"/>
            <p:cNvSpPr>
              <a:spLocks/>
            </p:cNvSpPr>
            <p:nvPr/>
          </p:nvSpPr>
          <p:spPr bwMode="auto">
            <a:xfrm>
              <a:off x="1733" y="610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0001</a:t>
              </a:r>
            </a:p>
          </p:txBody>
        </p:sp>
        <p:sp>
          <p:nvSpPr>
            <p:cNvPr id="46101" name="Rectangle 20"/>
            <p:cNvSpPr>
              <a:spLocks/>
            </p:cNvSpPr>
            <p:nvPr/>
          </p:nvSpPr>
          <p:spPr bwMode="auto">
            <a:xfrm>
              <a:off x="1733" y="802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0002</a:t>
              </a:r>
            </a:p>
          </p:txBody>
        </p:sp>
        <p:sp>
          <p:nvSpPr>
            <p:cNvPr id="46102" name="Rectangle 21"/>
            <p:cNvSpPr>
              <a:spLocks/>
            </p:cNvSpPr>
            <p:nvPr/>
          </p:nvSpPr>
          <p:spPr bwMode="auto">
            <a:xfrm>
              <a:off x="1733" y="994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0003</a:t>
              </a:r>
            </a:p>
          </p:txBody>
        </p:sp>
        <p:sp>
          <p:nvSpPr>
            <p:cNvPr id="46103" name="Rectangle 22"/>
            <p:cNvSpPr>
              <a:spLocks/>
            </p:cNvSpPr>
            <p:nvPr/>
          </p:nvSpPr>
          <p:spPr bwMode="auto">
            <a:xfrm>
              <a:off x="1733" y="1186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0004</a:t>
              </a:r>
            </a:p>
          </p:txBody>
        </p:sp>
        <p:sp>
          <p:nvSpPr>
            <p:cNvPr id="46104" name="Rectangle 23"/>
            <p:cNvSpPr>
              <a:spLocks/>
            </p:cNvSpPr>
            <p:nvPr/>
          </p:nvSpPr>
          <p:spPr bwMode="auto">
            <a:xfrm>
              <a:off x="1733" y="1378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0005</a:t>
              </a:r>
            </a:p>
          </p:txBody>
        </p:sp>
        <p:sp>
          <p:nvSpPr>
            <p:cNvPr id="46105" name="Rectangle 24"/>
            <p:cNvSpPr>
              <a:spLocks/>
            </p:cNvSpPr>
            <p:nvPr/>
          </p:nvSpPr>
          <p:spPr bwMode="auto">
            <a:xfrm>
              <a:off x="1733" y="1570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0006</a:t>
              </a:r>
            </a:p>
          </p:txBody>
        </p:sp>
        <p:sp>
          <p:nvSpPr>
            <p:cNvPr id="46106" name="Rectangle 25"/>
            <p:cNvSpPr>
              <a:spLocks/>
            </p:cNvSpPr>
            <p:nvPr/>
          </p:nvSpPr>
          <p:spPr bwMode="auto">
            <a:xfrm>
              <a:off x="1733" y="1762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0007</a:t>
              </a:r>
            </a:p>
          </p:txBody>
        </p:sp>
        <p:sp>
          <p:nvSpPr>
            <p:cNvPr id="46107" name="Rectangle 26"/>
            <p:cNvSpPr>
              <a:spLocks/>
            </p:cNvSpPr>
            <p:nvPr/>
          </p:nvSpPr>
          <p:spPr bwMode="auto">
            <a:xfrm>
              <a:off x="1733" y="1954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0008</a:t>
              </a:r>
            </a:p>
          </p:txBody>
        </p:sp>
        <p:sp>
          <p:nvSpPr>
            <p:cNvPr id="46108" name="Rectangle 27"/>
            <p:cNvSpPr>
              <a:spLocks/>
            </p:cNvSpPr>
            <p:nvPr/>
          </p:nvSpPr>
          <p:spPr bwMode="auto">
            <a:xfrm>
              <a:off x="1733" y="2146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0009</a:t>
              </a:r>
            </a:p>
          </p:txBody>
        </p:sp>
        <p:sp>
          <p:nvSpPr>
            <p:cNvPr id="46109" name="Rectangle 28"/>
            <p:cNvSpPr>
              <a:spLocks/>
            </p:cNvSpPr>
            <p:nvPr/>
          </p:nvSpPr>
          <p:spPr bwMode="auto">
            <a:xfrm>
              <a:off x="1733" y="2338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0010</a:t>
              </a:r>
            </a:p>
          </p:txBody>
        </p:sp>
        <p:sp>
          <p:nvSpPr>
            <p:cNvPr id="46110" name="Rectangle 29"/>
            <p:cNvSpPr>
              <a:spLocks/>
            </p:cNvSpPr>
            <p:nvPr/>
          </p:nvSpPr>
          <p:spPr bwMode="auto">
            <a:xfrm>
              <a:off x="1733" y="2530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0011</a:t>
              </a:r>
            </a:p>
          </p:txBody>
        </p:sp>
        <p:grpSp>
          <p:nvGrpSpPr>
            <p:cNvPr id="3" name="Group 30"/>
            <p:cNvGrpSpPr>
              <a:grpSpLocks/>
            </p:cNvGrpSpPr>
            <p:nvPr/>
          </p:nvGrpSpPr>
          <p:grpSpPr bwMode="auto">
            <a:xfrm>
              <a:off x="657" y="418"/>
              <a:ext cx="384" cy="3072"/>
              <a:chOff x="0" y="0"/>
              <a:chExt cx="384" cy="3072"/>
            </a:xfrm>
          </p:grpSpPr>
          <p:sp>
            <p:nvSpPr>
              <p:cNvPr id="46155" name="Rectangle 31"/>
              <p:cNvSpPr>
                <a:spLocks/>
              </p:cNvSpPr>
              <p:nvPr/>
            </p:nvSpPr>
            <p:spPr bwMode="auto">
              <a:xfrm>
                <a:off x="0" y="1536"/>
                <a:ext cx="384" cy="1536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6156" name="Rectangle 32"/>
              <p:cNvSpPr>
                <a:spLocks/>
              </p:cNvSpPr>
              <p:nvPr/>
            </p:nvSpPr>
            <p:spPr bwMode="auto">
              <a:xfrm>
                <a:off x="0" y="0"/>
                <a:ext cx="384" cy="1536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</p:grpSp>
        <p:grpSp>
          <p:nvGrpSpPr>
            <p:cNvPr id="4" name="Group 33"/>
            <p:cNvGrpSpPr>
              <a:grpSpLocks/>
            </p:cNvGrpSpPr>
            <p:nvPr/>
          </p:nvGrpSpPr>
          <p:grpSpPr bwMode="auto">
            <a:xfrm>
              <a:off x="81" y="418"/>
              <a:ext cx="384" cy="3072"/>
              <a:chOff x="0" y="0"/>
              <a:chExt cx="384" cy="3072"/>
            </a:xfrm>
          </p:grpSpPr>
          <p:sp>
            <p:nvSpPr>
              <p:cNvPr id="46151" name="Rectangle 34"/>
              <p:cNvSpPr>
                <a:spLocks/>
              </p:cNvSpPr>
              <p:nvPr/>
            </p:nvSpPr>
            <p:spPr bwMode="auto">
              <a:xfrm>
                <a:off x="0" y="0"/>
                <a:ext cx="384" cy="76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6152" name="Rectangle 35"/>
              <p:cNvSpPr>
                <a:spLocks/>
              </p:cNvSpPr>
              <p:nvPr/>
            </p:nvSpPr>
            <p:spPr bwMode="auto">
              <a:xfrm>
                <a:off x="0" y="768"/>
                <a:ext cx="384" cy="76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6153" name="Rectangle 36"/>
              <p:cNvSpPr>
                <a:spLocks/>
              </p:cNvSpPr>
              <p:nvPr/>
            </p:nvSpPr>
            <p:spPr bwMode="auto">
              <a:xfrm>
                <a:off x="0" y="1536"/>
                <a:ext cx="384" cy="76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6154" name="Rectangle 37"/>
              <p:cNvSpPr>
                <a:spLocks/>
              </p:cNvSpPr>
              <p:nvPr/>
            </p:nvSpPr>
            <p:spPr bwMode="auto">
              <a:xfrm>
                <a:off x="0" y="2304"/>
                <a:ext cx="384" cy="76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</p:grpSp>
        <p:sp>
          <p:nvSpPr>
            <p:cNvPr id="46113" name="Rectangle 38"/>
            <p:cNvSpPr>
              <a:spLocks/>
            </p:cNvSpPr>
            <p:nvPr/>
          </p:nvSpPr>
          <p:spPr bwMode="auto">
            <a:xfrm>
              <a:off x="0" y="0"/>
              <a:ext cx="543" cy="41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32-bit</a:t>
              </a:r>
            </a:p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Words</a:t>
              </a:r>
            </a:p>
          </p:txBody>
        </p:sp>
        <p:sp>
          <p:nvSpPr>
            <p:cNvPr id="46114" name="Rectangle 39"/>
            <p:cNvSpPr>
              <a:spLocks/>
            </p:cNvSpPr>
            <p:nvPr/>
          </p:nvSpPr>
          <p:spPr bwMode="auto">
            <a:xfrm>
              <a:off x="1198" y="82"/>
              <a:ext cx="490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Bytes</a:t>
              </a:r>
            </a:p>
          </p:txBody>
        </p:sp>
        <p:sp>
          <p:nvSpPr>
            <p:cNvPr id="46115" name="Rectangle 40"/>
            <p:cNvSpPr>
              <a:spLocks/>
            </p:cNvSpPr>
            <p:nvPr/>
          </p:nvSpPr>
          <p:spPr bwMode="auto">
            <a:xfrm>
              <a:off x="1718" y="82"/>
              <a:ext cx="466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Addr.</a:t>
              </a:r>
            </a:p>
          </p:txBody>
        </p:sp>
        <p:sp>
          <p:nvSpPr>
            <p:cNvPr id="46116" name="Rectangle 41"/>
            <p:cNvSpPr>
              <a:spLocks/>
            </p:cNvSpPr>
            <p:nvPr/>
          </p:nvSpPr>
          <p:spPr bwMode="auto">
            <a:xfrm>
              <a:off x="1253" y="2722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117" name="Rectangle 42"/>
            <p:cNvSpPr>
              <a:spLocks/>
            </p:cNvSpPr>
            <p:nvPr/>
          </p:nvSpPr>
          <p:spPr bwMode="auto">
            <a:xfrm>
              <a:off x="1733" y="2722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0012</a:t>
              </a:r>
            </a:p>
          </p:txBody>
        </p:sp>
        <p:sp>
          <p:nvSpPr>
            <p:cNvPr id="46118" name="Rectangle 43"/>
            <p:cNvSpPr>
              <a:spLocks/>
            </p:cNvSpPr>
            <p:nvPr/>
          </p:nvSpPr>
          <p:spPr bwMode="auto">
            <a:xfrm>
              <a:off x="1253" y="2914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119" name="Rectangle 44"/>
            <p:cNvSpPr>
              <a:spLocks/>
            </p:cNvSpPr>
            <p:nvPr/>
          </p:nvSpPr>
          <p:spPr bwMode="auto">
            <a:xfrm>
              <a:off x="1733" y="2914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0013</a:t>
              </a:r>
            </a:p>
          </p:txBody>
        </p:sp>
        <p:sp>
          <p:nvSpPr>
            <p:cNvPr id="46120" name="Rectangle 45"/>
            <p:cNvSpPr>
              <a:spLocks/>
            </p:cNvSpPr>
            <p:nvPr/>
          </p:nvSpPr>
          <p:spPr bwMode="auto">
            <a:xfrm>
              <a:off x="1253" y="3106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121" name="Rectangle 46"/>
            <p:cNvSpPr>
              <a:spLocks/>
            </p:cNvSpPr>
            <p:nvPr/>
          </p:nvSpPr>
          <p:spPr bwMode="auto">
            <a:xfrm>
              <a:off x="1733" y="3106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0014</a:t>
              </a:r>
            </a:p>
          </p:txBody>
        </p:sp>
        <p:sp>
          <p:nvSpPr>
            <p:cNvPr id="46122" name="Rectangle 47"/>
            <p:cNvSpPr>
              <a:spLocks/>
            </p:cNvSpPr>
            <p:nvPr/>
          </p:nvSpPr>
          <p:spPr bwMode="auto">
            <a:xfrm>
              <a:off x="1253" y="3298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123" name="Rectangle 48"/>
            <p:cNvSpPr>
              <a:spLocks/>
            </p:cNvSpPr>
            <p:nvPr/>
          </p:nvSpPr>
          <p:spPr bwMode="auto">
            <a:xfrm>
              <a:off x="1733" y="3298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0015</a:t>
              </a:r>
            </a:p>
          </p:txBody>
        </p:sp>
        <p:sp>
          <p:nvSpPr>
            <p:cNvPr id="46124" name="Rectangle 49"/>
            <p:cNvSpPr>
              <a:spLocks/>
            </p:cNvSpPr>
            <p:nvPr/>
          </p:nvSpPr>
          <p:spPr bwMode="auto">
            <a:xfrm>
              <a:off x="576" y="0"/>
              <a:ext cx="543" cy="41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64-bit</a:t>
              </a:r>
            </a:p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Words</a:t>
              </a:r>
            </a:p>
          </p:txBody>
        </p:sp>
        <p:sp>
          <p:nvSpPr>
            <p:cNvPr id="46125" name="Rectangle 50"/>
            <p:cNvSpPr>
              <a:spLocks/>
            </p:cNvSpPr>
            <p:nvPr/>
          </p:nvSpPr>
          <p:spPr bwMode="auto">
            <a:xfrm>
              <a:off x="657" y="946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6126" name="Rectangle 51"/>
            <p:cNvSpPr>
              <a:spLocks/>
            </p:cNvSpPr>
            <p:nvPr/>
          </p:nvSpPr>
          <p:spPr bwMode="auto">
            <a:xfrm>
              <a:off x="657" y="2434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6127" name="Rectangle 52"/>
            <p:cNvSpPr>
              <a:spLocks/>
            </p:cNvSpPr>
            <p:nvPr/>
          </p:nvSpPr>
          <p:spPr bwMode="auto">
            <a:xfrm>
              <a:off x="81" y="562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6128" name="Rectangle 53"/>
            <p:cNvSpPr>
              <a:spLocks/>
            </p:cNvSpPr>
            <p:nvPr/>
          </p:nvSpPr>
          <p:spPr bwMode="auto">
            <a:xfrm>
              <a:off x="81" y="1330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6129" name="Rectangle 54"/>
            <p:cNvSpPr>
              <a:spLocks/>
            </p:cNvSpPr>
            <p:nvPr/>
          </p:nvSpPr>
          <p:spPr bwMode="auto">
            <a:xfrm>
              <a:off x="81" y="2098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6130" name="Rectangle 55"/>
            <p:cNvSpPr>
              <a:spLocks/>
            </p:cNvSpPr>
            <p:nvPr/>
          </p:nvSpPr>
          <p:spPr bwMode="auto">
            <a:xfrm>
              <a:off x="81" y="2866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grpSp>
          <p:nvGrpSpPr>
            <p:cNvPr id="5" name="Group 56"/>
            <p:cNvGrpSpPr>
              <a:grpSpLocks/>
            </p:cNvGrpSpPr>
            <p:nvPr/>
          </p:nvGrpSpPr>
          <p:grpSpPr bwMode="auto">
            <a:xfrm>
              <a:off x="103" y="826"/>
              <a:ext cx="340" cy="2496"/>
              <a:chOff x="0" y="0"/>
              <a:chExt cx="340" cy="2496"/>
            </a:xfrm>
          </p:grpSpPr>
          <p:grpSp>
            <p:nvGrpSpPr>
              <p:cNvPr id="6" name="Group 57"/>
              <p:cNvGrpSpPr>
                <a:grpSpLocks/>
              </p:cNvGrpSpPr>
              <p:nvPr/>
            </p:nvGrpSpPr>
            <p:grpSpPr bwMode="auto">
              <a:xfrm>
                <a:off x="0" y="0"/>
                <a:ext cx="340" cy="192"/>
                <a:chOff x="0" y="0"/>
                <a:chExt cx="340" cy="192"/>
              </a:xfrm>
            </p:grpSpPr>
            <p:sp>
              <p:nvSpPr>
                <p:cNvPr id="46149" name="Rectangle 58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50" name="Rectangle 59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0000</a:t>
                  </a:r>
                </a:p>
              </p:txBody>
            </p:sp>
          </p:grpSp>
          <p:grpSp>
            <p:nvGrpSpPr>
              <p:cNvPr id="7" name="Group 60"/>
              <p:cNvGrpSpPr>
                <a:grpSpLocks/>
              </p:cNvGrpSpPr>
              <p:nvPr/>
            </p:nvGrpSpPr>
            <p:grpSpPr bwMode="auto">
              <a:xfrm>
                <a:off x="0" y="768"/>
                <a:ext cx="340" cy="192"/>
                <a:chOff x="0" y="0"/>
                <a:chExt cx="340" cy="192"/>
              </a:xfrm>
            </p:grpSpPr>
            <p:sp>
              <p:nvSpPr>
                <p:cNvPr id="46147" name="Rectangle 61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48" name="Rectangle 62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0004</a:t>
                  </a:r>
                </a:p>
              </p:txBody>
            </p:sp>
          </p:grpSp>
          <p:grpSp>
            <p:nvGrpSpPr>
              <p:cNvPr id="8" name="Group 63"/>
              <p:cNvGrpSpPr>
                <a:grpSpLocks/>
              </p:cNvGrpSpPr>
              <p:nvPr/>
            </p:nvGrpSpPr>
            <p:grpSpPr bwMode="auto">
              <a:xfrm>
                <a:off x="0" y="1536"/>
                <a:ext cx="340" cy="192"/>
                <a:chOff x="0" y="0"/>
                <a:chExt cx="340" cy="192"/>
              </a:xfrm>
            </p:grpSpPr>
            <p:sp>
              <p:nvSpPr>
                <p:cNvPr id="46145" name="Rectangle 64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46" name="Rectangle 65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0008</a:t>
                  </a:r>
                </a:p>
              </p:txBody>
            </p:sp>
          </p:grpSp>
          <p:grpSp>
            <p:nvGrpSpPr>
              <p:cNvPr id="9" name="Group 66"/>
              <p:cNvGrpSpPr>
                <a:grpSpLocks/>
              </p:cNvGrpSpPr>
              <p:nvPr/>
            </p:nvGrpSpPr>
            <p:grpSpPr bwMode="auto">
              <a:xfrm>
                <a:off x="0" y="2304"/>
                <a:ext cx="340" cy="192"/>
                <a:chOff x="0" y="0"/>
                <a:chExt cx="340" cy="192"/>
              </a:xfrm>
            </p:grpSpPr>
            <p:sp>
              <p:nvSpPr>
                <p:cNvPr id="46143" name="Rectangle 67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44" name="Rectangle 68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0012</a:t>
                  </a:r>
                </a:p>
              </p:txBody>
            </p:sp>
          </p:grpSp>
        </p:grpSp>
        <p:grpSp>
          <p:nvGrpSpPr>
            <p:cNvPr id="10" name="Group 69"/>
            <p:cNvGrpSpPr>
              <a:grpSpLocks/>
            </p:cNvGrpSpPr>
            <p:nvPr/>
          </p:nvGrpSpPr>
          <p:grpSpPr bwMode="auto">
            <a:xfrm>
              <a:off x="679" y="1210"/>
              <a:ext cx="340" cy="1680"/>
              <a:chOff x="0" y="0"/>
              <a:chExt cx="340" cy="1680"/>
            </a:xfrm>
          </p:grpSpPr>
          <p:grpSp>
            <p:nvGrpSpPr>
              <p:cNvPr id="11" name="Group 70"/>
              <p:cNvGrpSpPr>
                <a:grpSpLocks/>
              </p:cNvGrpSpPr>
              <p:nvPr/>
            </p:nvGrpSpPr>
            <p:grpSpPr bwMode="auto">
              <a:xfrm>
                <a:off x="0" y="0"/>
                <a:ext cx="340" cy="192"/>
                <a:chOff x="0" y="0"/>
                <a:chExt cx="340" cy="192"/>
              </a:xfrm>
            </p:grpSpPr>
            <p:sp>
              <p:nvSpPr>
                <p:cNvPr id="46137" name="Rectangle 71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38" name="Rectangle 72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0000</a:t>
                  </a:r>
                </a:p>
              </p:txBody>
            </p:sp>
          </p:grpSp>
          <p:grpSp>
            <p:nvGrpSpPr>
              <p:cNvPr id="12" name="Group 73"/>
              <p:cNvGrpSpPr>
                <a:grpSpLocks/>
              </p:cNvGrpSpPr>
              <p:nvPr/>
            </p:nvGrpSpPr>
            <p:grpSpPr bwMode="auto">
              <a:xfrm>
                <a:off x="0" y="1488"/>
                <a:ext cx="340" cy="192"/>
                <a:chOff x="0" y="0"/>
                <a:chExt cx="340" cy="192"/>
              </a:xfrm>
            </p:grpSpPr>
            <p:sp>
              <p:nvSpPr>
                <p:cNvPr id="46135" name="Rectangle 74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36" name="Rectangle 75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0008</a:t>
                  </a:r>
                </a:p>
              </p:txBody>
            </p:sp>
          </p:grpSp>
        </p:grpSp>
      </p:grp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 dirty="0"/>
              <a:t>Example Data Representations</a:t>
            </a:r>
          </a:p>
        </p:txBody>
      </p:sp>
      <p:graphicFrame>
        <p:nvGraphicFramePr>
          <p:cNvPr id="12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603203"/>
              </p:ext>
            </p:extLst>
          </p:nvPr>
        </p:nvGraphicFramePr>
        <p:xfrm>
          <a:off x="1549400" y="1524000"/>
          <a:ext cx="6032500" cy="41656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C Data Type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Typical 32-bit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Typical 64-bit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x86-64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char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short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int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Arial Narrow" charset="0"/>
                        <a:cs typeface="Courier New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long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float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double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long double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ゴシック"/>
                          <a:cs typeface="Calibri"/>
                          <a:sym typeface="Arial Narrow" charset="0"/>
                        </a:rPr>
                        <a:t>−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ゴシック"/>
                          <a:cs typeface="Calibri"/>
                          <a:sym typeface="Arial Narrow" charset="0"/>
                        </a:rPr>
                        <a:t>−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10/16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pointer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772295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Byte Ordering</a:t>
            </a:r>
          </a:p>
        </p:txBody>
      </p:sp>
      <p:sp>
        <p:nvSpPr>
          <p:cNvPr id="48133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3641725" cy="4972050"/>
          </a:xfrm>
        </p:spPr>
        <p:txBody>
          <a:bodyPr/>
          <a:lstStyle/>
          <a:p>
            <a:pPr eaLnBrk="1" hangingPunct="1"/>
            <a:r>
              <a:rPr lang="en-US" dirty="0"/>
              <a:t>So, how are the bytes within a multi-byte word ordered in memory?</a:t>
            </a:r>
          </a:p>
          <a:p>
            <a:pPr eaLnBrk="1" hangingPunct="1"/>
            <a:r>
              <a:rPr lang="en-US" dirty="0"/>
              <a:t>Conventions</a:t>
            </a:r>
          </a:p>
          <a:p>
            <a:pPr marL="552450" lvl="1" eaLnBrk="1" hangingPunct="1"/>
            <a:r>
              <a:rPr lang="en-US" dirty="0"/>
              <a:t>Big </a:t>
            </a:r>
            <a:r>
              <a:rPr lang="en-US" dirty="0" err="1"/>
              <a:t>Endian</a:t>
            </a:r>
            <a:r>
              <a:rPr lang="en-US" dirty="0"/>
              <a:t>: Sun, PPC Mac, Internet</a:t>
            </a:r>
          </a:p>
          <a:p>
            <a:pPr marL="838200" lvl="2" eaLnBrk="1" hangingPunct="1"/>
            <a:r>
              <a:rPr lang="en-US" dirty="0"/>
              <a:t>Least significant byte has highest address</a:t>
            </a:r>
          </a:p>
          <a:p>
            <a:pPr marL="552450" lvl="1" eaLnBrk="1" hangingPunct="1"/>
            <a:r>
              <a:rPr lang="en-US" dirty="0"/>
              <a:t>Little Endian: x86, ARM processors running Android, </a:t>
            </a:r>
            <a:r>
              <a:rPr lang="en-US" dirty="0" err="1"/>
              <a:t>iOS</a:t>
            </a:r>
            <a:r>
              <a:rPr lang="en-US" dirty="0"/>
              <a:t>, and Windows</a:t>
            </a:r>
          </a:p>
          <a:p>
            <a:pPr marL="838200" lvl="2" eaLnBrk="1" hangingPunct="1"/>
            <a:r>
              <a:rPr lang="en-US" dirty="0"/>
              <a:t>Least significant byte has lowest address</a:t>
            </a: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9401C73A-7264-194A-9A4E-217728DB5829}"/>
              </a:ext>
            </a:extLst>
          </p:cNvPr>
          <p:cNvSpPr>
            <a:spLocks/>
          </p:cNvSpPr>
          <p:nvPr/>
        </p:nvSpPr>
        <p:spPr bwMode="auto">
          <a:xfrm>
            <a:off x="7970838" y="1806575"/>
            <a:ext cx="703263" cy="355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b="0" dirty="0">
                <a:solidFill>
                  <a:srgbClr val="000066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0000</a:t>
            </a: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243A1706-687A-A444-A12E-2469EB2E543E}"/>
              </a:ext>
            </a:extLst>
          </p:cNvPr>
          <p:cNvSpPr>
            <a:spLocks/>
          </p:cNvSpPr>
          <p:nvPr/>
        </p:nvSpPr>
        <p:spPr bwMode="auto">
          <a:xfrm>
            <a:off x="7970838" y="2111375"/>
            <a:ext cx="703263" cy="355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b="0" dirty="0">
                <a:solidFill>
                  <a:srgbClr val="000066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0001</a:t>
            </a: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DAEA1F1A-2F2C-9A42-9EFA-82E391E9FB95}"/>
              </a:ext>
            </a:extLst>
          </p:cNvPr>
          <p:cNvSpPr>
            <a:spLocks/>
          </p:cNvSpPr>
          <p:nvPr/>
        </p:nvSpPr>
        <p:spPr bwMode="auto">
          <a:xfrm>
            <a:off x="7970838" y="2416175"/>
            <a:ext cx="703263" cy="355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b="0">
                <a:solidFill>
                  <a:srgbClr val="000066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0002</a:t>
            </a: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B09E1DC0-FF8E-F74C-AB26-98638D83E85A}"/>
              </a:ext>
            </a:extLst>
          </p:cNvPr>
          <p:cNvSpPr>
            <a:spLocks/>
          </p:cNvSpPr>
          <p:nvPr/>
        </p:nvSpPr>
        <p:spPr bwMode="auto">
          <a:xfrm>
            <a:off x="7970838" y="2720975"/>
            <a:ext cx="703263" cy="355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b="0">
                <a:solidFill>
                  <a:srgbClr val="000066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0003</a:t>
            </a:r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0B955D35-1BC1-9743-944C-C4E9F1E2CE5E}"/>
              </a:ext>
            </a:extLst>
          </p:cNvPr>
          <p:cNvSpPr>
            <a:spLocks/>
          </p:cNvSpPr>
          <p:nvPr/>
        </p:nvSpPr>
        <p:spPr bwMode="auto">
          <a:xfrm>
            <a:off x="7970838" y="3025775"/>
            <a:ext cx="703263" cy="355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b="0">
                <a:solidFill>
                  <a:srgbClr val="000066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0004</a:t>
            </a:r>
          </a:p>
        </p:txBody>
      </p:sp>
      <p:sp>
        <p:nvSpPr>
          <p:cNvPr id="22" name="Rectangle 23">
            <a:extLst>
              <a:ext uri="{FF2B5EF4-FFF2-40B4-BE49-F238E27FC236}">
                <a16:creationId xmlns:a16="http://schemas.microsoft.com/office/drawing/2014/main" id="{BC52B93A-0858-724E-A4CD-41A993BF686E}"/>
              </a:ext>
            </a:extLst>
          </p:cNvPr>
          <p:cNvSpPr>
            <a:spLocks/>
          </p:cNvSpPr>
          <p:nvPr/>
        </p:nvSpPr>
        <p:spPr bwMode="auto">
          <a:xfrm>
            <a:off x="7970838" y="3330575"/>
            <a:ext cx="703263" cy="355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b="0">
                <a:solidFill>
                  <a:srgbClr val="000066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0005</a:t>
            </a:r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D08A57A8-C201-414C-8A16-BA1A8DD5DB10}"/>
              </a:ext>
            </a:extLst>
          </p:cNvPr>
          <p:cNvSpPr>
            <a:spLocks/>
          </p:cNvSpPr>
          <p:nvPr/>
        </p:nvSpPr>
        <p:spPr bwMode="auto">
          <a:xfrm>
            <a:off x="7970838" y="3635375"/>
            <a:ext cx="703263" cy="355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b="0">
                <a:solidFill>
                  <a:srgbClr val="000066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0006</a:t>
            </a:r>
          </a:p>
        </p:txBody>
      </p:sp>
      <p:sp>
        <p:nvSpPr>
          <p:cNvPr id="24" name="Rectangle 25">
            <a:extLst>
              <a:ext uri="{FF2B5EF4-FFF2-40B4-BE49-F238E27FC236}">
                <a16:creationId xmlns:a16="http://schemas.microsoft.com/office/drawing/2014/main" id="{CD8F725C-D163-4044-A0A1-F1161334EEAF}"/>
              </a:ext>
            </a:extLst>
          </p:cNvPr>
          <p:cNvSpPr>
            <a:spLocks/>
          </p:cNvSpPr>
          <p:nvPr/>
        </p:nvSpPr>
        <p:spPr bwMode="auto">
          <a:xfrm>
            <a:off x="7970838" y="3940175"/>
            <a:ext cx="703263" cy="355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b="0">
                <a:solidFill>
                  <a:srgbClr val="000066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0007</a:t>
            </a:r>
          </a:p>
        </p:txBody>
      </p:sp>
      <p:sp>
        <p:nvSpPr>
          <p:cNvPr id="25" name="Rectangle 26">
            <a:extLst>
              <a:ext uri="{FF2B5EF4-FFF2-40B4-BE49-F238E27FC236}">
                <a16:creationId xmlns:a16="http://schemas.microsoft.com/office/drawing/2014/main" id="{6CB8C63E-2E35-8E4C-855D-D6C69268BB13}"/>
              </a:ext>
            </a:extLst>
          </p:cNvPr>
          <p:cNvSpPr>
            <a:spLocks/>
          </p:cNvSpPr>
          <p:nvPr/>
        </p:nvSpPr>
        <p:spPr bwMode="auto">
          <a:xfrm>
            <a:off x="7970838" y="4244975"/>
            <a:ext cx="703263" cy="355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b="0">
                <a:solidFill>
                  <a:srgbClr val="000066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0008</a:t>
            </a:r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1A8FD979-0054-C349-A28D-9F762C42B3F0}"/>
              </a:ext>
            </a:extLst>
          </p:cNvPr>
          <p:cNvSpPr>
            <a:spLocks/>
          </p:cNvSpPr>
          <p:nvPr/>
        </p:nvSpPr>
        <p:spPr bwMode="auto">
          <a:xfrm>
            <a:off x="7970838" y="4549775"/>
            <a:ext cx="703263" cy="355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b="0">
                <a:solidFill>
                  <a:srgbClr val="000066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0009</a:t>
            </a:r>
          </a:p>
        </p:txBody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CFAF3332-FCB6-1246-AA8A-B6829EE8020F}"/>
              </a:ext>
            </a:extLst>
          </p:cNvPr>
          <p:cNvSpPr>
            <a:spLocks/>
          </p:cNvSpPr>
          <p:nvPr/>
        </p:nvSpPr>
        <p:spPr bwMode="auto">
          <a:xfrm>
            <a:off x="7970838" y="4854575"/>
            <a:ext cx="703263" cy="355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b="0">
                <a:solidFill>
                  <a:srgbClr val="000066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0010</a:t>
            </a:r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58B1393E-8BD6-2B43-9F71-37F8B5D237A1}"/>
              </a:ext>
            </a:extLst>
          </p:cNvPr>
          <p:cNvSpPr>
            <a:spLocks/>
          </p:cNvSpPr>
          <p:nvPr/>
        </p:nvSpPr>
        <p:spPr bwMode="auto">
          <a:xfrm>
            <a:off x="7970838" y="5159375"/>
            <a:ext cx="703263" cy="355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b="0">
                <a:solidFill>
                  <a:srgbClr val="000066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0011</a:t>
            </a:r>
          </a:p>
        </p:txBody>
      </p:sp>
      <p:sp>
        <p:nvSpPr>
          <p:cNvPr id="33" name="Rectangle 40">
            <a:extLst>
              <a:ext uri="{FF2B5EF4-FFF2-40B4-BE49-F238E27FC236}">
                <a16:creationId xmlns:a16="http://schemas.microsoft.com/office/drawing/2014/main" id="{0863C768-245C-DC41-BE24-669E29043166}"/>
              </a:ext>
            </a:extLst>
          </p:cNvPr>
          <p:cNvSpPr>
            <a:spLocks/>
          </p:cNvSpPr>
          <p:nvPr/>
        </p:nvSpPr>
        <p:spPr bwMode="auto">
          <a:xfrm>
            <a:off x="7947025" y="1273175"/>
            <a:ext cx="739775" cy="381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80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Addr.</a:t>
            </a:r>
          </a:p>
        </p:txBody>
      </p:sp>
      <p:sp>
        <p:nvSpPr>
          <p:cNvPr id="35" name="Rectangle 42">
            <a:extLst>
              <a:ext uri="{FF2B5EF4-FFF2-40B4-BE49-F238E27FC236}">
                <a16:creationId xmlns:a16="http://schemas.microsoft.com/office/drawing/2014/main" id="{FDB6770B-CA40-3841-A23F-1DA9646D1EA8}"/>
              </a:ext>
            </a:extLst>
          </p:cNvPr>
          <p:cNvSpPr>
            <a:spLocks/>
          </p:cNvSpPr>
          <p:nvPr/>
        </p:nvSpPr>
        <p:spPr bwMode="auto">
          <a:xfrm>
            <a:off x="7970838" y="5464175"/>
            <a:ext cx="703263" cy="355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b="0">
                <a:solidFill>
                  <a:srgbClr val="000066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0012</a:t>
            </a:r>
          </a:p>
        </p:txBody>
      </p:sp>
      <p:sp>
        <p:nvSpPr>
          <p:cNvPr id="37" name="Rectangle 44">
            <a:extLst>
              <a:ext uri="{FF2B5EF4-FFF2-40B4-BE49-F238E27FC236}">
                <a16:creationId xmlns:a16="http://schemas.microsoft.com/office/drawing/2014/main" id="{B47B7D0D-94BF-7749-AA2F-7FC1506F42C3}"/>
              </a:ext>
            </a:extLst>
          </p:cNvPr>
          <p:cNvSpPr>
            <a:spLocks/>
          </p:cNvSpPr>
          <p:nvPr/>
        </p:nvSpPr>
        <p:spPr bwMode="auto">
          <a:xfrm>
            <a:off x="7970838" y="5768975"/>
            <a:ext cx="703263" cy="355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b="0">
                <a:solidFill>
                  <a:srgbClr val="000066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0013</a:t>
            </a:r>
          </a:p>
        </p:txBody>
      </p:sp>
      <p:sp>
        <p:nvSpPr>
          <p:cNvPr id="39" name="Rectangle 46">
            <a:extLst>
              <a:ext uri="{FF2B5EF4-FFF2-40B4-BE49-F238E27FC236}">
                <a16:creationId xmlns:a16="http://schemas.microsoft.com/office/drawing/2014/main" id="{4DFBECF7-63CC-6846-A673-2682EF4BB5DE}"/>
              </a:ext>
            </a:extLst>
          </p:cNvPr>
          <p:cNvSpPr>
            <a:spLocks/>
          </p:cNvSpPr>
          <p:nvPr/>
        </p:nvSpPr>
        <p:spPr bwMode="auto">
          <a:xfrm>
            <a:off x="7970838" y="6073775"/>
            <a:ext cx="703263" cy="355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b="0">
                <a:solidFill>
                  <a:srgbClr val="000066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0014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FA41D9-B9B6-5F4B-AD44-63380598A123}"/>
              </a:ext>
            </a:extLst>
          </p:cNvPr>
          <p:cNvGrpSpPr/>
          <p:nvPr/>
        </p:nvGrpSpPr>
        <p:grpSpPr>
          <a:xfrm>
            <a:off x="6156325" y="1273175"/>
            <a:ext cx="777875" cy="5410200"/>
            <a:chOff x="6156325" y="1273175"/>
            <a:chExt cx="777875" cy="5410200"/>
          </a:xfrm>
        </p:grpSpPr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999966E5-E02A-F541-9DD2-FCA5405DC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18065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62F0E56E-00F7-9D42-9B0E-3ADDEC12C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21113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25A392A9-D0B3-1343-A4CD-311CB2FDE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24161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43B04DD1-D5B9-224B-B1DE-981A56248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27209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F0026958-601F-D849-BAC4-E058F202B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0257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68792664-66A8-5242-9ED8-7515C4C47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3305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F01BE3E1-2B0B-7C42-8125-78A3AAE29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6353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B993A5D9-E383-4140-8D8B-33576EE52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9401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9EEB732F-3E8F-0543-A4E3-FE7D176B3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42449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F3E48A17-5CA4-2346-BFF7-485F74C6B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45497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339E45F1-9544-6B43-AD67-7B804DD9F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48545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6503AD14-BB39-FE4C-880B-02770263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51593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2" name="Rectangle 39">
              <a:extLst>
                <a:ext uri="{FF2B5EF4-FFF2-40B4-BE49-F238E27FC236}">
                  <a16:creationId xmlns:a16="http://schemas.microsoft.com/office/drawing/2014/main" id="{94919A8F-26D8-DC48-8966-F47AFB57E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325" y="1273175"/>
              <a:ext cx="777875" cy="3810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dirty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Bytes</a:t>
              </a:r>
            </a:p>
          </p:txBody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CA6D3CEE-76C4-C642-B65B-04145F764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54641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6" name="Rectangle 43">
              <a:extLst>
                <a:ext uri="{FF2B5EF4-FFF2-40B4-BE49-F238E27FC236}">
                  <a16:creationId xmlns:a16="http://schemas.microsoft.com/office/drawing/2014/main" id="{907F228C-8B08-3E47-9755-264C7909F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57689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8" name="Rectangle 45">
              <a:extLst>
                <a:ext uri="{FF2B5EF4-FFF2-40B4-BE49-F238E27FC236}">
                  <a16:creationId xmlns:a16="http://schemas.microsoft.com/office/drawing/2014/main" id="{FCF82BFF-DFE9-BB45-A620-2E1DC7A00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60737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0" name="Rectangle 47">
              <a:extLst>
                <a:ext uri="{FF2B5EF4-FFF2-40B4-BE49-F238E27FC236}">
                  <a16:creationId xmlns:a16="http://schemas.microsoft.com/office/drawing/2014/main" id="{D7AF8BE3-3476-6345-8373-32EA67DF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63785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sp>
        <p:nvSpPr>
          <p:cNvPr id="41" name="Rectangle 48">
            <a:extLst>
              <a:ext uri="{FF2B5EF4-FFF2-40B4-BE49-F238E27FC236}">
                <a16:creationId xmlns:a16="http://schemas.microsoft.com/office/drawing/2014/main" id="{3F59D9BD-B7A6-F04D-9A6B-FC5351792892}"/>
              </a:ext>
            </a:extLst>
          </p:cNvPr>
          <p:cNvSpPr>
            <a:spLocks/>
          </p:cNvSpPr>
          <p:nvPr/>
        </p:nvSpPr>
        <p:spPr bwMode="auto">
          <a:xfrm>
            <a:off x="7970838" y="6378575"/>
            <a:ext cx="703263" cy="355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b="0">
                <a:solidFill>
                  <a:srgbClr val="000066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0015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15E5F17-AEB9-0C44-B12A-63BE63BA0A6C}"/>
              </a:ext>
            </a:extLst>
          </p:cNvPr>
          <p:cNvGrpSpPr/>
          <p:nvPr/>
        </p:nvGrpSpPr>
        <p:grpSpPr>
          <a:xfrm>
            <a:off x="4254500" y="1143000"/>
            <a:ext cx="862013" cy="5540375"/>
            <a:chOff x="4254500" y="1143000"/>
            <a:chExt cx="862013" cy="5540375"/>
          </a:xfrm>
        </p:grpSpPr>
        <p:grpSp>
          <p:nvGrpSpPr>
            <p:cNvPr id="30" name="Group 33">
              <a:extLst>
                <a:ext uri="{FF2B5EF4-FFF2-40B4-BE49-F238E27FC236}">
                  <a16:creationId xmlns:a16="http://schemas.microsoft.com/office/drawing/2014/main" id="{9C90FBEC-D977-FF4B-ACBF-CDFB1B6B2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3088" y="1806575"/>
              <a:ext cx="609600" cy="4876800"/>
              <a:chOff x="0" y="0"/>
              <a:chExt cx="384" cy="3072"/>
            </a:xfrm>
          </p:grpSpPr>
          <p:sp>
            <p:nvSpPr>
              <p:cNvPr id="69" name="Rectangle 34">
                <a:extLst>
                  <a:ext uri="{FF2B5EF4-FFF2-40B4-BE49-F238E27FC236}">
                    <a16:creationId xmlns:a16="http://schemas.microsoft.com/office/drawing/2014/main" id="{0A6D81CC-E958-D540-87C8-59C844CE0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84" cy="76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70" name="Rectangle 35">
                <a:extLst>
                  <a:ext uri="{FF2B5EF4-FFF2-40B4-BE49-F238E27FC236}">
                    <a16:creationId xmlns:a16="http://schemas.microsoft.com/office/drawing/2014/main" id="{69BD7C35-2684-7242-A3DD-8EBA777D9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768"/>
                <a:ext cx="384" cy="76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71" name="Rectangle 36">
                <a:extLst>
                  <a:ext uri="{FF2B5EF4-FFF2-40B4-BE49-F238E27FC236}">
                    <a16:creationId xmlns:a16="http://schemas.microsoft.com/office/drawing/2014/main" id="{5683AC3B-AE7E-2448-9345-50AF0C80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536"/>
                <a:ext cx="384" cy="76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72" name="Rectangle 37">
                <a:extLst>
                  <a:ext uri="{FF2B5EF4-FFF2-40B4-BE49-F238E27FC236}">
                    <a16:creationId xmlns:a16="http://schemas.microsoft.com/office/drawing/2014/main" id="{80E5A6A5-33F7-9B49-8957-AF556A70F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2304"/>
                <a:ext cx="384" cy="76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</p:grpSp>
        <p:sp>
          <p:nvSpPr>
            <p:cNvPr id="31" name="Rectangle 38">
              <a:extLst>
                <a:ext uri="{FF2B5EF4-FFF2-40B4-BE49-F238E27FC236}">
                  <a16:creationId xmlns:a16="http://schemas.microsoft.com/office/drawing/2014/main" id="{B273D320-FC03-4747-954E-47CDF34E5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0" y="1143000"/>
              <a:ext cx="862013" cy="6604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32-bit</a:t>
              </a:r>
            </a:p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Words</a:t>
              </a: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9F3E8935-AD0D-7C46-A51E-86EF13166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3088" y="2035175"/>
              <a:ext cx="622300" cy="730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61326442-C766-9E43-9D98-99952A0FC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3088" y="3254375"/>
              <a:ext cx="622300" cy="730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8D5BFDE-16B2-F840-8527-D26EB216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3088" y="4473575"/>
              <a:ext cx="622300" cy="730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7D4D8329-B569-0848-A797-1294BA9E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3088" y="5692775"/>
              <a:ext cx="622300" cy="730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grpSp>
          <p:nvGrpSpPr>
            <p:cNvPr id="49" name="Group 56">
              <a:extLst>
                <a:ext uri="{FF2B5EF4-FFF2-40B4-BE49-F238E27FC236}">
                  <a16:creationId xmlns:a16="http://schemas.microsoft.com/office/drawing/2014/main" id="{6CDA6747-760D-0641-8745-5B6676977F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8013" y="2454275"/>
              <a:ext cx="539750" cy="3962400"/>
              <a:chOff x="0" y="0"/>
              <a:chExt cx="340" cy="2496"/>
            </a:xfrm>
          </p:grpSpPr>
          <p:grpSp>
            <p:nvGrpSpPr>
              <p:cNvPr id="57" name="Group 57">
                <a:extLst>
                  <a:ext uri="{FF2B5EF4-FFF2-40B4-BE49-F238E27FC236}">
                    <a16:creationId xmlns:a16="http://schemas.microsoft.com/office/drawing/2014/main" id="{3B38634C-0C0D-A74A-A9EA-92EC11B6F2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340" cy="192"/>
                <a:chOff x="0" y="0"/>
                <a:chExt cx="340" cy="192"/>
              </a:xfrm>
            </p:grpSpPr>
            <p:sp>
              <p:nvSpPr>
                <p:cNvPr id="67" name="Rectangle 58">
                  <a:extLst>
                    <a:ext uri="{FF2B5EF4-FFF2-40B4-BE49-F238E27FC236}">
                      <a16:creationId xmlns:a16="http://schemas.microsoft.com/office/drawing/2014/main" id="{4D42AF7A-D812-9640-97E9-B315CD46A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8" name="Rectangle 59">
                  <a:extLst>
                    <a:ext uri="{FF2B5EF4-FFF2-40B4-BE49-F238E27FC236}">
                      <a16:creationId xmlns:a16="http://schemas.microsoft.com/office/drawing/2014/main" id="{554464C7-3F71-984B-9698-65C78E2BB6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0000</a:t>
                  </a:r>
                </a:p>
              </p:txBody>
            </p:sp>
          </p:grpSp>
          <p:grpSp>
            <p:nvGrpSpPr>
              <p:cNvPr id="58" name="Group 60">
                <a:extLst>
                  <a:ext uri="{FF2B5EF4-FFF2-40B4-BE49-F238E27FC236}">
                    <a16:creationId xmlns:a16="http://schemas.microsoft.com/office/drawing/2014/main" id="{72255497-C9EF-4A49-850C-A3FD0AA49C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68"/>
                <a:ext cx="340" cy="192"/>
                <a:chOff x="0" y="0"/>
                <a:chExt cx="340" cy="192"/>
              </a:xfrm>
            </p:grpSpPr>
            <p:sp>
              <p:nvSpPr>
                <p:cNvPr id="65" name="Rectangle 61">
                  <a:extLst>
                    <a:ext uri="{FF2B5EF4-FFF2-40B4-BE49-F238E27FC236}">
                      <a16:creationId xmlns:a16="http://schemas.microsoft.com/office/drawing/2014/main" id="{78FB6EBC-41A2-F744-9B0B-C5E6A80AB6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6" name="Rectangle 62">
                  <a:extLst>
                    <a:ext uri="{FF2B5EF4-FFF2-40B4-BE49-F238E27FC236}">
                      <a16:creationId xmlns:a16="http://schemas.microsoft.com/office/drawing/2014/main" id="{26BA4FFC-2608-1E44-B699-D60FC4C4F6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0004</a:t>
                  </a:r>
                </a:p>
              </p:txBody>
            </p:sp>
          </p:grpSp>
          <p:grpSp>
            <p:nvGrpSpPr>
              <p:cNvPr id="59" name="Group 63">
                <a:extLst>
                  <a:ext uri="{FF2B5EF4-FFF2-40B4-BE49-F238E27FC236}">
                    <a16:creationId xmlns:a16="http://schemas.microsoft.com/office/drawing/2014/main" id="{E22FF9B4-4F8D-F149-BB05-65E57C5271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536"/>
                <a:ext cx="340" cy="192"/>
                <a:chOff x="0" y="0"/>
                <a:chExt cx="340" cy="192"/>
              </a:xfrm>
            </p:grpSpPr>
            <p:sp>
              <p:nvSpPr>
                <p:cNvPr id="63" name="Rectangle 64">
                  <a:extLst>
                    <a:ext uri="{FF2B5EF4-FFF2-40B4-BE49-F238E27FC236}">
                      <a16:creationId xmlns:a16="http://schemas.microsoft.com/office/drawing/2014/main" id="{7C71E684-AD7D-A345-A2DD-59BD20AF70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4" name="Rectangle 65">
                  <a:extLst>
                    <a:ext uri="{FF2B5EF4-FFF2-40B4-BE49-F238E27FC236}">
                      <a16:creationId xmlns:a16="http://schemas.microsoft.com/office/drawing/2014/main" id="{4E78C1A3-6752-AB42-B671-50F521E1B2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0008</a:t>
                  </a:r>
                </a:p>
              </p:txBody>
            </p:sp>
          </p:grpSp>
          <p:grpSp>
            <p:nvGrpSpPr>
              <p:cNvPr id="60" name="Group 66">
                <a:extLst>
                  <a:ext uri="{FF2B5EF4-FFF2-40B4-BE49-F238E27FC236}">
                    <a16:creationId xmlns:a16="http://schemas.microsoft.com/office/drawing/2014/main" id="{41372B73-73E9-3444-964F-43594FF817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304"/>
                <a:ext cx="340" cy="192"/>
                <a:chOff x="0" y="0"/>
                <a:chExt cx="340" cy="192"/>
              </a:xfrm>
            </p:grpSpPr>
            <p:sp>
              <p:nvSpPr>
                <p:cNvPr id="61" name="Rectangle 67">
                  <a:extLst>
                    <a:ext uri="{FF2B5EF4-FFF2-40B4-BE49-F238E27FC236}">
                      <a16:creationId xmlns:a16="http://schemas.microsoft.com/office/drawing/2014/main" id="{DDAAA582-2571-B945-B52A-3A3F4485CB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2" name="Rectangle 68">
                  <a:extLst>
                    <a:ext uri="{FF2B5EF4-FFF2-40B4-BE49-F238E27FC236}">
                      <a16:creationId xmlns:a16="http://schemas.microsoft.com/office/drawing/2014/main" id="{14013BEC-995F-3243-9DC6-630E29936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0012</a:t>
                  </a:r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89A0F-805C-2948-8AD5-1AE18C4E2905}"/>
              </a:ext>
            </a:extLst>
          </p:cNvPr>
          <p:cNvGrpSpPr/>
          <p:nvPr/>
        </p:nvGrpSpPr>
        <p:grpSpPr>
          <a:xfrm>
            <a:off x="5168900" y="1143000"/>
            <a:ext cx="862013" cy="5540375"/>
            <a:chOff x="5168900" y="1143000"/>
            <a:chExt cx="862013" cy="5540375"/>
          </a:xfrm>
        </p:grpSpPr>
        <p:grpSp>
          <p:nvGrpSpPr>
            <p:cNvPr id="29" name="Group 30">
              <a:extLst>
                <a:ext uri="{FF2B5EF4-FFF2-40B4-BE49-F238E27FC236}">
                  <a16:creationId xmlns:a16="http://schemas.microsoft.com/office/drawing/2014/main" id="{6F5FBCE4-D220-C348-8DD8-8F5E0C59C8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97488" y="1806575"/>
              <a:ext cx="609600" cy="4876800"/>
              <a:chOff x="0" y="0"/>
              <a:chExt cx="384" cy="3072"/>
            </a:xfrm>
          </p:grpSpPr>
          <p:sp>
            <p:nvSpPr>
              <p:cNvPr id="73" name="Rectangle 31">
                <a:extLst>
                  <a:ext uri="{FF2B5EF4-FFF2-40B4-BE49-F238E27FC236}">
                    <a16:creationId xmlns:a16="http://schemas.microsoft.com/office/drawing/2014/main" id="{9C7A5504-D15A-C24D-8E43-B65C83BD3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536"/>
                <a:ext cx="384" cy="1536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74" name="Rectangle 32">
                <a:extLst>
                  <a:ext uri="{FF2B5EF4-FFF2-40B4-BE49-F238E27FC236}">
                    <a16:creationId xmlns:a16="http://schemas.microsoft.com/office/drawing/2014/main" id="{A050CF61-FF12-D94C-8EC1-E68B262E4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84" cy="1536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</p:grpSp>
        <p:sp>
          <p:nvSpPr>
            <p:cNvPr id="42" name="Rectangle 49">
              <a:extLst>
                <a:ext uri="{FF2B5EF4-FFF2-40B4-BE49-F238E27FC236}">
                  <a16:creationId xmlns:a16="http://schemas.microsoft.com/office/drawing/2014/main" id="{008C67BE-D269-1C47-9365-9A2EBB8C8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900" y="1143000"/>
              <a:ext cx="862013" cy="6604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dirty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64-bit</a:t>
              </a:r>
            </a:p>
            <a:p>
              <a:pPr algn="ctr" eaLnBrk="1" hangingPunct="1"/>
              <a:r>
                <a:rPr lang="en-US" sz="1800" dirty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Words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389EA591-C5F8-844D-BF42-DCAF1067E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7488" y="2644775"/>
              <a:ext cx="622300" cy="730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D8BDD1F9-13E6-4A4C-9E6F-A715DFE8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7488" y="5006975"/>
              <a:ext cx="622300" cy="730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grpSp>
          <p:nvGrpSpPr>
            <p:cNvPr id="50" name="Group 69">
              <a:extLst>
                <a:ext uri="{FF2B5EF4-FFF2-40B4-BE49-F238E27FC236}">
                  <a16:creationId xmlns:a16="http://schemas.microsoft.com/office/drawing/2014/main" id="{99A3EDF7-B3DB-6E44-8B6B-7B191B41D2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2413" y="3063875"/>
              <a:ext cx="539750" cy="2667000"/>
              <a:chOff x="0" y="0"/>
              <a:chExt cx="340" cy="1680"/>
            </a:xfrm>
          </p:grpSpPr>
          <p:grpSp>
            <p:nvGrpSpPr>
              <p:cNvPr id="51" name="Group 70">
                <a:extLst>
                  <a:ext uri="{FF2B5EF4-FFF2-40B4-BE49-F238E27FC236}">
                    <a16:creationId xmlns:a16="http://schemas.microsoft.com/office/drawing/2014/main" id="{C5BB1DEF-29C1-8F4E-89E9-9F6A19AC59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340" cy="192"/>
                <a:chOff x="0" y="0"/>
                <a:chExt cx="340" cy="192"/>
              </a:xfrm>
            </p:grpSpPr>
            <p:sp>
              <p:nvSpPr>
                <p:cNvPr id="55" name="Rectangle 71">
                  <a:extLst>
                    <a:ext uri="{FF2B5EF4-FFF2-40B4-BE49-F238E27FC236}">
                      <a16:creationId xmlns:a16="http://schemas.microsoft.com/office/drawing/2014/main" id="{82520AF3-7C43-1547-B236-3F76D9A814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6" name="Rectangle 72">
                  <a:extLst>
                    <a:ext uri="{FF2B5EF4-FFF2-40B4-BE49-F238E27FC236}">
                      <a16:creationId xmlns:a16="http://schemas.microsoft.com/office/drawing/2014/main" id="{842ECBC3-2A37-3D48-859E-F66369BC2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0000</a:t>
                  </a:r>
                </a:p>
              </p:txBody>
            </p:sp>
          </p:grpSp>
          <p:grpSp>
            <p:nvGrpSpPr>
              <p:cNvPr id="52" name="Group 73">
                <a:extLst>
                  <a:ext uri="{FF2B5EF4-FFF2-40B4-BE49-F238E27FC236}">
                    <a16:creationId xmlns:a16="http://schemas.microsoft.com/office/drawing/2014/main" id="{45AD31AA-9C48-EA45-9FFE-4DE61317FF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488"/>
                <a:ext cx="340" cy="192"/>
                <a:chOff x="0" y="0"/>
                <a:chExt cx="340" cy="192"/>
              </a:xfrm>
            </p:grpSpPr>
            <p:sp>
              <p:nvSpPr>
                <p:cNvPr id="53" name="Rectangle 74">
                  <a:extLst>
                    <a:ext uri="{FF2B5EF4-FFF2-40B4-BE49-F238E27FC236}">
                      <a16:creationId xmlns:a16="http://schemas.microsoft.com/office/drawing/2014/main" id="{7A381420-3A9F-7D43-8E50-9EFDFAAE76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4" name="Rectangle 75">
                  <a:extLst>
                    <a:ext uri="{FF2B5EF4-FFF2-40B4-BE49-F238E27FC236}">
                      <a16:creationId xmlns:a16="http://schemas.microsoft.com/office/drawing/2014/main" id="{5E220FE4-5A75-4B4D-998B-0C4EA84159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0008</a:t>
                  </a:r>
                </a:p>
              </p:txBody>
            </p:sp>
          </p:grp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3A708E-61AC-DB46-91FF-8A5C669457BF}"/>
              </a:ext>
            </a:extLst>
          </p:cNvPr>
          <p:cNvGrpSpPr/>
          <p:nvPr/>
        </p:nvGrpSpPr>
        <p:grpSpPr>
          <a:xfrm>
            <a:off x="7146925" y="1295400"/>
            <a:ext cx="777875" cy="5410200"/>
            <a:chOff x="6156325" y="1273175"/>
            <a:chExt cx="777875" cy="5410200"/>
          </a:xfrm>
        </p:grpSpPr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2C1D56A8-6CC1-0746-B521-2AB2E40A6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18065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4FC71B35-7FA8-EE49-B59A-759ADECF2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21113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81" name="Rectangle 8">
              <a:extLst>
                <a:ext uri="{FF2B5EF4-FFF2-40B4-BE49-F238E27FC236}">
                  <a16:creationId xmlns:a16="http://schemas.microsoft.com/office/drawing/2014/main" id="{9587A9FA-D2D8-6248-8465-ED8468A16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24161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82" name="Rectangle 9">
              <a:extLst>
                <a:ext uri="{FF2B5EF4-FFF2-40B4-BE49-F238E27FC236}">
                  <a16:creationId xmlns:a16="http://schemas.microsoft.com/office/drawing/2014/main" id="{039301C5-61D6-AE46-A375-0DE51AFEE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27209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83" name="Rectangle 10">
              <a:extLst>
                <a:ext uri="{FF2B5EF4-FFF2-40B4-BE49-F238E27FC236}">
                  <a16:creationId xmlns:a16="http://schemas.microsoft.com/office/drawing/2014/main" id="{5B17F89B-B718-BC40-90B2-18D9599B5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0257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84" name="Rectangle 11">
              <a:extLst>
                <a:ext uri="{FF2B5EF4-FFF2-40B4-BE49-F238E27FC236}">
                  <a16:creationId xmlns:a16="http://schemas.microsoft.com/office/drawing/2014/main" id="{1B26C4CF-CB07-A04C-8577-6E0D0C5AD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3305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85" name="Rectangle 12">
              <a:extLst>
                <a:ext uri="{FF2B5EF4-FFF2-40B4-BE49-F238E27FC236}">
                  <a16:creationId xmlns:a16="http://schemas.microsoft.com/office/drawing/2014/main" id="{BA0AB966-F3AF-C545-B6F1-606CDD57D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6353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86" name="Rectangle 13">
              <a:extLst>
                <a:ext uri="{FF2B5EF4-FFF2-40B4-BE49-F238E27FC236}">
                  <a16:creationId xmlns:a16="http://schemas.microsoft.com/office/drawing/2014/main" id="{4FBD4A3C-3D87-7E4C-A77F-8D521426E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9401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87" name="Rectangle 14">
              <a:extLst>
                <a:ext uri="{FF2B5EF4-FFF2-40B4-BE49-F238E27FC236}">
                  <a16:creationId xmlns:a16="http://schemas.microsoft.com/office/drawing/2014/main" id="{CE9B3A7E-D101-7D43-99C4-5CF3AF2A6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42449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88" name="Rectangle 15">
              <a:extLst>
                <a:ext uri="{FF2B5EF4-FFF2-40B4-BE49-F238E27FC236}">
                  <a16:creationId xmlns:a16="http://schemas.microsoft.com/office/drawing/2014/main" id="{CD4121C3-BB3E-EA4A-8489-A4DB1176A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45497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89" name="Rectangle 16">
              <a:extLst>
                <a:ext uri="{FF2B5EF4-FFF2-40B4-BE49-F238E27FC236}">
                  <a16:creationId xmlns:a16="http://schemas.microsoft.com/office/drawing/2014/main" id="{4900FBAD-49AA-5A49-A543-30CA9ABA8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48545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90" name="Rectangle 17">
              <a:extLst>
                <a:ext uri="{FF2B5EF4-FFF2-40B4-BE49-F238E27FC236}">
                  <a16:creationId xmlns:a16="http://schemas.microsoft.com/office/drawing/2014/main" id="{F4E65F81-CE4E-7C40-99BB-E326FAB57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51593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FA4BE237-B844-2F46-8461-BCB05338A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325" y="1273175"/>
              <a:ext cx="777875" cy="3810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dirty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Bytes</a:t>
              </a:r>
            </a:p>
          </p:txBody>
        </p:sp>
        <p:sp>
          <p:nvSpPr>
            <p:cNvPr id="92" name="Rectangle 41">
              <a:extLst>
                <a:ext uri="{FF2B5EF4-FFF2-40B4-BE49-F238E27FC236}">
                  <a16:creationId xmlns:a16="http://schemas.microsoft.com/office/drawing/2014/main" id="{47E6A9F4-111E-4249-A365-6E36F6F6F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54641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93" name="Rectangle 43">
              <a:extLst>
                <a:ext uri="{FF2B5EF4-FFF2-40B4-BE49-F238E27FC236}">
                  <a16:creationId xmlns:a16="http://schemas.microsoft.com/office/drawing/2014/main" id="{DF2C17A5-D507-494A-9BDC-7D8442266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57689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94" name="Rectangle 45">
              <a:extLst>
                <a:ext uri="{FF2B5EF4-FFF2-40B4-BE49-F238E27FC236}">
                  <a16:creationId xmlns:a16="http://schemas.microsoft.com/office/drawing/2014/main" id="{9882DD37-AF31-8A41-AA54-423E0A6FA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60737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:a16="http://schemas.microsoft.com/office/drawing/2014/main" id="{8E25E4DE-3A43-2448-BD54-44018DAE2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6378575"/>
              <a:ext cx="609600" cy="3048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46515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404813" y="247650"/>
            <a:ext cx="8715375" cy="782638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sz="3000">
                <a:ea typeface="+mj-ea"/>
              </a:rPr>
              <a:t>The origin of the word Endian from Wikipedia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16599" y="3352800"/>
            <a:ext cx="3743325" cy="2330450"/>
          </a:xfrm>
        </p:spPr>
        <p:txBody>
          <a:bodyPr lIns="90360" tIns="44280" rIns="90360" bIns="44280"/>
          <a:lstStyle/>
          <a:p>
            <a:pPr marL="381000" indent="-381000">
              <a:lnSpc>
                <a:spcPct val="84000"/>
              </a:lnSpc>
              <a:spcBef>
                <a:spcPts val="1250"/>
              </a:spcBef>
              <a:tabLst>
                <a:tab pos="381000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b="0" i="1" dirty="0">
                <a:effectLst>
                  <a:outerShdw dist="38100" sx="1000" sy="1000" algn="tl">
                    <a:srgbClr val="C0C0C0"/>
                  </a:outerShdw>
                </a:effectLst>
              </a:rPr>
              <a:t>Big-endian</a:t>
            </a:r>
            <a:r>
              <a:rPr lang="en-GB" sz="2000" b="0" dirty="0">
                <a:effectLst>
                  <a:outerShdw dist="38100" sx="1000" sy="1000" algn="tl">
                    <a:srgbClr val="C0C0C0"/>
                  </a:outerShdw>
                </a:effectLst>
              </a:rPr>
              <a:t> and </a:t>
            </a:r>
            <a:r>
              <a:rPr lang="en-GB" sz="2000" b="0" i="1" dirty="0">
                <a:effectLst>
                  <a:outerShdw dist="38100" sx="1000" sy="1000" algn="tl">
                    <a:srgbClr val="C0C0C0"/>
                  </a:outerShdw>
                </a:effectLst>
              </a:rPr>
              <a:t>little-endian</a:t>
            </a:r>
            <a:r>
              <a:rPr lang="en-GB" sz="2000" b="0" dirty="0">
                <a:effectLst>
                  <a:outerShdw dist="38100" sx="1000" sy="1000" algn="tl">
                    <a:srgbClr val="C0C0C0"/>
                  </a:outerShdw>
                </a:effectLst>
              </a:rPr>
              <a:t> were taken from </a:t>
            </a:r>
            <a:r>
              <a:rPr lang="en-GB" sz="2000" b="0" dirty="0">
                <a:effectLst>
                  <a:outerShdw dist="38100" sx="1000" sy="1000" algn="tl">
                    <a:srgbClr val="C0C0C0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Jonathan Swift</a:t>
            </a:r>
            <a:r>
              <a:rPr lang="en-GB" sz="2000" b="0" dirty="0">
                <a:effectLst>
                  <a:outerShdw dist="38100" sx="1000" sy="1000" algn="tl">
                    <a:srgbClr val="C0C0C0"/>
                  </a:outerShdw>
                </a:effectLst>
              </a:rPr>
              <a:t>'s satiric novel </a:t>
            </a:r>
            <a:r>
              <a:rPr lang="en-GB" sz="2000" b="0" i="1" dirty="0">
                <a:effectLst>
                  <a:outerShdw dist="38100" sx="1000" sy="1000" algn="tl">
                    <a:srgbClr val="C0C0C0"/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Gulliver's Travels</a:t>
            </a:r>
            <a:r>
              <a:rPr lang="en-GB" sz="2000" b="0" dirty="0">
                <a:effectLst>
                  <a:outerShdw dist="38100" sx="1000" sy="1000" algn="tl">
                    <a:srgbClr val="C0C0C0"/>
                  </a:outerShdw>
                </a:effectLst>
              </a:rPr>
              <a:t>.</a:t>
            </a:r>
          </a:p>
          <a:p>
            <a:pPr marL="381000" indent="-381000">
              <a:lnSpc>
                <a:spcPct val="84000"/>
              </a:lnSpc>
              <a:spcBef>
                <a:spcPts val="1250"/>
              </a:spcBef>
              <a:tabLst>
                <a:tab pos="381000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b="0" dirty="0">
                <a:effectLst>
                  <a:outerShdw dist="38100" sx="1000" sy="1000" algn="tl">
                    <a:srgbClr val="C0C0C0"/>
                  </a:outerShdw>
                </a:effectLst>
              </a:rPr>
              <a:t>Gulliver finds two groups of people in </a:t>
            </a:r>
            <a:r>
              <a:rPr lang="en-GB" sz="2000" b="0" dirty="0">
                <a:effectLst>
                  <a:outerShdw dist="38100" sx="1000" sy="1000" algn="tl">
                    <a:srgbClr val="C0C0C0"/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Lilliput and Blefuscu</a:t>
            </a:r>
            <a:r>
              <a:rPr lang="en-GB" sz="2000" b="0" dirty="0">
                <a:effectLst>
                  <a:outerShdw dist="38100" sx="1000" sy="1000" algn="tl">
                    <a:srgbClr val="C0C0C0"/>
                  </a:outerShdw>
                </a:effectLst>
              </a:rPr>
              <a:t>  conflict over which end of an egg to crack.</a:t>
            </a:r>
          </a:p>
          <a:p>
            <a:pPr marL="381000" indent="-381000" eaLnBrk="1" hangingPunct="1">
              <a:lnSpc>
                <a:spcPct val="80000"/>
              </a:lnSpc>
              <a:spcBef>
                <a:spcPts val="1250"/>
              </a:spcBef>
              <a:tabLst>
                <a:tab pos="381000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000" b="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262" y="914400"/>
            <a:ext cx="6350000" cy="234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13" y="3930650"/>
            <a:ext cx="1765964" cy="2374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6705600" y="3927681"/>
            <a:ext cx="1765964" cy="2374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t="40701" r="17875" b="41582"/>
          <a:stretch/>
        </p:blipFill>
        <p:spPr>
          <a:xfrm rot="20244322">
            <a:off x="231306" y="3358000"/>
            <a:ext cx="2770796" cy="5977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55678" flipH="1">
            <a:off x="5306958" y="1790711"/>
            <a:ext cx="3373880" cy="33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7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Byte Ordering Example</a:t>
            </a:r>
          </a:p>
        </p:txBody>
      </p:sp>
      <p:sp>
        <p:nvSpPr>
          <p:cNvPr id="49157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524001"/>
            <a:ext cx="7896225" cy="4810124"/>
          </a:xfrm>
        </p:spPr>
        <p:txBody>
          <a:bodyPr/>
          <a:lstStyle/>
          <a:p>
            <a:pPr eaLnBrk="1" hangingPunct="1"/>
            <a:r>
              <a:rPr lang="en-US" dirty="0"/>
              <a:t>Example</a:t>
            </a:r>
          </a:p>
          <a:p>
            <a:pPr marL="552450" lvl="1" eaLnBrk="1" hangingPunct="1"/>
            <a:r>
              <a:rPr lang="en-US" dirty="0"/>
              <a:t>Variable </a:t>
            </a:r>
            <a:r>
              <a:rPr lang="en-US" b="1" dirty="0" err="1">
                <a:latin typeface="Courier" pitchFamily="2" charset="0"/>
              </a:rPr>
              <a:t>x</a:t>
            </a:r>
            <a:r>
              <a:rPr lang="en-US" dirty="0"/>
              <a:t> has 4-byte value of </a:t>
            </a:r>
            <a:r>
              <a:rPr lang="en-US" b="1" dirty="0">
                <a:latin typeface="Courier" pitchFamily="2" charset="0"/>
              </a:rPr>
              <a:t>0x01234567</a:t>
            </a:r>
          </a:p>
          <a:p>
            <a:pPr marL="552450" lvl="1" eaLnBrk="1" hangingPunct="1"/>
            <a:r>
              <a:rPr lang="en-US" dirty="0"/>
              <a:t>Address given by </a:t>
            </a:r>
            <a:r>
              <a:rPr lang="en-US" b="1" dirty="0">
                <a:latin typeface="Courier" pitchFamily="2" charset="0"/>
              </a:rPr>
              <a:t>&amp;</a:t>
            </a:r>
            <a:r>
              <a:rPr lang="en-US" b="1" dirty="0" err="1">
                <a:latin typeface="Courier" pitchFamily="2" charset="0"/>
              </a:rPr>
              <a:t>x</a:t>
            </a:r>
            <a:r>
              <a:rPr lang="en-US" dirty="0"/>
              <a:t> is </a:t>
            </a:r>
            <a:r>
              <a:rPr lang="en-US" b="1" dirty="0">
                <a:latin typeface="Courier" pitchFamily="2" charset="0"/>
              </a:rPr>
              <a:t>0x100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057400" y="3479800"/>
            <a:ext cx="5486400" cy="635000"/>
            <a:chOff x="0" y="0"/>
            <a:chExt cx="3456" cy="40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864" y="0"/>
              <a:ext cx="433" cy="192"/>
              <a:chOff x="0" y="0"/>
              <a:chExt cx="433" cy="192"/>
            </a:xfrm>
          </p:grpSpPr>
          <p:sp>
            <p:nvSpPr>
              <p:cNvPr id="49242" name="Rectangle 7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43" name="Rectangle 8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0x100</a:t>
                </a:r>
              </a:p>
            </p:txBody>
          </p:sp>
        </p:grpSp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1296" y="0"/>
              <a:ext cx="433" cy="192"/>
              <a:chOff x="0" y="0"/>
              <a:chExt cx="433" cy="192"/>
            </a:xfrm>
          </p:grpSpPr>
          <p:sp>
            <p:nvSpPr>
              <p:cNvPr id="49240" name="Rectangle 10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41" name="Rectangle 11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0x101</a:t>
                </a:r>
              </a:p>
            </p:txBody>
          </p:sp>
        </p:grpSp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1728" y="0"/>
              <a:ext cx="433" cy="192"/>
              <a:chOff x="0" y="0"/>
              <a:chExt cx="433" cy="192"/>
            </a:xfrm>
          </p:grpSpPr>
          <p:sp>
            <p:nvSpPr>
              <p:cNvPr id="49238" name="Rectangle 13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39" name="Rectangle 14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0x102</a:t>
                </a:r>
              </a:p>
            </p:txBody>
          </p:sp>
        </p:grpSp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2160" y="0"/>
              <a:ext cx="433" cy="192"/>
              <a:chOff x="0" y="0"/>
              <a:chExt cx="433" cy="192"/>
            </a:xfrm>
          </p:grpSpPr>
          <p:sp>
            <p:nvSpPr>
              <p:cNvPr id="49236" name="Rectangle 16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37" name="Rectangle 17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0x103</a:t>
                </a:r>
              </a:p>
            </p:txBody>
          </p:sp>
        </p:grpSp>
        <p:sp>
          <p:nvSpPr>
            <p:cNvPr id="49220" name="Rectangle 18"/>
            <p:cNvSpPr>
              <a:spLocks/>
            </p:cNvSpPr>
            <p:nvPr/>
          </p:nvSpPr>
          <p:spPr bwMode="auto">
            <a:xfrm>
              <a:off x="0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9221" name="Rectangle 19"/>
            <p:cNvSpPr>
              <a:spLocks/>
            </p:cNvSpPr>
            <p:nvPr/>
          </p:nvSpPr>
          <p:spPr bwMode="auto">
            <a:xfrm>
              <a:off x="432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864" y="176"/>
              <a:ext cx="432" cy="224"/>
              <a:chOff x="0" y="0"/>
              <a:chExt cx="432" cy="224"/>
            </a:xfrm>
          </p:grpSpPr>
          <p:sp>
            <p:nvSpPr>
              <p:cNvPr id="49234" name="Rectangle 21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35" name="Rectangle 22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</a:t>
                </a:r>
              </a:p>
            </p:txBody>
          </p:sp>
        </p:grpSp>
        <p:grpSp>
          <p:nvGrpSpPr>
            <p:cNvPr id="8" name="Group 23"/>
            <p:cNvGrpSpPr>
              <a:grpSpLocks/>
            </p:cNvGrpSpPr>
            <p:nvPr/>
          </p:nvGrpSpPr>
          <p:grpSpPr bwMode="auto">
            <a:xfrm>
              <a:off x="1296" y="176"/>
              <a:ext cx="432" cy="224"/>
              <a:chOff x="0" y="0"/>
              <a:chExt cx="432" cy="224"/>
            </a:xfrm>
          </p:grpSpPr>
          <p:sp>
            <p:nvSpPr>
              <p:cNvPr id="49232" name="Rectangle 24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33" name="Rectangle 25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23</a:t>
                </a:r>
              </a:p>
            </p:txBody>
          </p:sp>
        </p:grpSp>
        <p:grpSp>
          <p:nvGrpSpPr>
            <p:cNvPr id="9" name="Group 26"/>
            <p:cNvGrpSpPr>
              <a:grpSpLocks/>
            </p:cNvGrpSpPr>
            <p:nvPr/>
          </p:nvGrpSpPr>
          <p:grpSpPr bwMode="auto">
            <a:xfrm>
              <a:off x="1728" y="176"/>
              <a:ext cx="432" cy="224"/>
              <a:chOff x="0" y="0"/>
              <a:chExt cx="432" cy="224"/>
            </a:xfrm>
          </p:grpSpPr>
          <p:sp>
            <p:nvSpPr>
              <p:cNvPr id="49230" name="Rectangle 27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31" name="Rectangle 28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45</a:t>
                </a:r>
              </a:p>
            </p:txBody>
          </p:sp>
        </p:grpSp>
        <p:grpSp>
          <p:nvGrpSpPr>
            <p:cNvPr id="10" name="Group 29"/>
            <p:cNvGrpSpPr>
              <a:grpSpLocks/>
            </p:cNvGrpSpPr>
            <p:nvPr/>
          </p:nvGrpSpPr>
          <p:grpSpPr bwMode="auto">
            <a:xfrm>
              <a:off x="2160" y="176"/>
              <a:ext cx="432" cy="224"/>
              <a:chOff x="0" y="0"/>
              <a:chExt cx="432" cy="224"/>
            </a:xfrm>
          </p:grpSpPr>
          <p:sp>
            <p:nvSpPr>
              <p:cNvPr id="49228" name="Rectangle 30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29" name="Rectangle 31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67</a:t>
                </a:r>
              </a:p>
            </p:txBody>
          </p:sp>
        </p:grpSp>
        <p:sp>
          <p:nvSpPr>
            <p:cNvPr id="49226" name="Rectangle 32"/>
            <p:cNvSpPr>
              <a:spLocks/>
            </p:cNvSpPr>
            <p:nvPr/>
          </p:nvSpPr>
          <p:spPr bwMode="auto">
            <a:xfrm>
              <a:off x="2592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9227" name="Rectangle 33"/>
            <p:cNvSpPr>
              <a:spLocks/>
            </p:cNvSpPr>
            <p:nvPr/>
          </p:nvSpPr>
          <p:spPr bwMode="auto">
            <a:xfrm>
              <a:off x="3024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11" name="Group 34"/>
          <p:cNvGrpSpPr>
            <a:grpSpLocks/>
          </p:cNvGrpSpPr>
          <p:nvPr/>
        </p:nvGrpSpPr>
        <p:grpSpPr bwMode="auto">
          <a:xfrm>
            <a:off x="2057400" y="4318000"/>
            <a:ext cx="5486400" cy="635000"/>
            <a:chOff x="0" y="0"/>
            <a:chExt cx="3456" cy="400"/>
          </a:xfrm>
        </p:grpSpPr>
        <p:grpSp>
          <p:nvGrpSpPr>
            <p:cNvPr id="12" name="Group 35"/>
            <p:cNvGrpSpPr>
              <a:grpSpLocks/>
            </p:cNvGrpSpPr>
            <p:nvPr/>
          </p:nvGrpSpPr>
          <p:grpSpPr bwMode="auto">
            <a:xfrm>
              <a:off x="864" y="0"/>
              <a:ext cx="433" cy="192"/>
              <a:chOff x="0" y="0"/>
              <a:chExt cx="433" cy="192"/>
            </a:xfrm>
          </p:grpSpPr>
          <p:sp>
            <p:nvSpPr>
              <p:cNvPr id="49214" name="Rectangle 36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15" name="Rectangle 37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0x100</a:t>
                </a:r>
              </a:p>
            </p:txBody>
          </p:sp>
        </p:grpSp>
        <p:grpSp>
          <p:nvGrpSpPr>
            <p:cNvPr id="13" name="Group 38"/>
            <p:cNvGrpSpPr>
              <a:grpSpLocks/>
            </p:cNvGrpSpPr>
            <p:nvPr/>
          </p:nvGrpSpPr>
          <p:grpSpPr bwMode="auto">
            <a:xfrm>
              <a:off x="1296" y="0"/>
              <a:ext cx="433" cy="192"/>
              <a:chOff x="0" y="0"/>
              <a:chExt cx="433" cy="192"/>
            </a:xfrm>
          </p:grpSpPr>
          <p:sp>
            <p:nvSpPr>
              <p:cNvPr id="49212" name="Rectangle 39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13" name="Rectangle 40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0x101</a:t>
                </a:r>
              </a:p>
            </p:txBody>
          </p:sp>
        </p:grpSp>
        <p:grpSp>
          <p:nvGrpSpPr>
            <p:cNvPr id="14" name="Group 41"/>
            <p:cNvGrpSpPr>
              <a:grpSpLocks/>
            </p:cNvGrpSpPr>
            <p:nvPr/>
          </p:nvGrpSpPr>
          <p:grpSpPr bwMode="auto">
            <a:xfrm>
              <a:off x="1728" y="0"/>
              <a:ext cx="433" cy="192"/>
              <a:chOff x="0" y="0"/>
              <a:chExt cx="433" cy="192"/>
            </a:xfrm>
          </p:grpSpPr>
          <p:sp>
            <p:nvSpPr>
              <p:cNvPr id="49210" name="Rectangle 42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11" name="Rectangle 43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0x102</a:t>
                </a:r>
              </a:p>
            </p:txBody>
          </p:sp>
        </p:grpSp>
        <p:grpSp>
          <p:nvGrpSpPr>
            <p:cNvPr id="15" name="Group 44"/>
            <p:cNvGrpSpPr>
              <a:grpSpLocks/>
            </p:cNvGrpSpPr>
            <p:nvPr/>
          </p:nvGrpSpPr>
          <p:grpSpPr bwMode="auto">
            <a:xfrm>
              <a:off x="2160" y="0"/>
              <a:ext cx="433" cy="192"/>
              <a:chOff x="0" y="0"/>
              <a:chExt cx="433" cy="192"/>
            </a:xfrm>
          </p:grpSpPr>
          <p:sp>
            <p:nvSpPr>
              <p:cNvPr id="49208" name="Rectangle 45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09" name="Rectangle 46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0x103</a:t>
                </a:r>
              </a:p>
            </p:txBody>
          </p:sp>
        </p:grpSp>
        <p:sp>
          <p:nvSpPr>
            <p:cNvPr id="49192" name="Rectangle 47"/>
            <p:cNvSpPr>
              <a:spLocks/>
            </p:cNvSpPr>
            <p:nvPr/>
          </p:nvSpPr>
          <p:spPr bwMode="auto">
            <a:xfrm>
              <a:off x="0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9193" name="Rectangle 48"/>
            <p:cNvSpPr>
              <a:spLocks/>
            </p:cNvSpPr>
            <p:nvPr/>
          </p:nvSpPr>
          <p:spPr bwMode="auto">
            <a:xfrm>
              <a:off x="432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grpSp>
          <p:nvGrpSpPr>
            <p:cNvPr id="16" name="Group 49"/>
            <p:cNvGrpSpPr>
              <a:grpSpLocks/>
            </p:cNvGrpSpPr>
            <p:nvPr/>
          </p:nvGrpSpPr>
          <p:grpSpPr bwMode="auto">
            <a:xfrm>
              <a:off x="864" y="176"/>
              <a:ext cx="432" cy="224"/>
              <a:chOff x="0" y="0"/>
              <a:chExt cx="432" cy="224"/>
            </a:xfrm>
          </p:grpSpPr>
          <p:sp>
            <p:nvSpPr>
              <p:cNvPr id="49206" name="Rectangle 50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07" name="Rectangle 51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67</a:t>
                </a:r>
              </a:p>
            </p:txBody>
          </p:sp>
        </p:grpSp>
        <p:grpSp>
          <p:nvGrpSpPr>
            <p:cNvPr id="17" name="Group 52"/>
            <p:cNvGrpSpPr>
              <a:grpSpLocks/>
            </p:cNvGrpSpPr>
            <p:nvPr/>
          </p:nvGrpSpPr>
          <p:grpSpPr bwMode="auto">
            <a:xfrm>
              <a:off x="1296" y="176"/>
              <a:ext cx="432" cy="224"/>
              <a:chOff x="0" y="0"/>
              <a:chExt cx="432" cy="224"/>
            </a:xfrm>
          </p:grpSpPr>
          <p:sp>
            <p:nvSpPr>
              <p:cNvPr id="49204" name="Rectangle 53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05" name="Rectangle 54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45</a:t>
                </a:r>
              </a:p>
            </p:txBody>
          </p:sp>
        </p:grpSp>
        <p:grpSp>
          <p:nvGrpSpPr>
            <p:cNvPr id="18" name="Group 55"/>
            <p:cNvGrpSpPr>
              <a:grpSpLocks/>
            </p:cNvGrpSpPr>
            <p:nvPr/>
          </p:nvGrpSpPr>
          <p:grpSpPr bwMode="auto">
            <a:xfrm>
              <a:off x="1728" y="176"/>
              <a:ext cx="432" cy="224"/>
              <a:chOff x="0" y="0"/>
              <a:chExt cx="432" cy="224"/>
            </a:xfrm>
          </p:grpSpPr>
          <p:sp>
            <p:nvSpPr>
              <p:cNvPr id="49202" name="Rectangle 56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03" name="Rectangle 57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23</a:t>
                </a:r>
              </a:p>
            </p:txBody>
          </p:sp>
        </p:grpSp>
        <p:grpSp>
          <p:nvGrpSpPr>
            <p:cNvPr id="19" name="Group 58"/>
            <p:cNvGrpSpPr>
              <a:grpSpLocks/>
            </p:cNvGrpSpPr>
            <p:nvPr/>
          </p:nvGrpSpPr>
          <p:grpSpPr bwMode="auto">
            <a:xfrm>
              <a:off x="2160" y="176"/>
              <a:ext cx="432" cy="224"/>
              <a:chOff x="0" y="0"/>
              <a:chExt cx="432" cy="224"/>
            </a:xfrm>
          </p:grpSpPr>
          <p:sp>
            <p:nvSpPr>
              <p:cNvPr id="49200" name="Rectangle 59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01" name="Rectangle 60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</a:t>
                </a:r>
              </a:p>
            </p:txBody>
          </p:sp>
        </p:grpSp>
        <p:sp>
          <p:nvSpPr>
            <p:cNvPr id="49198" name="Rectangle 61"/>
            <p:cNvSpPr>
              <a:spLocks/>
            </p:cNvSpPr>
            <p:nvPr/>
          </p:nvSpPr>
          <p:spPr bwMode="auto">
            <a:xfrm>
              <a:off x="2592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9199" name="Rectangle 62"/>
            <p:cNvSpPr>
              <a:spLocks/>
            </p:cNvSpPr>
            <p:nvPr/>
          </p:nvSpPr>
          <p:spPr bwMode="auto">
            <a:xfrm>
              <a:off x="3024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sp>
        <p:nvSpPr>
          <p:cNvPr id="49160" name="Rectangle 63"/>
          <p:cNvSpPr>
            <a:spLocks/>
          </p:cNvSpPr>
          <p:nvPr/>
        </p:nvSpPr>
        <p:spPr bwMode="auto">
          <a:xfrm>
            <a:off x="838200" y="3403600"/>
            <a:ext cx="179070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25400" tIns="25400" rIns="63500" bIns="25400">
            <a:prstTxWarp prst="textNoShape">
              <a:avLst/>
            </a:prstTxWarp>
          </a:bodyPr>
          <a:lstStyle/>
          <a:p>
            <a:pPr marL="12700" eaLnBrk="1" hangingPunct="1">
              <a:lnSpc>
                <a:spcPct val="95000"/>
              </a:lnSpc>
            </a:pPr>
            <a:r>
              <a:rPr lang="en-US" sz="1800">
                <a:solidFill>
                  <a:srgbClr val="980002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Big Endian</a:t>
            </a:r>
          </a:p>
        </p:txBody>
      </p:sp>
      <p:sp>
        <p:nvSpPr>
          <p:cNvPr id="49161" name="Rectangle 64"/>
          <p:cNvSpPr>
            <a:spLocks/>
          </p:cNvSpPr>
          <p:nvPr/>
        </p:nvSpPr>
        <p:spPr bwMode="auto">
          <a:xfrm>
            <a:off x="838200" y="4241800"/>
            <a:ext cx="179070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25400" tIns="25400" rIns="63500" bIns="25400">
            <a:prstTxWarp prst="textNoShape">
              <a:avLst/>
            </a:prstTxWarp>
          </a:bodyPr>
          <a:lstStyle/>
          <a:p>
            <a:pPr marL="12700" eaLnBrk="1" hangingPunct="1">
              <a:lnSpc>
                <a:spcPct val="95000"/>
              </a:lnSpc>
            </a:pPr>
            <a:r>
              <a:rPr lang="en-US" sz="1800">
                <a:solidFill>
                  <a:srgbClr val="980002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Little Endian</a:t>
            </a:r>
          </a:p>
        </p:txBody>
      </p:sp>
      <p:grpSp>
        <p:nvGrpSpPr>
          <p:cNvPr id="20" name="Group 65"/>
          <p:cNvGrpSpPr>
            <a:grpSpLocks/>
          </p:cNvGrpSpPr>
          <p:nvPr/>
        </p:nvGrpSpPr>
        <p:grpSpPr bwMode="auto">
          <a:xfrm>
            <a:off x="3429000" y="3759200"/>
            <a:ext cx="2743200" cy="355600"/>
            <a:chOff x="0" y="0"/>
            <a:chExt cx="1728" cy="224"/>
          </a:xfrm>
        </p:grpSpPr>
        <p:grpSp>
          <p:nvGrpSpPr>
            <p:cNvPr id="21" name="Group 66"/>
            <p:cNvGrpSpPr>
              <a:grpSpLocks/>
            </p:cNvGrpSpPr>
            <p:nvPr/>
          </p:nvGrpSpPr>
          <p:grpSpPr bwMode="auto">
            <a:xfrm>
              <a:off x="0" y="0"/>
              <a:ext cx="432" cy="224"/>
              <a:chOff x="0" y="0"/>
              <a:chExt cx="432" cy="224"/>
            </a:xfrm>
          </p:grpSpPr>
          <p:sp>
            <p:nvSpPr>
              <p:cNvPr id="49186" name="Rectangle 67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87" name="Rectangle 68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</a:t>
                </a:r>
              </a:p>
            </p:txBody>
          </p:sp>
        </p:grpSp>
        <p:grpSp>
          <p:nvGrpSpPr>
            <p:cNvPr id="22" name="Group 69"/>
            <p:cNvGrpSpPr>
              <a:grpSpLocks/>
            </p:cNvGrpSpPr>
            <p:nvPr/>
          </p:nvGrpSpPr>
          <p:grpSpPr bwMode="auto">
            <a:xfrm>
              <a:off x="432" y="0"/>
              <a:ext cx="432" cy="224"/>
              <a:chOff x="0" y="0"/>
              <a:chExt cx="432" cy="224"/>
            </a:xfrm>
          </p:grpSpPr>
          <p:sp>
            <p:nvSpPr>
              <p:cNvPr id="49184" name="Rectangle 70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85" name="Rectangle 71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23</a:t>
                </a:r>
              </a:p>
            </p:txBody>
          </p:sp>
        </p:grpSp>
        <p:grpSp>
          <p:nvGrpSpPr>
            <p:cNvPr id="23" name="Group 72"/>
            <p:cNvGrpSpPr>
              <a:grpSpLocks/>
            </p:cNvGrpSpPr>
            <p:nvPr/>
          </p:nvGrpSpPr>
          <p:grpSpPr bwMode="auto">
            <a:xfrm>
              <a:off x="864" y="0"/>
              <a:ext cx="432" cy="224"/>
              <a:chOff x="0" y="0"/>
              <a:chExt cx="432" cy="224"/>
            </a:xfrm>
          </p:grpSpPr>
          <p:sp>
            <p:nvSpPr>
              <p:cNvPr id="49182" name="Rectangle 73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83" name="Rectangle 74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45</a:t>
                </a:r>
              </a:p>
            </p:txBody>
          </p:sp>
        </p:grpSp>
        <p:grpSp>
          <p:nvGrpSpPr>
            <p:cNvPr id="24" name="Group 75"/>
            <p:cNvGrpSpPr>
              <a:grpSpLocks/>
            </p:cNvGrpSpPr>
            <p:nvPr/>
          </p:nvGrpSpPr>
          <p:grpSpPr bwMode="auto">
            <a:xfrm>
              <a:off x="1296" y="0"/>
              <a:ext cx="432" cy="224"/>
              <a:chOff x="0" y="0"/>
              <a:chExt cx="432" cy="224"/>
            </a:xfrm>
          </p:grpSpPr>
          <p:sp>
            <p:nvSpPr>
              <p:cNvPr id="49180" name="Rectangle 76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81" name="Rectangle 77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67</a:t>
                </a:r>
              </a:p>
            </p:txBody>
          </p:sp>
        </p:grpSp>
      </p:grpSp>
      <p:grpSp>
        <p:nvGrpSpPr>
          <p:cNvPr id="25" name="Group 78"/>
          <p:cNvGrpSpPr>
            <a:grpSpLocks/>
          </p:cNvGrpSpPr>
          <p:nvPr/>
        </p:nvGrpSpPr>
        <p:grpSpPr bwMode="auto">
          <a:xfrm>
            <a:off x="3429000" y="4597400"/>
            <a:ext cx="2743200" cy="355600"/>
            <a:chOff x="0" y="0"/>
            <a:chExt cx="1728" cy="224"/>
          </a:xfrm>
        </p:grpSpPr>
        <p:grpSp>
          <p:nvGrpSpPr>
            <p:cNvPr id="26" name="Group 79"/>
            <p:cNvGrpSpPr>
              <a:grpSpLocks/>
            </p:cNvGrpSpPr>
            <p:nvPr/>
          </p:nvGrpSpPr>
          <p:grpSpPr bwMode="auto">
            <a:xfrm>
              <a:off x="0" y="0"/>
              <a:ext cx="432" cy="224"/>
              <a:chOff x="0" y="0"/>
              <a:chExt cx="432" cy="224"/>
            </a:xfrm>
          </p:grpSpPr>
          <p:sp>
            <p:nvSpPr>
              <p:cNvPr id="49174" name="Rectangle 80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75" name="Rectangle 81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67</a:t>
                </a:r>
              </a:p>
            </p:txBody>
          </p:sp>
        </p:grpSp>
        <p:grpSp>
          <p:nvGrpSpPr>
            <p:cNvPr id="27" name="Group 82"/>
            <p:cNvGrpSpPr>
              <a:grpSpLocks/>
            </p:cNvGrpSpPr>
            <p:nvPr/>
          </p:nvGrpSpPr>
          <p:grpSpPr bwMode="auto">
            <a:xfrm>
              <a:off x="432" y="0"/>
              <a:ext cx="432" cy="224"/>
              <a:chOff x="0" y="0"/>
              <a:chExt cx="432" cy="224"/>
            </a:xfrm>
          </p:grpSpPr>
          <p:sp>
            <p:nvSpPr>
              <p:cNvPr id="49172" name="Rectangle 83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73" name="Rectangle 84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45</a:t>
                </a:r>
              </a:p>
            </p:txBody>
          </p:sp>
        </p:grpSp>
        <p:grpSp>
          <p:nvGrpSpPr>
            <p:cNvPr id="28" name="Group 85"/>
            <p:cNvGrpSpPr>
              <a:grpSpLocks/>
            </p:cNvGrpSpPr>
            <p:nvPr/>
          </p:nvGrpSpPr>
          <p:grpSpPr bwMode="auto">
            <a:xfrm>
              <a:off x="864" y="0"/>
              <a:ext cx="432" cy="224"/>
              <a:chOff x="0" y="0"/>
              <a:chExt cx="432" cy="224"/>
            </a:xfrm>
          </p:grpSpPr>
          <p:sp>
            <p:nvSpPr>
              <p:cNvPr id="49170" name="Rectangle 86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71" name="Rectangle 87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23</a:t>
                </a:r>
              </a:p>
            </p:txBody>
          </p:sp>
        </p:grpSp>
        <p:grpSp>
          <p:nvGrpSpPr>
            <p:cNvPr id="29" name="Group 88"/>
            <p:cNvGrpSpPr>
              <a:grpSpLocks/>
            </p:cNvGrpSpPr>
            <p:nvPr/>
          </p:nvGrpSpPr>
          <p:grpSpPr bwMode="auto">
            <a:xfrm>
              <a:off x="1296" y="0"/>
              <a:ext cx="432" cy="224"/>
              <a:chOff x="0" y="0"/>
              <a:chExt cx="432" cy="224"/>
            </a:xfrm>
          </p:grpSpPr>
          <p:sp>
            <p:nvSpPr>
              <p:cNvPr id="49168" name="Rectangle 89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69" name="Rectangle 90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/>
          </p:cNvSpPr>
          <p:nvPr/>
        </p:nvSpPr>
        <p:spPr bwMode="auto">
          <a:xfrm>
            <a:off x="4432300" y="2324100"/>
            <a:ext cx="4381500" cy="3149600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8434" name="Rectangle 2"/>
          <p:cNvSpPr>
            <a:spLocks/>
          </p:cNvSpPr>
          <p:nvPr/>
        </p:nvSpPr>
        <p:spPr bwMode="auto">
          <a:xfrm>
            <a:off x="749300" y="4762500"/>
            <a:ext cx="2730500" cy="1841500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749300" y="2222500"/>
            <a:ext cx="2730500" cy="1841500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325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Representing Integers</a:t>
            </a:r>
          </a:p>
        </p:txBody>
      </p:sp>
      <p:sp>
        <p:nvSpPr>
          <p:cNvPr id="18439" name="Rectangle 7"/>
          <p:cNvSpPr>
            <a:spLocks/>
          </p:cNvSpPr>
          <p:nvPr/>
        </p:nvSpPr>
        <p:spPr bwMode="auto">
          <a:xfrm>
            <a:off x="5080000" y="292100"/>
            <a:ext cx="3975100" cy="1295400"/>
          </a:xfrm>
          <a:prstGeom prst="rect">
            <a:avLst/>
          </a:prstGeom>
          <a:solidFill>
            <a:srgbClr val="FFFF99"/>
          </a:solidFill>
          <a:ln w="12700" cap="flat">
            <a:solidFill>
              <a:srgbClr val="000066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50800" tIns="50800" bIns="50800">
            <a:prstTxWarp prst="textNoShape">
              <a:avLst/>
            </a:prstTxWarp>
          </a:bodyPr>
          <a:lstStyle/>
          <a:p>
            <a:pPr eaLnBrk="1" hangingPunct="1">
              <a:spcBef>
                <a:spcPts val="1100"/>
              </a:spcBef>
              <a:tabLst>
                <a:tab pos="1130300" algn="l"/>
                <a:tab pos="1866900" algn="l"/>
                <a:tab pos="1130300" algn="l"/>
                <a:tab pos="1866900" algn="l"/>
                <a:tab pos="1130300" algn="l"/>
                <a:tab pos="1866900" algn="l"/>
              </a:tabLst>
              <a:defRPr/>
            </a:pPr>
            <a:r>
              <a:rPr lang="en-US" sz="1800" dirty="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Decimal:	</a:t>
            </a:r>
            <a:r>
              <a:rPr lang="en-US" sz="18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15213</a:t>
            </a:r>
          </a:p>
          <a:p>
            <a:pPr eaLnBrk="1" hangingPunct="1">
              <a:spcBef>
                <a:spcPts val="1100"/>
              </a:spcBef>
              <a:tabLst>
                <a:tab pos="1130300" algn="l"/>
                <a:tab pos="1866900" algn="l"/>
                <a:tab pos="1130300" algn="l"/>
                <a:tab pos="1866900" algn="l"/>
                <a:tab pos="1130300" algn="l"/>
                <a:tab pos="1866900" algn="l"/>
              </a:tabLst>
              <a:defRPr/>
            </a:pPr>
            <a:r>
              <a:rPr lang="en-US" sz="1800" dirty="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Binary:</a:t>
            </a:r>
            <a:r>
              <a:rPr lang="en-US" sz="18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	0011 1011 0110 1101</a:t>
            </a:r>
          </a:p>
          <a:p>
            <a:pPr eaLnBrk="1" hangingPunct="1">
              <a:spcBef>
                <a:spcPts val="1100"/>
              </a:spcBef>
              <a:tabLst>
                <a:tab pos="1130300" algn="l"/>
                <a:tab pos="1866900" algn="l"/>
                <a:tab pos="1130300" algn="l"/>
                <a:tab pos="1866900" algn="l"/>
                <a:tab pos="1130300" algn="l"/>
                <a:tab pos="1866900" algn="l"/>
              </a:tabLst>
              <a:defRPr/>
            </a:pPr>
            <a:r>
              <a:rPr lang="en-US" sz="1800" dirty="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Hex:</a:t>
            </a:r>
            <a:r>
              <a:rPr lang="en-US" sz="18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	  3    B    6    D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36600" y="2208213"/>
            <a:ext cx="1476375" cy="1703387"/>
            <a:chOff x="0" y="0"/>
            <a:chExt cx="930" cy="1073"/>
          </a:xfrm>
        </p:grpSpPr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144" y="273"/>
              <a:ext cx="384" cy="800"/>
              <a:chOff x="0" y="0"/>
              <a:chExt cx="384" cy="800"/>
            </a:xfrm>
          </p:grpSpPr>
          <p:grpSp>
            <p:nvGrpSpPr>
              <p:cNvPr id="4" name="Group 10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98" name="Rectangle 11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99" name="Rectangle 12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6D</a:t>
                  </a:r>
                </a:p>
              </p:txBody>
            </p:sp>
          </p:grpSp>
          <p:grpSp>
            <p:nvGrpSpPr>
              <p:cNvPr id="5" name="Group 13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96" name="Rectangle 14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97" name="Rectangle 15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3B</a:t>
                  </a:r>
                </a:p>
              </p:txBody>
            </p:sp>
          </p:grpSp>
          <p:grpSp>
            <p:nvGrpSpPr>
              <p:cNvPr id="6" name="Group 16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94" name="Rectangle 17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95" name="Rectangle 18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  <p:grpSp>
            <p:nvGrpSpPr>
              <p:cNvPr id="7" name="Group 19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92" name="Rectangle 20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93" name="Rectangle 21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</p:grpSp>
        <p:sp>
          <p:nvSpPr>
            <p:cNvPr id="53387" name="Rectangle 22"/>
            <p:cNvSpPr>
              <a:spLocks/>
            </p:cNvSpPr>
            <p:nvPr/>
          </p:nvSpPr>
          <p:spPr bwMode="auto">
            <a:xfrm>
              <a:off x="0" y="0"/>
              <a:ext cx="930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IA32, x86-64</a:t>
              </a:r>
            </a:p>
          </p:txBody>
        </p: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2641600" y="2208213"/>
            <a:ext cx="617538" cy="1703387"/>
            <a:chOff x="0" y="0"/>
            <a:chExt cx="389" cy="1073"/>
          </a:xfrm>
        </p:grpSpPr>
        <p:grpSp>
          <p:nvGrpSpPr>
            <p:cNvPr id="9" name="Group 24"/>
            <p:cNvGrpSpPr>
              <a:grpSpLocks/>
            </p:cNvGrpSpPr>
            <p:nvPr/>
          </p:nvGrpSpPr>
          <p:grpSpPr bwMode="auto">
            <a:xfrm>
              <a:off x="0" y="273"/>
              <a:ext cx="384" cy="800"/>
              <a:chOff x="0" y="0"/>
              <a:chExt cx="384" cy="800"/>
            </a:xfrm>
          </p:grpSpPr>
          <p:grpSp>
            <p:nvGrpSpPr>
              <p:cNvPr id="10" name="Group 25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84" name="Rectangle 26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85" name="Rectangle 27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3B</a:t>
                  </a:r>
                </a:p>
              </p:txBody>
            </p:sp>
          </p:grpSp>
          <p:grpSp>
            <p:nvGrpSpPr>
              <p:cNvPr id="11" name="Group 28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82" name="Rectangle 29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83" name="Rectangle 30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6D</a:t>
                  </a:r>
                </a:p>
              </p:txBody>
            </p:sp>
          </p:grpSp>
          <p:grpSp>
            <p:nvGrpSpPr>
              <p:cNvPr id="12" name="Group 31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80" name="Rectangle 32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81" name="Rectangle 33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  <p:grpSp>
            <p:nvGrpSpPr>
              <p:cNvPr id="13" name="Group 34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78" name="Rectangle 35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79" name="Rectangle 36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</p:grpSp>
        <p:sp>
          <p:nvSpPr>
            <p:cNvPr id="53373" name="Rectangle 37"/>
            <p:cNvSpPr>
              <a:spLocks/>
            </p:cNvSpPr>
            <p:nvPr/>
          </p:nvSpPr>
          <p:spPr bwMode="auto">
            <a:xfrm>
              <a:off x="20" y="0"/>
              <a:ext cx="369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Sun</a:t>
              </a:r>
            </a:p>
          </p:txBody>
        </p:sp>
      </p:grpSp>
      <p:grpSp>
        <p:nvGrpSpPr>
          <p:cNvPr id="14" name="Group 38"/>
          <p:cNvGrpSpPr>
            <a:grpSpLocks/>
          </p:cNvGrpSpPr>
          <p:nvPr/>
        </p:nvGrpSpPr>
        <p:grpSpPr bwMode="auto">
          <a:xfrm>
            <a:off x="1574800" y="2819400"/>
            <a:ext cx="1066800" cy="914400"/>
            <a:chOff x="0" y="0"/>
            <a:chExt cx="672" cy="576"/>
          </a:xfrm>
        </p:grpSpPr>
        <p:sp>
          <p:nvSpPr>
            <p:cNvPr id="53368" name="Line 39"/>
            <p:cNvSpPr>
              <a:spLocks noChangeShapeType="1"/>
            </p:cNvSpPr>
            <p:nvPr/>
          </p:nvSpPr>
          <p:spPr bwMode="auto">
            <a:xfrm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69" name="Line 40"/>
            <p:cNvSpPr>
              <a:spLocks noChangeShapeType="1"/>
            </p:cNvSpPr>
            <p:nvPr/>
          </p:nvSpPr>
          <p:spPr bwMode="auto">
            <a:xfrm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70" name="Line 41"/>
            <p:cNvSpPr>
              <a:spLocks noChangeShapeType="1"/>
            </p:cNvSpPr>
            <p:nvPr/>
          </p:nvSpPr>
          <p:spPr bwMode="auto">
            <a:xfrm rot="10800000" flipH="1"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71" name="Line 42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sp>
        <p:nvSpPr>
          <p:cNvPr id="53260" name="Rectangle 43"/>
          <p:cNvSpPr>
            <a:spLocks/>
          </p:cNvSpPr>
          <p:nvPr/>
        </p:nvSpPr>
        <p:spPr bwMode="auto">
          <a:xfrm>
            <a:off x="357188" y="17526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/>
            <a:r>
              <a:rPr lang="en-US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 = 15213;</a:t>
            </a:r>
          </a:p>
        </p:txBody>
      </p:sp>
      <p:grpSp>
        <p:nvGrpSpPr>
          <p:cNvPr id="15" name="Group 44"/>
          <p:cNvGrpSpPr>
            <a:grpSpLocks/>
          </p:cNvGrpSpPr>
          <p:nvPr/>
        </p:nvGrpSpPr>
        <p:grpSpPr bwMode="auto">
          <a:xfrm>
            <a:off x="749300" y="4773613"/>
            <a:ext cx="1476375" cy="1703387"/>
            <a:chOff x="0" y="0"/>
            <a:chExt cx="930" cy="1073"/>
          </a:xfrm>
        </p:grpSpPr>
        <p:grpSp>
          <p:nvGrpSpPr>
            <p:cNvPr id="16" name="Group 45"/>
            <p:cNvGrpSpPr>
              <a:grpSpLocks/>
            </p:cNvGrpSpPr>
            <p:nvPr/>
          </p:nvGrpSpPr>
          <p:grpSpPr bwMode="auto">
            <a:xfrm>
              <a:off x="144" y="273"/>
              <a:ext cx="384" cy="800"/>
              <a:chOff x="0" y="0"/>
              <a:chExt cx="384" cy="800"/>
            </a:xfrm>
          </p:grpSpPr>
          <p:grpSp>
            <p:nvGrpSpPr>
              <p:cNvPr id="17" name="Group 46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66" name="Rectangle 47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67" name="Rectangle 48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93</a:t>
                  </a:r>
                </a:p>
              </p:txBody>
            </p:sp>
          </p:grpSp>
          <p:grpSp>
            <p:nvGrpSpPr>
              <p:cNvPr id="18" name="Group 49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64" name="Rectangle 50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65" name="Rectangle 51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C4</a:t>
                  </a:r>
                </a:p>
              </p:txBody>
            </p:sp>
          </p:grpSp>
          <p:grpSp>
            <p:nvGrpSpPr>
              <p:cNvPr id="19" name="Group 52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62" name="Rectangle 53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63" name="Rectangle 54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FF</a:t>
                  </a:r>
                </a:p>
              </p:txBody>
            </p:sp>
          </p:grpSp>
          <p:grpSp>
            <p:nvGrpSpPr>
              <p:cNvPr id="20" name="Group 55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60" name="Rectangle 56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61" name="Rectangle 57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FF</a:t>
                  </a:r>
                </a:p>
              </p:txBody>
            </p:sp>
          </p:grpSp>
        </p:grpSp>
        <p:sp>
          <p:nvSpPr>
            <p:cNvPr id="53355" name="Rectangle 58"/>
            <p:cNvSpPr>
              <a:spLocks/>
            </p:cNvSpPr>
            <p:nvPr/>
          </p:nvSpPr>
          <p:spPr bwMode="auto">
            <a:xfrm>
              <a:off x="0" y="0"/>
              <a:ext cx="930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IA32, x86-64</a:t>
              </a:r>
            </a:p>
          </p:txBody>
        </p:sp>
      </p:grpSp>
      <p:grpSp>
        <p:nvGrpSpPr>
          <p:cNvPr id="21" name="Group 59"/>
          <p:cNvGrpSpPr>
            <a:grpSpLocks/>
          </p:cNvGrpSpPr>
          <p:nvPr/>
        </p:nvGrpSpPr>
        <p:grpSpPr bwMode="auto">
          <a:xfrm>
            <a:off x="2654300" y="4773613"/>
            <a:ext cx="617538" cy="1703387"/>
            <a:chOff x="0" y="0"/>
            <a:chExt cx="389" cy="1073"/>
          </a:xfrm>
        </p:grpSpPr>
        <p:grpSp>
          <p:nvGrpSpPr>
            <p:cNvPr id="22" name="Group 60"/>
            <p:cNvGrpSpPr>
              <a:grpSpLocks/>
            </p:cNvGrpSpPr>
            <p:nvPr/>
          </p:nvGrpSpPr>
          <p:grpSpPr bwMode="auto">
            <a:xfrm>
              <a:off x="0" y="273"/>
              <a:ext cx="384" cy="800"/>
              <a:chOff x="0" y="0"/>
              <a:chExt cx="384" cy="800"/>
            </a:xfrm>
          </p:grpSpPr>
          <p:grpSp>
            <p:nvGrpSpPr>
              <p:cNvPr id="23" name="Group 61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52" name="Rectangle 62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53" name="Rectangle 63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C4</a:t>
                  </a:r>
                </a:p>
              </p:txBody>
            </p:sp>
          </p:grpSp>
          <p:grpSp>
            <p:nvGrpSpPr>
              <p:cNvPr id="24" name="Group 64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50" name="Rectangle 65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51" name="Rectangle 66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93</a:t>
                  </a:r>
                </a:p>
              </p:txBody>
            </p:sp>
          </p:grpSp>
          <p:grpSp>
            <p:nvGrpSpPr>
              <p:cNvPr id="25" name="Group 67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48" name="Rectangle 68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49" name="Rectangle 69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FF</a:t>
                  </a:r>
                </a:p>
              </p:txBody>
            </p:sp>
          </p:grpSp>
          <p:grpSp>
            <p:nvGrpSpPr>
              <p:cNvPr id="26" name="Group 70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46" name="Rectangle 71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47" name="Rectangle 72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FF</a:t>
                  </a:r>
                </a:p>
              </p:txBody>
            </p:sp>
          </p:grpSp>
        </p:grpSp>
        <p:sp>
          <p:nvSpPr>
            <p:cNvPr id="53341" name="Rectangle 73"/>
            <p:cNvSpPr>
              <a:spLocks/>
            </p:cNvSpPr>
            <p:nvPr/>
          </p:nvSpPr>
          <p:spPr bwMode="auto">
            <a:xfrm>
              <a:off x="20" y="0"/>
              <a:ext cx="369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Sun</a:t>
              </a:r>
            </a:p>
          </p:txBody>
        </p:sp>
      </p:grpSp>
      <p:grpSp>
        <p:nvGrpSpPr>
          <p:cNvPr id="27" name="Group 74"/>
          <p:cNvGrpSpPr>
            <a:grpSpLocks/>
          </p:cNvGrpSpPr>
          <p:nvPr/>
        </p:nvGrpSpPr>
        <p:grpSpPr bwMode="auto">
          <a:xfrm>
            <a:off x="1587500" y="5384800"/>
            <a:ext cx="1066800" cy="914400"/>
            <a:chOff x="0" y="0"/>
            <a:chExt cx="672" cy="576"/>
          </a:xfrm>
        </p:grpSpPr>
        <p:sp>
          <p:nvSpPr>
            <p:cNvPr id="53336" name="Line 75"/>
            <p:cNvSpPr>
              <a:spLocks noChangeShapeType="1"/>
            </p:cNvSpPr>
            <p:nvPr/>
          </p:nvSpPr>
          <p:spPr bwMode="auto">
            <a:xfrm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37" name="Line 76"/>
            <p:cNvSpPr>
              <a:spLocks noChangeShapeType="1"/>
            </p:cNvSpPr>
            <p:nvPr/>
          </p:nvSpPr>
          <p:spPr bwMode="auto">
            <a:xfrm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38" name="Line 77"/>
            <p:cNvSpPr>
              <a:spLocks noChangeShapeType="1"/>
            </p:cNvSpPr>
            <p:nvPr/>
          </p:nvSpPr>
          <p:spPr bwMode="auto">
            <a:xfrm rot="10800000" flipH="1"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39" name="Line 78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sp>
        <p:nvSpPr>
          <p:cNvPr id="53264" name="Rectangle 79"/>
          <p:cNvSpPr>
            <a:spLocks/>
          </p:cNvSpPr>
          <p:nvPr/>
        </p:nvSpPr>
        <p:spPr bwMode="auto">
          <a:xfrm>
            <a:off x="3810000" y="6030913"/>
            <a:ext cx="3872001" cy="37959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Two’s complement representation</a:t>
            </a:r>
          </a:p>
        </p:txBody>
      </p:sp>
      <p:sp>
        <p:nvSpPr>
          <p:cNvPr id="53265" name="Line 80"/>
          <p:cNvSpPr>
            <a:spLocks noChangeShapeType="1"/>
          </p:cNvSpPr>
          <p:nvPr/>
        </p:nvSpPr>
        <p:spPr bwMode="auto">
          <a:xfrm rot="10800000">
            <a:off x="3352800" y="5638800"/>
            <a:ext cx="914400" cy="38100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3266" name="Rectangle 81"/>
          <p:cNvSpPr>
            <a:spLocks/>
          </p:cNvSpPr>
          <p:nvPr/>
        </p:nvSpPr>
        <p:spPr bwMode="auto">
          <a:xfrm>
            <a:off x="355600" y="43180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 B = -15213;</a:t>
            </a:r>
          </a:p>
        </p:txBody>
      </p:sp>
      <p:sp>
        <p:nvSpPr>
          <p:cNvPr id="53267" name="Rectangle 82"/>
          <p:cNvSpPr>
            <a:spLocks/>
          </p:cNvSpPr>
          <p:nvPr/>
        </p:nvSpPr>
        <p:spPr bwMode="auto">
          <a:xfrm>
            <a:off x="4152900" y="1866900"/>
            <a:ext cx="3733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long int C = 15213;</a:t>
            </a:r>
          </a:p>
        </p:txBody>
      </p:sp>
      <p:grpSp>
        <p:nvGrpSpPr>
          <p:cNvPr id="28" name="Group 83"/>
          <p:cNvGrpSpPr>
            <a:grpSpLocks/>
          </p:cNvGrpSpPr>
          <p:nvPr/>
        </p:nvGrpSpPr>
        <p:grpSpPr bwMode="auto">
          <a:xfrm>
            <a:off x="6337300" y="4051300"/>
            <a:ext cx="609600" cy="1270000"/>
            <a:chOff x="0" y="0"/>
            <a:chExt cx="384" cy="800"/>
          </a:xfrm>
        </p:grpSpPr>
        <p:grpSp>
          <p:nvGrpSpPr>
            <p:cNvPr id="29" name="Group 84"/>
            <p:cNvGrpSpPr>
              <a:grpSpLocks/>
            </p:cNvGrpSpPr>
            <p:nvPr/>
          </p:nvGrpSpPr>
          <p:grpSpPr bwMode="auto">
            <a:xfrm>
              <a:off x="0" y="0"/>
              <a:ext cx="384" cy="224"/>
              <a:chOff x="0" y="0"/>
              <a:chExt cx="384" cy="224"/>
            </a:xfrm>
          </p:grpSpPr>
          <p:sp>
            <p:nvSpPr>
              <p:cNvPr id="53334" name="Rectangle 85"/>
              <p:cNvSpPr>
                <a:spLocks/>
              </p:cNvSpPr>
              <p:nvPr/>
            </p:nvSpPr>
            <p:spPr bwMode="auto">
              <a:xfrm>
                <a:off x="0" y="16"/>
                <a:ext cx="384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53335" name="Rectangle 86"/>
              <p:cNvSpPr>
                <a:spLocks/>
              </p:cNvSpPr>
              <p:nvPr/>
            </p:nvSpPr>
            <p:spPr bwMode="auto">
              <a:xfrm>
                <a:off x="56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</a:t>
                </a:r>
              </a:p>
            </p:txBody>
          </p:sp>
        </p:grpSp>
        <p:grpSp>
          <p:nvGrpSpPr>
            <p:cNvPr id="30" name="Group 87"/>
            <p:cNvGrpSpPr>
              <a:grpSpLocks/>
            </p:cNvGrpSpPr>
            <p:nvPr/>
          </p:nvGrpSpPr>
          <p:grpSpPr bwMode="auto">
            <a:xfrm>
              <a:off x="0" y="192"/>
              <a:ext cx="384" cy="224"/>
              <a:chOff x="0" y="0"/>
              <a:chExt cx="384" cy="224"/>
            </a:xfrm>
          </p:grpSpPr>
          <p:sp>
            <p:nvSpPr>
              <p:cNvPr id="53332" name="Rectangle 88"/>
              <p:cNvSpPr>
                <a:spLocks/>
              </p:cNvSpPr>
              <p:nvPr/>
            </p:nvSpPr>
            <p:spPr bwMode="auto">
              <a:xfrm>
                <a:off x="0" y="16"/>
                <a:ext cx="384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53333" name="Rectangle 89"/>
              <p:cNvSpPr>
                <a:spLocks/>
              </p:cNvSpPr>
              <p:nvPr/>
            </p:nvSpPr>
            <p:spPr bwMode="auto">
              <a:xfrm>
                <a:off x="56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</a:t>
                </a:r>
              </a:p>
            </p:txBody>
          </p:sp>
        </p:grpSp>
        <p:grpSp>
          <p:nvGrpSpPr>
            <p:cNvPr id="31" name="Group 90"/>
            <p:cNvGrpSpPr>
              <a:grpSpLocks/>
            </p:cNvGrpSpPr>
            <p:nvPr/>
          </p:nvGrpSpPr>
          <p:grpSpPr bwMode="auto">
            <a:xfrm>
              <a:off x="0" y="384"/>
              <a:ext cx="384" cy="224"/>
              <a:chOff x="0" y="0"/>
              <a:chExt cx="384" cy="224"/>
            </a:xfrm>
          </p:grpSpPr>
          <p:sp>
            <p:nvSpPr>
              <p:cNvPr id="53330" name="Rectangle 91"/>
              <p:cNvSpPr>
                <a:spLocks/>
              </p:cNvSpPr>
              <p:nvPr/>
            </p:nvSpPr>
            <p:spPr bwMode="auto">
              <a:xfrm>
                <a:off x="0" y="16"/>
                <a:ext cx="384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53331" name="Rectangle 92"/>
              <p:cNvSpPr>
                <a:spLocks/>
              </p:cNvSpPr>
              <p:nvPr/>
            </p:nvSpPr>
            <p:spPr bwMode="auto">
              <a:xfrm>
                <a:off x="56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</a:t>
                </a:r>
              </a:p>
            </p:txBody>
          </p:sp>
        </p:grpSp>
        <p:grpSp>
          <p:nvGrpSpPr>
            <p:cNvPr id="53312" name="Group 93"/>
            <p:cNvGrpSpPr>
              <a:grpSpLocks/>
            </p:cNvGrpSpPr>
            <p:nvPr/>
          </p:nvGrpSpPr>
          <p:grpSpPr bwMode="auto">
            <a:xfrm>
              <a:off x="0" y="576"/>
              <a:ext cx="384" cy="224"/>
              <a:chOff x="0" y="0"/>
              <a:chExt cx="384" cy="224"/>
            </a:xfrm>
          </p:grpSpPr>
          <p:sp>
            <p:nvSpPr>
              <p:cNvPr id="53328" name="Rectangle 94"/>
              <p:cNvSpPr>
                <a:spLocks/>
              </p:cNvSpPr>
              <p:nvPr/>
            </p:nvSpPr>
            <p:spPr bwMode="auto">
              <a:xfrm>
                <a:off x="0" y="16"/>
                <a:ext cx="384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53329" name="Rectangle 95"/>
              <p:cNvSpPr>
                <a:spLocks/>
              </p:cNvSpPr>
              <p:nvPr/>
            </p:nvSpPr>
            <p:spPr bwMode="auto">
              <a:xfrm>
                <a:off x="56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</a:t>
                </a:r>
              </a:p>
            </p:txBody>
          </p:sp>
        </p:grpSp>
      </p:grpSp>
      <p:grpSp>
        <p:nvGrpSpPr>
          <p:cNvPr id="53313" name="Group 96"/>
          <p:cNvGrpSpPr>
            <a:grpSpLocks/>
          </p:cNvGrpSpPr>
          <p:nvPr/>
        </p:nvGrpSpPr>
        <p:grpSpPr bwMode="auto">
          <a:xfrm>
            <a:off x="6107113" y="2398713"/>
            <a:ext cx="866775" cy="1703387"/>
            <a:chOff x="0" y="0"/>
            <a:chExt cx="545" cy="1073"/>
          </a:xfrm>
        </p:grpSpPr>
        <p:grpSp>
          <p:nvGrpSpPr>
            <p:cNvPr id="53314" name="Group 97"/>
            <p:cNvGrpSpPr>
              <a:grpSpLocks/>
            </p:cNvGrpSpPr>
            <p:nvPr/>
          </p:nvGrpSpPr>
          <p:grpSpPr bwMode="auto">
            <a:xfrm>
              <a:off x="144" y="273"/>
              <a:ext cx="384" cy="800"/>
              <a:chOff x="0" y="0"/>
              <a:chExt cx="384" cy="800"/>
            </a:xfrm>
          </p:grpSpPr>
          <p:grpSp>
            <p:nvGrpSpPr>
              <p:cNvPr id="53315" name="Group 98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22" name="Rectangle 99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23" name="Rectangle 100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6D</a:t>
                  </a:r>
                </a:p>
              </p:txBody>
            </p:sp>
          </p:grpSp>
          <p:grpSp>
            <p:nvGrpSpPr>
              <p:cNvPr id="53324" name="Group 101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20" name="Rectangle 102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21" name="Rectangle 103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3B</a:t>
                  </a:r>
                </a:p>
              </p:txBody>
            </p:sp>
          </p:grpSp>
          <p:grpSp>
            <p:nvGrpSpPr>
              <p:cNvPr id="53325" name="Group 104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18" name="Rectangle 105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19" name="Rectangle 106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  <p:grpSp>
            <p:nvGrpSpPr>
              <p:cNvPr id="53326" name="Group 107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16" name="Rectangle 108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17" name="Rectangle 109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</p:grpSp>
        <p:sp>
          <p:nvSpPr>
            <p:cNvPr id="53311" name="Rectangle 110"/>
            <p:cNvSpPr>
              <a:spLocks/>
            </p:cNvSpPr>
            <p:nvPr/>
          </p:nvSpPr>
          <p:spPr bwMode="auto">
            <a:xfrm>
              <a:off x="0" y="0"/>
              <a:ext cx="545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x86-64</a:t>
              </a:r>
            </a:p>
          </p:txBody>
        </p:sp>
      </p:grpSp>
      <p:grpSp>
        <p:nvGrpSpPr>
          <p:cNvPr id="53327" name="Group 111"/>
          <p:cNvGrpSpPr>
            <a:grpSpLocks/>
          </p:cNvGrpSpPr>
          <p:nvPr/>
        </p:nvGrpSpPr>
        <p:grpSpPr bwMode="auto">
          <a:xfrm>
            <a:off x="8013700" y="2398713"/>
            <a:ext cx="617538" cy="1703387"/>
            <a:chOff x="0" y="0"/>
            <a:chExt cx="389" cy="1073"/>
          </a:xfrm>
        </p:grpSpPr>
        <p:grpSp>
          <p:nvGrpSpPr>
            <p:cNvPr id="53340" name="Group 112"/>
            <p:cNvGrpSpPr>
              <a:grpSpLocks/>
            </p:cNvGrpSpPr>
            <p:nvPr/>
          </p:nvGrpSpPr>
          <p:grpSpPr bwMode="auto">
            <a:xfrm>
              <a:off x="0" y="273"/>
              <a:ext cx="384" cy="800"/>
              <a:chOff x="0" y="0"/>
              <a:chExt cx="384" cy="800"/>
            </a:xfrm>
          </p:grpSpPr>
          <p:grpSp>
            <p:nvGrpSpPr>
              <p:cNvPr id="53342" name="Group 113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08" name="Rectangle 114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09" name="Rectangle 115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3B</a:t>
                  </a:r>
                </a:p>
              </p:txBody>
            </p:sp>
          </p:grpSp>
          <p:grpSp>
            <p:nvGrpSpPr>
              <p:cNvPr id="53343" name="Group 116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06" name="Rectangle 117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07" name="Rectangle 118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6D</a:t>
                  </a:r>
                </a:p>
              </p:txBody>
            </p:sp>
          </p:grpSp>
          <p:grpSp>
            <p:nvGrpSpPr>
              <p:cNvPr id="53344" name="Group 119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04" name="Rectangle 120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05" name="Rectangle 121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  <p:grpSp>
            <p:nvGrpSpPr>
              <p:cNvPr id="53345" name="Group 122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02" name="Rectangle 123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03" name="Rectangle 124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</p:grpSp>
        <p:sp>
          <p:nvSpPr>
            <p:cNvPr id="53297" name="Rectangle 125"/>
            <p:cNvSpPr>
              <a:spLocks/>
            </p:cNvSpPr>
            <p:nvPr/>
          </p:nvSpPr>
          <p:spPr bwMode="auto">
            <a:xfrm>
              <a:off x="20" y="0"/>
              <a:ext cx="369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Sun</a:t>
              </a:r>
            </a:p>
          </p:txBody>
        </p:sp>
      </p:grpSp>
      <p:grpSp>
        <p:nvGrpSpPr>
          <p:cNvPr id="53354" name="Group 126"/>
          <p:cNvGrpSpPr>
            <a:grpSpLocks/>
          </p:cNvGrpSpPr>
          <p:nvPr/>
        </p:nvGrpSpPr>
        <p:grpSpPr bwMode="auto">
          <a:xfrm>
            <a:off x="6946900" y="3009900"/>
            <a:ext cx="1066800" cy="914400"/>
            <a:chOff x="0" y="0"/>
            <a:chExt cx="672" cy="576"/>
          </a:xfrm>
        </p:grpSpPr>
        <p:sp>
          <p:nvSpPr>
            <p:cNvPr id="53292" name="Line 127"/>
            <p:cNvSpPr>
              <a:spLocks noChangeShapeType="1"/>
            </p:cNvSpPr>
            <p:nvPr/>
          </p:nvSpPr>
          <p:spPr bwMode="auto">
            <a:xfrm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93" name="Line 128"/>
            <p:cNvSpPr>
              <a:spLocks noChangeShapeType="1"/>
            </p:cNvSpPr>
            <p:nvPr/>
          </p:nvSpPr>
          <p:spPr bwMode="auto">
            <a:xfrm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94" name="Line 129"/>
            <p:cNvSpPr>
              <a:spLocks noChangeShapeType="1"/>
            </p:cNvSpPr>
            <p:nvPr/>
          </p:nvSpPr>
          <p:spPr bwMode="auto">
            <a:xfrm rot="10800000" flipH="1"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95" name="Line 130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53356" name="Group 131"/>
          <p:cNvGrpSpPr>
            <a:grpSpLocks/>
          </p:cNvGrpSpPr>
          <p:nvPr/>
        </p:nvGrpSpPr>
        <p:grpSpPr bwMode="auto">
          <a:xfrm>
            <a:off x="4432300" y="2398713"/>
            <a:ext cx="838200" cy="1703387"/>
            <a:chOff x="0" y="0"/>
            <a:chExt cx="528" cy="1073"/>
          </a:xfrm>
        </p:grpSpPr>
        <p:grpSp>
          <p:nvGrpSpPr>
            <p:cNvPr id="53357" name="Group 132"/>
            <p:cNvGrpSpPr>
              <a:grpSpLocks/>
            </p:cNvGrpSpPr>
            <p:nvPr/>
          </p:nvGrpSpPr>
          <p:grpSpPr bwMode="auto">
            <a:xfrm>
              <a:off x="144" y="273"/>
              <a:ext cx="384" cy="800"/>
              <a:chOff x="0" y="0"/>
              <a:chExt cx="384" cy="800"/>
            </a:xfrm>
          </p:grpSpPr>
          <p:grpSp>
            <p:nvGrpSpPr>
              <p:cNvPr id="53358" name="Group 133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290" name="Rectangle 134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291" name="Rectangle 135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6D</a:t>
                  </a:r>
                </a:p>
              </p:txBody>
            </p:sp>
          </p:grpSp>
          <p:grpSp>
            <p:nvGrpSpPr>
              <p:cNvPr id="53359" name="Group 136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288" name="Rectangle 137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289" name="Rectangle 138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3B</a:t>
                  </a:r>
                </a:p>
              </p:txBody>
            </p:sp>
          </p:grpSp>
          <p:grpSp>
            <p:nvGrpSpPr>
              <p:cNvPr id="53372" name="Group 139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286" name="Rectangle 140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287" name="Rectangle 141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  <p:grpSp>
            <p:nvGrpSpPr>
              <p:cNvPr id="53374" name="Group 142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284" name="Rectangle 143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285" name="Rectangle 144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</p:grpSp>
        <p:sp>
          <p:nvSpPr>
            <p:cNvPr id="53279" name="Rectangle 145"/>
            <p:cNvSpPr>
              <a:spLocks/>
            </p:cNvSpPr>
            <p:nvPr/>
          </p:nvSpPr>
          <p:spPr bwMode="auto">
            <a:xfrm>
              <a:off x="0" y="0"/>
              <a:ext cx="401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IA32</a:t>
              </a:r>
            </a:p>
          </p:txBody>
        </p:sp>
      </p:grpSp>
      <p:grpSp>
        <p:nvGrpSpPr>
          <p:cNvPr id="53375" name="Group 146"/>
          <p:cNvGrpSpPr>
            <a:grpSpLocks/>
          </p:cNvGrpSpPr>
          <p:nvPr/>
        </p:nvGrpSpPr>
        <p:grpSpPr bwMode="auto">
          <a:xfrm>
            <a:off x="5270500" y="3009900"/>
            <a:ext cx="1066800" cy="915988"/>
            <a:chOff x="0" y="0"/>
            <a:chExt cx="672" cy="577"/>
          </a:xfrm>
        </p:grpSpPr>
        <p:sp>
          <p:nvSpPr>
            <p:cNvPr id="53274" name="Line 147"/>
            <p:cNvSpPr>
              <a:spLocks noChangeShapeType="1"/>
            </p:cNvSpPr>
            <p:nvPr/>
          </p:nvSpPr>
          <p:spPr bwMode="auto">
            <a:xfrm>
              <a:off x="0" y="576"/>
              <a:ext cx="672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75" name="Line 148"/>
            <p:cNvSpPr>
              <a:spLocks noChangeShapeType="1"/>
            </p:cNvSpPr>
            <p:nvPr/>
          </p:nvSpPr>
          <p:spPr bwMode="auto">
            <a:xfrm>
              <a:off x="0" y="192"/>
              <a:ext cx="672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76" name="Line 149"/>
            <p:cNvSpPr>
              <a:spLocks noChangeShapeType="1"/>
            </p:cNvSpPr>
            <p:nvPr/>
          </p:nvSpPr>
          <p:spPr bwMode="auto">
            <a:xfrm rot="10800000" flipH="1">
              <a:off x="0" y="384"/>
              <a:ext cx="672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77" name="Line 150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672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Examining Data Representations</a:t>
            </a:r>
          </a:p>
        </p:txBody>
      </p:sp>
      <p:sp>
        <p:nvSpPr>
          <p:cNvPr id="5120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Code to Print Byte Representation of Data</a:t>
            </a:r>
          </a:p>
          <a:p>
            <a:pPr marL="552450" lvl="1" eaLnBrk="1" hangingPunct="1"/>
            <a:r>
              <a:rPr lang="en-US" dirty="0"/>
              <a:t>Casting pointer to unsigned char * allows treatment as a byte array</a:t>
            </a:r>
          </a:p>
        </p:txBody>
      </p:sp>
      <p:sp>
        <p:nvSpPr>
          <p:cNvPr id="51206" name="Rectangle 5"/>
          <p:cNvSpPr>
            <a:spLocks/>
          </p:cNvSpPr>
          <p:nvPr/>
        </p:nvSpPr>
        <p:spPr bwMode="auto">
          <a:xfrm>
            <a:off x="5092700" y="5307013"/>
            <a:ext cx="2857500" cy="965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0" tIns="0" rIns="40639" bIns="0">
            <a:prstTxWarp prst="textNoShape">
              <a:avLst/>
            </a:prstTxWarp>
          </a:bodyPr>
          <a:lstStyle/>
          <a:p>
            <a:pPr marL="39688" eaLnBrk="1" hangingPunct="1">
              <a:tabLst>
                <a:tab pos="785813" algn="l"/>
              </a:tabLst>
            </a:pPr>
            <a:r>
              <a:rPr lang="en-US" sz="1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Printf directives:</a:t>
            </a:r>
          </a:p>
          <a:p>
            <a:pPr marL="39688" eaLnBrk="1" hangingPunct="1">
              <a:tabLst>
                <a:tab pos="785813" algn="l"/>
              </a:tabLst>
            </a:pPr>
            <a:r>
              <a:rPr lang="en-US" sz="1800" b="0">
                <a:solidFill>
                  <a:srgbClr val="000000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%p</a:t>
            </a:r>
            <a:r>
              <a:rPr lang="en-US" sz="1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:	</a:t>
            </a:r>
            <a:r>
              <a:rPr lang="en-US" sz="1800" b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Print pointer</a:t>
            </a:r>
            <a:endParaRPr lang="en-US" sz="180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" charset="0"/>
            </a:endParaRPr>
          </a:p>
          <a:p>
            <a:pPr marL="39688" eaLnBrk="1" hangingPunct="1">
              <a:tabLst>
                <a:tab pos="785813" algn="l"/>
              </a:tabLst>
            </a:pPr>
            <a:r>
              <a:rPr lang="en-US" sz="1800" b="0">
                <a:solidFill>
                  <a:srgbClr val="000000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%x</a:t>
            </a:r>
            <a:r>
              <a:rPr lang="en-US" sz="1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:	</a:t>
            </a:r>
            <a:r>
              <a:rPr lang="en-US" sz="1800" b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Print Hexadecimal</a:t>
            </a:r>
          </a:p>
        </p:txBody>
      </p:sp>
      <p:sp>
        <p:nvSpPr>
          <p:cNvPr id="16390" name="Rectangle 6"/>
          <p:cNvSpPr>
            <a:spLocks/>
          </p:cNvSpPr>
          <p:nvPr/>
        </p:nvSpPr>
        <p:spPr bwMode="auto">
          <a:xfrm>
            <a:off x="1193800" y="2362200"/>
            <a:ext cx="6743700" cy="26416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rgbClr val="000000">
                <a:alpha val="75000"/>
              </a:srgbClr>
            </a:outerShdw>
          </a:effectLst>
        </p:spPr>
        <p:txBody>
          <a:bodyPr lIns="50800" tIns="50800" bIns="50800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unsigned char *pointer;</a:t>
            </a:r>
          </a:p>
          <a:p>
            <a:pPr eaLnBrk="1" hangingPunct="1">
              <a:defRPr/>
            </a:pPr>
            <a:endParaRPr lang="en-US" sz="1600" dirty="0">
              <a:solidFill>
                <a:srgbClr val="000000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void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show_bytes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(pointer start,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len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){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size_t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for (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0;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&lt;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len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++)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printf(”%p\t0x%.2x\n",start+i,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start[i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]);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printf("\n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");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17800</TotalTime>
  <Words>10139</Words>
  <Application>Microsoft Macintosh PowerPoint</Application>
  <PresentationFormat>On-screen Show (4:3)</PresentationFormat>
  <Paragraphs>2373</Paragraphs>
  <Slides>127</Slides>
  <Notes>95</Notes>
  <HiddenSlides>3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127</vt:i4>
      </vt:variant>
    </vt:vector>
  </HeadingPairs>
  <TitlesOfParts>
    <vt:vector size="148" baseType="lpstr">
      <vt:lpstr>Arial</vt:lpstr>
      <vt:lpstr>Arial Narrow</vt:lpstr>
      <vt:lpstr>Calibri</vt:lpstr>
      <vt:lpstr>Calibri Bold</vt:lpstr>
      <vt:lpstr>Calibri Italic</vt:lpstr>
      <vt:lpstr>Courier</vt:lpstr>
      <vt:lpstr>Courier New</vt:lpstr>
      <vt:lpstr>Courier New Bold</vt:lpstr>
      <vt:lpstr>Courier New Bold Italic</vt:lpstr>
      <vt:lpstr>Gill Sans</vt:lpstr>
      <vt:lpstr>Helvetica</vt:lpstr>
      <vt:lpstr>Monaco</vt:lpstr>
      <vt:lpstr>Symbol</vt:lpstr>
      <vt:lpstr>Times</vt:lpstr>
      <vt:lpstr>Times New Roman</vt:lpstr>
      <vt:lpstr>Wingdings</vt:lpstr>
      <vt:lpstr>Wingdings 2</vt:lpstr>
      <vt:lpstr>template2007</vt:lpstr>
      <vt:lpstr>Equation</vt:lpstr>
      <vt:lpstr>Document</vt:lpstr>
      <vt:lpstr>Chart</vt:lpstr>
      <vt:lpstr>Bits, Bytes, and Integers  CENG331  - Computer Organization </vt:lpstr>
      <vt:lpstr>Warmup</vt:lpstr>
      <vt:lpstr>Warmup</vt:lpstr>
      <vt:lpstr>Rewind</vt:lpstr>
      <vt:lpstr>Hello World!</vt:lpstr>
      <vt:lpstr>hello.c</vt:lpstr>
      <vt:lpstr>Compilation of hello.c</vt:lpstr>
      <vt:lpstr>Preprocessing</vt:lpstr>
      <vt:lpstr>Compiler</vt:lpstr>
      <vt:lpstr>Assembler</vt:lpstr>
      <vt:lpstr>Linker</vt:lpstr>
      <vt:lpstr>Finally…</vt:lpstr>
      <vt:lpstr>How do you say “Hello World”?</vt:lpstr>
      <vt:lpstr>Typical Organization of System</vt:lpstr>
      <vt:lpstr>PowerPoint Presentation</vt:lpstr>
      <vt:lpstr>Today: Bits, Bytes, and Integers</vt:lpstr>
      <vt:lpstr>Everything is bits</vt:lpstr>
      <vt:lpstr>For example, can count in binary</vt:lpstr>
      <vt:lpstr>Encoding Byte Values</vt:lpstr>
      <vt:lpstr>Example Data Representations</vt:lpstr>
      <vt:lpstr>Today: Bits, Bytes, and Integers</vt:lpstr>
      <vt:lpstr>Boolean Algebra</vt:lpstr>
      <vt:lpstr>General Boolean Algebras</vt:lpstr>
      <vt:lpstr>Example: Representing &amp; Manipulating Sets</vt:lpstr>
      <vt:lpstr>Bit-Level Operations in C</vt:lpstr>
      <vt:lpstr>Contrast: Logic Operations in C</vt:lpstr>
      <vt:lpstr>Contrast: Logic Operations in C</vt:lpstr>
      <vt:lpstr>Shift Operations</vt:lpstr>
      <vt:lpstr>Shift Operations</vt:lpstr>
      <vt:lpstr>PowerPoint Presentation</vt:lpstr>
      <vt:lpstr>Swap</vt:lpstr>
      <vt:lpstr>Swapping with Xor</vt:lpstr>
      <vt:lpstr>Today: Bits, Bytes, and Integers</vt:lpstr>
      <vt:lpstr>Encoding Integers</vt:lpstr>
      <vt:lpstr>Encoding Integers</vt:lpstr>
      <vt:lpstr>Two-complement Encoding Example (Cont.)</vt:lpstr>
      <vt:lpstr>Numeric Ranges</vt:lpstr>
      <vt:lpstr>Numeric Ranges</vt:lpstr>
      <vt:lpstr>Numeric Ranges</vt:lpstr>
      <vt:lpstr>Values for Different Word Sizes</vt:lpstr>
      <vt:lpstr>Unsigned &amp; Signed Numeric Values</vt:lpstr>
      <vt:lpstr>PowerPoint Presentation</vt:lpstr>
      <vt:lpstr>Today: Bits, Bytes, and Integers</vt:lpstr>
      <vt:lpstr>Mapping Between Signed &amp; Unsigned</vt:lpstr>
      <vt:lpstr>Mapping Signed  Unsigned</vt:lpstr>
      <vt:lpstr>Mapping Signed  Unsigned</vt:lpstr>
      <vt:lpstr>Relation between Signed &amp; Unsigned</vt:lpstr>
      <vt:lpstr>Conversion Visualized</vt:lpstr>
      <vt:lpstr>Signed vs. Unsigned in C</vt:lpstr>
      <vt:lpstr>Casting Surprises</vt:lpstr>
      <vt:lpstr>Summary Casting Signed ↔ Unsigned: Basic Rules</vt:lpstr>
      <vt:lpstr>Today: Bits, Bytes, and Integers</vt:lpstr>
      <vt:lpstr>Sign Extension</vt:lpstr>
      <vt:lpstr>Sign Extension Example</vt:lpstr>
      <vt:lpstr>Summary: Expanding, Truncating: Basic Rules</vt:lpstr>
      <vt:lpstr>Today: Bits, Bytes, and Integers</vt:lpstr>
      <vt:lpstr>Unsigned Addition</vt:lpstr>
      <vt:lpstr>Visualizing (Mathematical) Integer Addition</vt:lpstr>
      <vt:lpstr>Visualizing Unsigned Addition</vt:lpstr>
      <vt:lpstr>Two’s Complement Addition</vt:lpstr>
      <vt:lpstr>TAdd Overflow</vt:lpstr>
      <vt:lpstr>Visualizing 2’s Complement Addition</vt:lpstr>
      <vt:lpstr>Multiplication</vt:lpstr>
      <vt:lpstr>Unsigned Multiplication in C</vt:lpstr>
      <vt:lpstr>Signed Multiplication in C</vt:lpstr>
      <vt:lpstr>Power-of-2 Multiply with Shift</vt:lpstr>
      <vt:lpstr>Compiled Multiplication Code</vt:lpstr>
      <vt:lpstr>Unsigned Power-of-2 Divide with Shift</vt:lpstr>
      <vt:lpstr>Compiled Unsigned Division Code</vt:lpstr>
      <vt:lpstr>Signed Power-of-2 Divide with Shift</vt:lpstr>
      <vt:lpstr>Correct Power-of-2 Divide</vt:lpstr>
      <vt:lpstr>Correct Power-of-2 Divide (Cont.)</vt:lpstr>
      <vt:lpstr>Compiled Signed Division Code</vt:lpstr>
      <vt:lpstr>Today: Bits, Bytes, and Integers</vt:lpstr>
      <vt:lpstr>Arithmetic: Basic Rules</vt:lpstr>
      <vt:lpstr>Multiplication</vt:lpstr>
      <vt:lpstr>Buggy code - 1</vt:lpstr>
      <vt:lpstr>Buggy code - 2</vt:lpstr>
      <vt:lpstr>Why Should I Use Unsigned?</vt:lpstr>
      <vt:lpstr>Counting Down with Unsigned</vt:lpstr>
      <vt:lpstr>Why Should I Use Unsigned? (cont.)</vt:lpstr>
      <vt:lpstr>Mathematical Properties</vt:lpstr>
      <vt:lpstr>Mathematical Properties of TAdd</vt:lpstr>
      <vt:lpstr>Characterizing TAdd</vt:lpstr>
      <vt:lpstr>Negation: Complement &amp; Increment</vt:lpstr>
      <vt:lpstr>Complement &amp; Increment Examples</vt:lpstr>
      <vt:lpstr>Arithmetic: Basic Rules</vt:lpstr>
      <vt:lpstr>Properties of Unsigned Arithmetic</vt:lpstr>
      <vt:lpstr>Properties of Two’s Comp. Arithmetic</vt:lpstr>
      <vt:lpstr>Today: Bits, Bytes, and Integers</vt:lpstr>
      <vt:lpstr>Byte-Oriented Memory Organization</vt:lpstr>
      <vt:lpstr>Machine Words</vt:lpstr>
      <vt:lpstr>Word-Oriented Memory Organization</vt:lpstr>
      <vt:lpstr>Example Data Representations</vt:lpstr>
      <vt:lpstr>Byte Ordering</vt:lpstr>
      <vt:lpstr>The origin of the word Endian from Wikipedia</vt:lpstr>
      <vt:lpstr>Byte Ordering Example</vt:lpstr>
      <vt:lpstr>Representing Integers</vt:lpstr>
      <vt:lpstr>Examining Data Representations</vt:lpstr>
      <vt:lpstr>show_bytes Execution Example</vt:lpstr>
      <vt:lpstr>Representing Pointers</vt:lpstr>
      <vt:lpstr>Representing Strings</vt:lpstr>
      <vt:lpstr>Integer C Puzzles</vt:lpstr>
      <vt:lpstr>Integer C Puzzles</vt:lpstr>
      <vt:lpstr>Integer C Puzzles</vt:lpstr>
      <vt:lpstr>Integer C Puzzles</vt:lpstr>
      <vt:lpstr>Integer C Puzzles</vt:lpstr>
      <vt:lpstr>Integer C Puzzles</vt:lpstr>
      <vt:lpstr>Integer C Puzzles</vt:lpstr>
      <vt:lpstr>Integer C Puzzles</vt:lpstr>
      <vt:lpstr>Integer C Puzzles</vt:lpstr>
      <vt:lpstr>Integer C Puzzles</vt:lpstr>
      <vt:lpstr>Integer C Puzzles</vt:lpstr>
      <vt:lpstr>Integer C Puzzles</vt:lpstr>
      <vt:lpstr>Integer C Puzzles</vt:lpstr>
      <vt:lpstr>Integer C Puzzles</vt:lpstr>
      <vt:lpstr>Code Security Example</vt:lpstr>
      <vt:lpstr>Typical Usage</vt:lpstr>
      <vt:lpstr>Malicious Usage</vt:lpstr>
      <vt:lpstr>Code Security Example #2</vt:lpstr>
      <vt:lpstr>XDR Code</vt:lpstr>
      <vt:lpstr>Left-over slides</vt:lpstr>
      <vt:lpstr>Application of Boolean Algebra</vt:lpstr>
      <vt:lpstr>Binary Number Property</vt:lpstr>
      <vt:lpstr>XDR Vulnerability</vt:lpstr>
      <vt:lpstr>Reading Byte-Reversed Listings</vt:lpstr>
      <vt:lpstr>W2Q1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 1st Lecture, Jan. 12th</dc:title>
  <dc:creator>Markus Pueschel</dc:creator>
  <dc:description>Redesign of slides created by Randal E. Bryant and David R. O'Hallaron</dc:description>
  <cp:lastModifiedBy>Erol Sahin</cp:lastModifiedBy>
  <cp:revision>182</cp:revision>
  <cp:lastPrinted>2021-10-24T18:55:21Z</cp:lastPrinted>
  <dcterms:created xsi:type="dcterms:W3CDTF">2012-09-04T17:29:26Z</dcterms:created>
  <dcterms:modified xsi:type="dcterms:W3CDTF">2023-10-09T11:45:36Z</dcterms:modified>
</cp:coreProperties>
</file>